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1"/>
  </p:notesMasterIdLst>
  <p:handoutMasterIdLst>
    <p:handoutMasterId r:id="rId12"/>
  </p:handoutMasterIdLst>
  <p:sldIdLst>
    <p:sldId id="441" r:id="rId2"/>
    <p:sldId id="458" r:id="rId3"/>
    <p:sldId id="536" r:id="rId4"/>
    <p:sldId id="546" r:id="rId5"/>
    <p:sldId id="554" r:id="rId6"/>
    <p:sldId id="556" r:id="rId7"/>
    <p:sldId id="558" r:id="rId8"/>
    <p:sldId id="548" r:id="rId9"/>
    <p:sldId id="486" r:id="rId10"/>
  </p:sldIdLst>
  <p:sldSz cx="13004800" cy="9753600"/>
  <p:notesSz cx="6797675" cy="99266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Heiti TC Light" charset="0"/>
        <a:cs typeface="Heiti TC Light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Heiti TC Light" charset="0"/>
        <a:cs typeface="Heiti TC Light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Heiti TC Light" charset="0"/>
        <a:cs typeface="Heiti TC Light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Heiti TC Light" charset="0"/>
        <a:cs typeface="Heiti TC Light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Heiti TC Light" charset="0"/>
        <a:cs typeface="Heiti TC Light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Heiti TC Light" charset="0"/>
        <a:cs typeface="Heiti TC Light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Heiti TC Light" charset="0"/>
        <a:cs typeface="Heiti TC Light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Heiti TC Light" charset="0"/>
        <a:cs typeface="Heiti TC Light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Heiti TC Light" charset="0"/>
        <a:cs typeface="Heiti TC Light" charset="0"/>
        <a:sym typeface="Gill Sans" charset="0"/>
      </a:defRPr>
    </a:lvl9pPr>
  </p:defaultTextStyle>
  <p:extLst>
    <p:ext uri="{521415D9-36F7-43E2-AB2F-B90AF26B5E84}">
      <p14:sectionLst xmlns:p14="http://schemas.microsoft.com/office/powerpoint/2010/main">
        <p14:section name="預設章節" id="{63982880-BA06-4408-9BB2-F3989EE81240}">
          <p14:sldIdLst>
            <p14:sldId id="441"/>
            <p14:sldId id="458"/>
            <p14:sldId id="536"/>
            <p14:sldId id="546"/>
            <p14:sldId id="554"/>
            <p14:sldId id="556"/>
            <p14:sldId id="558"/>
            <p14:sldId id="548"/>
            <p14:sldId id="486"/>
          </p14:sldIdLst>
        </p14:section>
        <p14:section name="未命名的章節" id="{1491D40D-E1E6-40B8-A589-F8EBA12125E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  <a:srgbClr val="5B9BD5"/>
    <a:srgbClr val="6B6BCF"/>
    <a:srgbClr val="FFFFFF"/>
    <a:srgbClr val="8D9ACD"/>
    <a:srgbClr val="A5A5A5"/>
    <a:srgbClr val="5B9BFF"/>
    <a:srgbClr val="ED7D31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EC20E35-A176-4012-BC5E-935CFFF8708E}" styleName="中等深淺樣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1906" autoAdjust="0"/>
  </p:normalViewPr>
  <p:slideViewPr>
    <p:cSldViewPr>
      <p:cViewPr varScale="1">
        <p:scale>
          <a:sx n="82" d="100"/>
          <a:sy n="82" d="100"/>
        </p:scale>
        <p:origin x="1332" y="108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1790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r">
              <a:defRPr sz="1200"/>
            </a:lvl1pPr>
          </a:lstStyle>
          <a:p>
            <a:fld id="{C2215DCC-6776-48C2-9522-436BE885E517}" type="datetimeFigureOut">
              <a:rPr lang="zh-TW" altLang="en-US" smtClean="0"/>
              <a:pPr/>
              <a:t>2022/03/08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2" y="9428586"/>
            <a:ext cx="2945659" cy="498055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28586"/>
            <a:ext cx="2945659" cy="498055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r">
              <a:defRPr sz="1200"/>
            </a:lvl1pPr>
          </a:lstStyle>
          <a:p>
            <a:fld id="{148BA0D2-57DF-4993-BE88-94E34B3CB3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70642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8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90" y="2"/>
            <a:ext cx="2946400" cy="496888"/>
          </a:xfrm>
          <a:prstGeom prst="rect">
            <a:avLst/>
          </a:prstGeom>
        </p:spPr>
        <p:txBody>
          <a:bodyPr vert="horz" lIns="91438" tIns="45718" rIns="91438" bIns="45718" rtlCol="0"/>
          <a:lstStyle>
            <a:lvl1pPr algn="r">
              <a:defRPr sz="1200"/>
            </a:lvl1pPr>
          </a:lstStyle>
          <a:p>
            <a:fld id="{F2BBB626-8C32-40D2-8B12-8AF7FD8C5571}" type="datetimeFigureOut">
              <a:rPr lang="zh-TW" altLang="en-US" smtClean="0"/>
              <a:pPr/>
              <a:t>2022/03/08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8" rIns="91438" bIns="45718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76790"/>
            <a:ext cx="5438775" cy="3908425"/>
          </a:xfrm>
          <a:prstGeom prst="rect">
            <a:avLst/>
          </a:prstGeom>
        </p:spPr>
        <p:txBody>
          <a:bodyPr vert="horz" lIns="91438" tIns="45718" rIns="91438" bIns="45718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90" y="9429750"/>
            <a:ext cx="2946400" cy="496888"/>
          </a:xfrm>
          <a:prstGeom prst="rect">
            <a:avLst/>
          </a:prstGeom>
        </p:spPr>
        <p:txBody>
          <a:bodyPr vert="horz" lIns="91438" tIns="45718" rIns="91438" bIns="45718" rtlCol="0" anchor="b"/>
          <a:lstStyle>
            <a:lvl1pPr algn="r">
              <a:defRPr sz="1200"/>
            </a:lvl1pPr>
          </a:lstStyle>
          <a:p>
            <a:fld id="{571EFCB7-C49F-4A74-A9F4-958F8009993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4734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EFCB7-C49F-4A74-A9F4-958F8009993B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1355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EFCB7-C49F-4A74-A9F4-958F8009993B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2525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5360" y="1596249"/>
            <a:ext cx="11054080" cy="3395698"/>
          </a:xfrm>
        </p:spPr>
        <p:txBody>
          <a:bodyPr anchor="b"/>
          <a:lstStyle>
            <a:lvl1pPr algn="ctr">
              <a:defRPr sz="853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98"/>
            <a:ext cx="9753600" cy="2354862"/>
          </a:xfrm>
        </p:spPr>
        <p:txBody>
          <a:bodyPr/>
          <a:lstStyle>
            <a:lvl1pPr marL="0" indent="0" algn="ctr">
              <a:buNone/>
              <a:defRPr sz="3413"/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C8D38-859F-4F17-96FD-E8C7B9FABA15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85528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151E-E653-4884-994F-28F37282C7A2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8677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6561" y="519289"/>
            <a:ext cx="2804160" cy="82657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4081" y="519289"/>
            <a:ext cx="8249920" cy="82657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1EE46-277B-4BA8-8BA7-F2E8810EA2CE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9871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0892-E998-46E9-B292-BF7F89CCB421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46842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307" y="2431629"/>
            <a:ext cx="11216640" cy="4057226"/>
          </a:xfrm>
        </p:spPr>
        <p:txBody>
          <a:bodyPr anchor="b"/>
          <a:lstStyle>
            <a:lvl1pPr>
              <a:defRPr sz="853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307" y="6527239"/>
            <a:ext cx="11216640" cy="2133599"/>
          </a:xfrm>
        </p:spPr>
        <p:txBody>
          <a:bodyPr/>
          <a:lstStyle>
            <a:lvl1pPr marL="0" indent="0">
              <a:buNone/>
              <a:defRPr sz="3413">
                <a:solidFill>
                  <a:schemeClr val="tx1"/>
                </a:solidFill>
              </a:defRPr>
            </a:lvl1pPr>
            <a:lvl2pPr marL="6502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2517D-9ACC-4689-87CB-56CA34ADD5F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57455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4080" y="2596444"/>
            <a:ext cx="5527040" cy="618857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83680" y="2596444"/>
            <a:ext cx="5527040" cy="618857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6A8DB-6E60-43C1-A781-898F1276C264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8484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774" y="519291"/>
            <a:ext cx="11216640" cy="188524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775" y="2390987"/>
            <a:ext cx="5501639" cy="1171786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775" y="3562773"/>
            <a:ext cx="5501639" cy="524030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681" y="2390987"/>
            <a:ext cx="5528734" cy="1171786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681" y="3562773"/>
            <a:ext cx="5528734" cy="524030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DEC52-C074-4AC8-AAFC-EF9F17D7E02C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5945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E7483-CC85-48BE-A692-AEC0994C0633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3905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F1D9B-D7C4-4B74-A3BF-430FCDF8085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0821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774" y="650240"/>
            <a:ext cx="4194386" cy="2275840"/>
          </a:xfrm>
        </p:spPr>
        <p:txBody>
          <a:bodyPr anchor="b"/>
          <a:lstStyle>
            <a:lvl1pPr>
              <a:defRPr sz="455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8734" y="1404340"/>
            <a:ext cx="6583680" cy="6931378"/>
          </a:xfrm>
        </p:spPr>
        <p:txBody>
          <a:bodyPr/>
          <a:lstStyle>
            <a:lvl1pPr>
              <a:defRPr sz="4551"/>
            </a:lvl1pPr>
            <a:lvl2pPr>
              <a:defRPr sz="3982"/>
            </a:lvl2pPr>
            <a:lvl3pPr>
              <a:defRPr sz="3413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774" y="2926080"/>
            <a:ext cx="4194386" cy="5420925"/>
          </a:xfrm>
        </p:spPr>
        <p:txBody>
          <a:bodyPr/>
          <a:lstStyle>
            <a:lvl1pPr marL="0" indent="0">
              <a:buNone/>
              <a:defRPr sz="2276"/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8FE11-FCA2-4450-AD4F-3DAFE7894027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39259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774" y="650240"/>
            <a:ext cx="4194386" cy="2275840"/>
          </a:xfrm>
        </p:spPr>
        <p:txBody>
          <a:bodyPr anchor="b"/>
          <a:lstStyle>
            <a:lvl1pPr>
              <a:defRPr sz="455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28734" y="1404340"/>
            <a:ext cx="6583680" cy="6931378"/>
          </a:xfrm>
        </p:spPr>
        <p:txBody>
          <a:bodyPr anchor="t"/>
          <a:lstStyle>
            <a:lvl1pPr marL="0" indent="0">
              <a:buNone/>
              <a:defRPr sz="4551"/>
            </a:lvl1pPr>
            <a:lvl2pPr marL="650230" indent="0">
              <a:buNone/>
              <a:defRPr sz="3982"/>
            </a:lvl2pPr>
            <a:lvl3pPr marL="1300460" indent="0">
              <a:buNone/>
              <a:defRPr sz="3413"/>
            </a:lvl3pPr>
            <a:lvl4pPr marL="1950690" indent="0">
              <a:buNone/>
              <a:defRPr sz="2844"/>
            </a:lvl4pPr>
            <a:lvl5pPr marL="2600919" indent="0">
              <a:buNone/>
              <a:defRPr sz="2844"/>
            </a:lvl5pPr>
            <a:lvl6pPr marL="3251149" indent="0">
              <a:buNone/>
              <a:defRPr sz="2844"/>
            </a:lvl6pPr>
            <a:lvl7pPr marL="3901379" indent="0">
              <a:buNone/>
              <a:defRPr sz="2844"/>
            </a:lvl7pPr>
            <a:lvl8pPr marL="4551609" indent="0">
              <a:buNone/>
              <a:defRPr sz="2844"/>
            </a:lvl8pPr>
            <a:lvl9pPr marL="5201839" indent="0">
              <a:buNone/>
              <a:defRPr sz="2844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774" y="2926080"/>
            <a:ext cx="4194386" cy="5420925"/>
          </a:xfrm>
        </p:spPr>
        <p:txBody>
          <a:bodyPr/>
          <a:lstStyle>
            <a:lvl1pPr marL="0" indent="0">
              <a:buNone/>
              <a:defRPr sz="2276"/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AC3DE-107E-4A33-B727-F5D947A1E28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50066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4080" y="519291"/>
            <a:ext cx="11216640" cy="1885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4080" y="2596444"/>
            <a:ext cx="11216640" cy="6188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4080" y="9040144"/>
            <a:ext cx="29260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840" y="9040144"/>
            <a:ext cx="438912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84640" y="9040144"/>
            <a:ext cx="29260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81092-1452-40C2-A5B3-F497ACB658C4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92571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hdr="0" ftr="0" dt="0"/>
  <p:txStyles>
    <p:titleStyle>
      <a:lvl1pPr algn="l" defTabSz="1300460" rtl="0" eaLnBrk="1" latinLnBrk="0" hangingPunct="1">
        <a:lnSpc>
          <a:spcPct val="90000"/>
        </a:lnSpc>
        <a:spcBef>
          <a:spcPct val="0"/>
        </a:spcBef>
        <a:buNone/>
        <a:defRPr sz="62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5115" indent="-325115" algn="l" defTabSz="1300460" rtl="0" eaLnBrk="1" latinLnBrk="0" hangingPunct="1">
        <a:lnSpc>
          <a:spcPct val="90000"/>
        </a:lnSpc>
        <a:spcBef>
          <a:spcPts val="1422"/>
        </a:spcBef>
        <a:buFont typeface="Arial" panose="020B0604020202020204" pitchFamily="34" charset="0"/>
        <a:buChar char="•"/>
        <a:defRPr sz="3982" kern="1200">
          <a:solidFill>
            <a:schemeClr val="tx1"/>
          </a:solidFill>
          <a:latin typeface="+mn-lt"/>
          <a:ea typeface="+mn-ea"/>
          <a:cs typeface="+mn-cs"/>
        </a:defRPr>
      </a:lvl1pPr>
      <a:lvl2pPr marL="975345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3413" kern="1200">
          <a:solidFill>
            <a:schemeClr val="tx1"/>
          </a:solidFill>
          <a:latin typeface="+mn-lt"/>
          <a:ea typeface="+mn-ea"/>
          <a:cs typeface="+mn-cs"/>
        </a:defRPr>
      </a:lvl2pPr>
      <a:lvl3pPr marL="1625575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3pPr>
      <a:lvl4pPr marL="227580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92603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57626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49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72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95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0892-E998-46E9-B292-BF7F89CCB421}" type="slidenum">
              <a:rPr lang="en-US" altLang="zh-TW" smtClean="0"/>
              <a:pPr/>
              <a:t>1</a:t>
            </a:fld>
            <a:endParaRPr lang="en-US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6" t="2784" r="8519" b="2784"/>
          <a:stretch/>
        </p:blipFill>
        <p:spPr>
          <a:xfrm>
            <a:off x="165696" y="-2838"/>
            <a:ext cx="12991231" cy="9756438"/>
          </a:xfrm>
          <a:prstGeom prst="rect">
            <a:avLst/>
          </a:prstGeom>
          <a:solidFill>
            <a:srgbClr val="8D9ACD"/>
          </a:solidFill>
        </p:spPr>
      </p:pic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257" y="1348408"/>
            <a:ext cx="7777853" cy="3072130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1" y="5020816"/>
            <a:ext cx="122630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第五屆職工福利委員會第八次會議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會議日期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en-US" altLang="zh-TW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111/03/09(</a:t>
            </a:r>
            <a:r>
              <a:rPr lang="zh-TW" altLang="en-US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會議時間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en-US" altLang="zh-TW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15:00</a:t>
            </a:r>
          </a:p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會議地點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鼎</a:t>
            </a:r>
            <a:r>
              <a:rPr lang="zh-TW" altLang="zh-TW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zh-TW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棟二樓</a:t>
            </a:r>
            <a:r>
              <a:rPr lang="zh-TW" altLang="zh-TW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會議室</a:t>
            </a:r>
            <a:endParaRPr lang="en-US" altLang="zh-TW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   會議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主持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主任委員</a:t>
            </a:r>
            <a:r>
              <a:rPr lang="en-US" altLang="zh-TW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鄭婷方</a:t>
            </a:r>
            <a:endParaRPr lang="en-US" altLang="zh-TW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22020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29" b="30183"/>
          <a:stretch/>
        </p:blipFill>
        <p:spPr>
          <a:xfrm>
            <a:off x="0" y="1060376"/>
            <a:ext cx="13004800" cy="288032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30" b="23648"/>
          <a:stretch/>
        </p:blipFill>
        <p:spPr>
          <a:xfrm>
            <a:off x="0" y="8981256"/>
            <a:ext cx="13004800" cy="648072"/>
          </a:xfrm>
          <a:prstGeom prst="rect">
            <a:avLst/>
          </a:prstGeom>
        </p:spPr>
      </p:pic>
      <p:sp>
        <p:nvSpPr>
          <p:cNvPr id="12" name="文字方塊 11"/>
          <p:cNvSpPr txBox="1"/>
          <p:nvPr/>
        </p:nvSpPr>
        <p:spPr>
          <a:xfrm>
            <a:off x="381720" y="373395"/>
            <a:ext cx="36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b="1" dirty="0">
                <a:solidFill>
                  <a:srgbClr val="809CD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會議流程</a:t>
            </a:r>
          </a:p>
        </p:txBody>
      </p:sp>
      <p:sp>
        <p:nvSpPr>
          <p:cNvPr id="20" name="矩形 19"/>
          <p:cNvSpPr/>
          <p:nvPr/>
        </p:nvSpPr>
        <p:spPr>
          <a:xfrm>
            <a:off x="381720" y="1853878"/>
            <a:ext cx="1223429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ts val="8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zh-TW" sz="4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一</a:t>
            </a:r>
            <a:r>
              <a:rPr lang="zh-TW" altLang="zh-TW" sz="4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zh-TW" altLang="en-US" sz="4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福委會收支表明細財務</a:t>
            </a:r>
            <a:r>
              <a:rPr lang="zh-TW" altLang="en-US" sz="4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報告       </a:t>
            </a:r>
            <a:r>
              <a:rPr lang="en-US" altLang="zh-TW" sz="36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(10min/</a:t>
            </a:r>
            <a:r>
              <a:rPr lang="zh-TW" altLang="en-US" sz="36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林佛彥</a:t>
            </a:r>
            <a:r>
              <a:rPr lang="en-US" altLang="zh-TW" sz="36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en-US" altLang="zh-TW" sz="36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>
              <a:lnSpc>
                <a:spcPts val="8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en-US" sz="4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二、尾牙場地投票說明                       </a:t>
            </a:r>
            <a:r>
              <a:rPr lang="en-US" altLang="zh-TW" sz="36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(20min/</a:t>
            </a:r>
            <a:r>
              <a:rPr lang="zh-TW" altLang="en-US" sz="36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鄭婷方</a:t>
            </a:r>
            <a:r>
              <a:rPr lang="en-US" altLang="zh-TW" sz="36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</a:p>
          <a:p>
            <a:pPr algn="l">
              <a:lnSpc>
                <a:spcPts val="8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en-US" sz="4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三</a:t>
            </a:r>
            <a:r>
              <a:rPr lang="zh-TW" altLang="en-US" sz="4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、年終獎金發放</a:t>
            </a:r>
            <a:r>
              <a:rPr lang="zh-TW" altLang="en-US" sz="4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標準                       </a:t>
            </a:r>
            <a:r>
              <a:rPr lang="en-US" altLang="zh-TW" sz="36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(20min/</a:t>
            </a:r>
            <a:r>
              <a:rPr lang="zh-TW" altLang="en-US" sz="36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鄭婷方</a:t>
            </a:r>
            <a:r>
              <a:rPr lang="en-US" altLang="zh-TW" sz="36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en-US" altLang="zh-TW" sz="36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>
              <a:lnSpc>
                <a:spcPts val="8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en-US" sz="4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四、家庭日討論                                   </a:t>
            </a:r>
            <a:r>
              <a:rPr lang="en-US" altLang="zh-TW" sz="36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(30min</a:t>
            </a:r>
            <a:r>
              <a:rPr lang="en-US" altLang="zh-TW" sz="36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/</a:t>
            </a:r>
            <a:r>
              <a:rPr lang="zh-TW" altLang="en-US" sz="36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鄭婷方</a:t>
            </a:r>
            <a:r>
              <a:rPr lang="en-US" altLang="zh-TW" sz="36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</a:p>
          <a:p>
            <a:pPr algn="l">
              <a:lnSpc>
                <a:spcPts val="8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en-US" sz="4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五、</a:t>
            </a:r>
            <a:r>
              <a:rPr lang="zh-TW" altLang="en-US" sz="4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臨時動議</a:t>
            </a:r>
            <a:endParaRPr lang="en-US" altLang="zh-TW" sz="44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>
              <a:lnSpc>
                <a:spcPts val="8000"/>
              </a:lnSpc>
              <a:spcBef>
                <a:spcPts val="600"/>
              </a:spcBef>
              <a:spcAft>
                <a:spcPts val="600"/>
              </a:spcAft>
            </a:pPr>
            <a:endParaRPr lang="en-US" altLang="zh-TW" sz="3600" b="1" kern="100" dirty="0" smtClean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775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0892-E998-46E9-B292-BF7F89CCB421}" type="slidenum">
              <a:rPr lang="en-US" altLang="zh-TW" smtClean="0"/>
              <a:pPr/>
              <a:t>3</a:t>
            </a:fld>
            <a:endParaRPr lang="en-US" altLang="zh-TW"/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597744" y="116508"/>
            <a:ext cx="9937104" cy="123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3004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25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endParaRPr lang="en-US" altLang="zh-TW" sz="4800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29" b="30183"/>
          <a:stretch/>
        </p:blipFill>
        <p:spPr>
          <a:xfrm>
            <a:off x="0" y="1060376"/>
            <a:ext cx="13004800" cy="28803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30" b="23648"/>
          <a:stretch/>
        </p:blipFill>
        <p:spPr>
          <a:xfrm>
            <a:off x="0" y="8981256"/>
            <a:ext cx="13004800" cy="648072"/>
          </a:xfrm>
          <a:prstGeom prst="rect">
            <a:avLst/>
          </a:prstGeom>
        </p:spPr>
      </p:pic>
      <p:sp>
        <p:nvSpPr>
          <p:cNvPr id="8" name="標題 1"/>
          <p:cNvSpPr txBox="1">
            <a:spLocks/>
          </p:cNvSpPr>
          <p:nvPr/>
        </p:nvSpPr>
        <p:spPr>
          <a:xfrm>
            <a:off x="750144" y="230635"/>
            <a:ext cx="9937104" cy="123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3004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25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defTabSz="914400">
              <a:lnSpc>
                <a:spcPct val="100000"/>
              </a:lnSpc>
              <a:spcAft>
                <a:spcPts val="0"/>
              </a:spcAft>
            </a:pPr>
            <a:r>
              <a:rPr lang="zh-TW" altLang="zh-TW" sz="4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一</a:t>
            </a:r>
            <a:r>
              <a:rPr lang="zh-TW" altLang="zh-TW" sz="4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zh-TW" altLang="en-US" sz="4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福委會收支表明細財務</a:t>
            </a:r>
            <a:r>
              <a:rPr lang="zh-TW" altLang="en-US" sz="4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報告 </a:t>
            </a:r>
            <a:endParaRPr lang="zh-TW" altLang="zh-TW" sz="4400" b="1" kern="1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720" y="1852464"/>
            <a:ext cx="12165331" cy="619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94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0892-E998-46E9-B292-BF7F89CCB421}" type="slidenum">
              <a:rPr lang="en-US" altLang="zh-TW" smtClean="0"/>
              <a:pPr/>
              <a:t>4</a:t>
            </a:fld>
            <a:endParaRPr lang="en-US" altLang="zh-TW"/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597744" y="196280"/>
            <a:ext cx="9937104" cy="123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3004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25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endParaRPr lang="en-US" altLang="zh-TW" sz="4800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29" b="30183"/>
          <a:stretch/>
        </p:blipFill>
        <p:spPr>
          <a:xfrm>
            <a:off x="-25539" y="1049260"/>
            <a:ext cx="13004800" cy="28803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30" b="23648"/>
          <a:stretch/>
        </p:blipFill>
        <p:spPr>
          <a:xfrm>
            <a:off x="0" y="8981256"/>
            <a:ext cx="13004800" cy="648072"/>
          </a:xfrm>
          <a:prstGeom prst="rect">
            <a:avLst/>
          </a:prstGeom>
        </p:spPr>
      </p:pic>
      <p:sp>
        <p:nvSpPr>
          <p:cNvPr id="8" name="標題 1"/>
          <p:cNvSpPr txBox="1">
            <a:spLocks/>
          </p:cNvSpPr>
          <p:nvPr/>
        </p:nvSpPr>
        <p:spPr>
          <a:xfrm>
            <a:off x="750144" y="230635"/>
            <a:ext cx="9937104" cy="123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3004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25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defTabSz="914400">
              <a:lnSpc>
                <a:spcPct val="100000"/>
              </a:lnSpc>
              <a:spcAft>
                <a:spcPts val="0"/>
              </a:spcAft>
            </a:pPr>
            <a:endParaRPr lang="zh-TW" altLang="zh-TW" sz="4400" kern="1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0" name="標題 1"/>
          <p:cNvSpPr txBox="1">
            <a:spLocks/>
          </p:cNvSpPr>
          <p:nvPr/>
        </p:nvSpPr>
        <p:spPr>
          <a:xfrm>
            <a:off x="902544" y="383035"/>
            <a:ext cx="9937104" cy="123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3004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25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defTabSz="914400">
              <a:lnSpc>
                <a:spcPct val="100000"/>
              </a:lnSpc>
              <a:spcAft>
                <a:spcPts val="0"/>
              </a:spcAft>
            </a:pPr>
            <a:endParaRPr lang="zh-TW" altLang="zh-TW" sz="4400" kern="1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2" name="標題 1"/>
          <p:cNvSpPr txBox="1">
            <a:spLocks/>
          </p:cNvSpPr>
          <p:nvPr/>
        </p:nvSpPr>
        <p:spPr>
          <a:xfrm>
            <a:off x="1054944" y="535435"/>
            <a:ext cx="9937104" cy="123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3004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25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defTabSz="914400">
              <a:lnSpc>
                <a:spcPct val="100000"/>
              </a:lnSpc>
              <a:spcAft>
                <a:spcPts val="0"/>
              </a:spcAft>
            </a:pPr>
            <a:endParaRPr lang="zh-TW" altLang="zh-TW" sz="4400" kern="1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1" name="標題 1"/>
          <p:cNvSpPr txBox="1">
            <a:spLocks/>
          </p:cNvSpPr>
          <p:nvPr/>
        </p:nvSpPr>
        <p:spPr>
          <a:xfrm>
            <a:off x="673944" y="196280"/>
            <a:ext cx="9937104" cy="123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3004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25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defTabSz="914400">
              <a:lnSpc>
                <a:spcPct val="100000"/>
              </a:lnSpc>
              <a:spcAft>
                <a:spcPts val="0"/>
              </a:spcAft>
            </a:pPr>
            <a:r>
              <a:rPr lang="zh-TW" altLang="zh-TW" sz="4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一、</a:t>
            </a:r>
            <a:r>
              <a:rPr lang="zh-TW" altLang="en-US" sz="4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福委會收支表明細財務</a:t>
            </a:r>
            <a:r>
              <a:rPr lang="zh-TW" altLang="en-US" sz="4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報告</a:t>
            </a:r>
            <a:endParaRPr lang="en-US" altLang="zh-TW" sz="4400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744" y="1792414"/>
            <a:ext cx="11895250" cy="4700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10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0892-E998-46E9-B292-BF7F89CCB421}" type="slidenum">
              <a:rPr lang="en-US" altLang="zh-TW" smtClean="0"/>
              <a:pPr/>
              <a:t>5</a:t>
            </a:fld>
            <a:endParaRPr lang="en-US" altLang="zh-TW"/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750144" y="200776"/>
            <a:ext cx="11360576" cy="123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3004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25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zh-TW" altLang="en-US" sz="4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二、尾牙</a:t>
            </a:r>
            <a:r>
              <a:rPr lang="zh-TW" altLang="en-US" sz="4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場地投票說明</a:t>
            </a:r>
            <a:endParaRPr lang="en-US" altLang="zh-TW" sz="48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29" b="30183"/>
          <a:stretch/>
        </p:blipFill>
        <p:spPr>
          <a:xfrm>
            <a:off x="0" y="1060376"/>
            <a:ext cx="13004800" cy="28803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30" b="23648"/>
          <a:stretch/>
        </p:blipFill>
        <p:spPr>
          <a:xfrm>
            <a:off x="0" y="8981256"/>
            <a:ext cx="13004800" cy="648072"/>
          </a:xfrm>
          <a:prstGeom prst="rect">
            <a:avLst/>
          </a:prstGeom>
        </p:spPr>
      </p:pic>
      <p:sp>
        <p:nvSpPr>
          <p:cNvPr id="9" name="內容版面配置區 1"/>
          <p:cNvSpPr txBox="1">
            <a:spLocks/>
          </p:cNvSpPr>
          <p:nvPr/>
        </p:nvSpPr>
        <p:spPr>
          <a:xfrm>
            <a:off x="1046480" y="2748844"/>
            <a:ext cx="11216640" cy="6188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25115" indent="-325115" algn="l" defTabSz="1300460" rtl="0" eaLnBrk="1" latinLnBrk="0" hangingPunct="1">
              <a:lnSpc>
                <a:spcPct val="90000"/>
              </a:lnSpc>
              <a:spcBef>
                <a:spcPts val="1422"/>
              </a:spcBef>
              <a:buFont typeface="Arial" panose="020B0604020202020204" pitchFamily="34" charset="0"/>
              <a:buChar char="•"/>
              <a:defRPr sz="39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75345" indent="-325115" algn="l" defTabSz="1300460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3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75" indent="-325115" algn="l" defTabSz="1300460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8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75804" indent="-325115" algn="l" defTabSz="1300460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26034" indent="-325115" algn="l" defTabSz="1300460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76264" indent="-325115" algn="l" defTabSz="1300460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6494" indent="-325115" algn="l" defTabSz="1300460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724" indent="-325115" algn="l" defTabSz="1300460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26954" indent="-325115" algn="l" defTabSz="1300460" rtl="0" eaLnBrk="1" latinLnBrk="0" hangingPunct="1">
              <a:lnSpc>
                <a:spcPct val="90000"/>
              </a:lnSpc>
              <a:spcBef>
                <a:spcPts val="711"/>
              </a:spcBef>
              <a:buFont typeface="Arial" panose="020B0604020202020204" pitchFamily="34" charset="0"/>
              <a:buChar char="•"/>
              <a:defRPr sz="2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zh-TW" altLang="en-US" b="1" dirty="0"/>
          </a:p>
        </p:txBody>
      </p:sp>
      <p:sp>
        <p:nvSpPr>
          <p:cNvPr id="8" name="內容版面配置區 8"/>
          <p:cNvSpPr>
            <a:spLocks noGrp="1"/>
          </p:cNvSpPr>
          <p:nvPr>
            <p:ph idx="1"/>
          </p:nvPr>
        </p:nvSpPr>
        <p:spPr>
          <a:xfrm>
            <a:off x="750144" y="1667194"/>
            <a:ext cx="11800928" cy="763259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zh-TW" sz="3600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◎</a:t>
            </a:r>
            <a:r>
              <a:rPr lang="zh-TW" altLang="en-US" sz="3600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候選名單：</a:t>
            </a:r>
            <a:endParaRPr lang="en-US" altLang="zh-TW" sz="3600" dirty="0" smtClean="0"/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zh-TW" altLang="en-US" sz="3600" dirty="0" smtClean="0">
                <a:solidFill>
                  <a:srgbClr val="0000FF"/>
                </a:solidFill>
                <a:latin typeface="+mn-ea"/>
              </a:rPr>
              <a:t>聯上大飯店</a:t>
            </a:r>
            <a:endParaRPr lang="en-US" altLang="zh-TW" sz="3600" dirty="0" smtClean="0">
              <a:solidFill>
                <a:srgbClr val="0000FF"/>
              </a:solidFill>
              <a:latin typeface="+mn-ea"/>
            </a:endParaRP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zh-TW" altLang="en-US" sz="3600" dirty="0" smtClean="0">
                <a:solidFill>
                  <a:srgbClr val="0000FF"/>
                </a:solidFill>
                <a:latin typeface="+mn-ea"/>
              </a:rPr>
              <a:t>林皇宮</a:t>
            </a:r>
            <a:endParaRPr lang="en-US" altLang="zh-TW" sz="3600" dirty="0" smtClean="0">
              <a:solidFill>
                <a:srgbClr val="0000FF"/>
              </a:solidFill>
              <a:latin typeface="+mn-ea"/>
            </a:endParaRP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zh-TW" altLang="en-US" sz="3600" dirty="0" smtClean="0">
                <a:solidFill>
                  <a:srgbClr val="0000FF"/>
                </a:solidFill>
                <a:latin typeface="+mn-ea"/>
              </a:rPr>
              <a:t>萬豪酒店 </a:t>
            </a:r>
            <a:endParaRPr lang="en-US" altLang="zh-TW" sz="3600" dirty="0" smtClean="0">
              <a:solidFill>
                <a:srgbClr val="0000FF"/>
              </a:solidFill>
              <a:latin typeface="+mn-ea"/>
            </a:endParaRP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zh-TW" altLang="en-US" sz="3600" dirty="0" smtClean="0">
                <a:solidFill>
                  <a:srgbClr val="0000FF"/>
                </a:solidFill>
                <a:latin typeface="+mn-ea"/>
              </a:rPr>
              <a:t>漢來巨蛋</a:t>
            </a:r>
            <a:endParaRPr lang="en-US" altLang="zh-TW" sz="3600" dirty="0" smtClean="0">
              <a:solidFill>
                <a:srgbClr val="0000FF"/>
              </a:solidFill>
              <a:latin typeface="+mn-ea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zh-TW" sz="3600" dirty="0" smtClean="0">
              <a:solidFill>
                <a:srgbClr val="0000FF"/>
              </a:solidFill>
              <a:latin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zh-TW" sz="3600" dirty="0" smtClean="0">
                <a:latin typeface="+mn-ea"/>
              </a:rPr>
              <a:t>◎</a:t>
            </a:r>
            <a:r>
              <a:rPr lang="zh-TW" altLang="en-US" sz="3600" dirty="0" smtClean="0">
                <a:latin typeface="+mn-ea"/>
              </a:rPr>
              <a:t>選擇標準：</a:t>
            </a:r>
            <a:endParaRPr lang="en-US" altLang="zh-TW" sz="3600" dirty="0" smtClean="0">
              <a:latin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600" dirty="0" smtClean="0">
                <a:solidFill>
                  <a:srgbClr val="0000FF"/>
                </a:solidFill>
                <a:latin typeface="+mn-ea"/>
              </a:rPr>
              <a:t>    場地</a:t>
            </a:r>
            <a:r>
              <a:rPr lang="en-US" altLang="zh-TW" sz="3600" dirty="0" smtClean="0">
                <a:solidFill>
                  <a:srgbClr val="0000FF"/>
                </a:solidFill>
                <a:latin typeface="+mn-ea"/>
              </a:rPr>
              <a:t>&amp;</a:t>
            </a:r>
            <a:r>
              <a:rPr lang="zh-TW" altLang="en-US" sz="3600" dirty="0" smtClean="0">
                <a:solidFill>
                  <a:srgbClr val="0000FF"/>
                </a:solidFill>
                <a:latin typeface="+mn-ea"/>
              </a:rPr>
              <a:t>菜色</a:t>
            </a:r>
            <a:r>
              <a:rPr lang="en-US" altLang="zh-TW" sz="3600" dirty="0" smtClean="0">
                <a:solidFill>
                  <a:srgbClr val="0000FF"/>
                </a:solidFill>
                <a:latin typeface="+mn-ea"/>
              </a:rPr>
              <a:t>&amp;</a:t>
            </a:r>
            <a:r>
              <a:rPr lang="zh-TW" altLang="en-US" sz="3600" dirty="0" smtClean="0">
                <a:solidFill>
                  <a:srgbClr val="0000FF"/>
                </a:solidFill>
                <a:latin typeface="+mn-ea"/>
              </a:rPr>
              <a:t>交通</a:t>
            </a:r>
            <a:endParaRPr lang="en-US" altLang="zh-TW" sz="3600" dirty="0" smtClean="0">
              <a:solidFill>
                <a:srgbClr val="0000FF"/>
              </a:solidFill>
              <a:latin typeface="+mn-ea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zh-TW" sz="3600" dirty="0" smtClean="0">
              <a:solidFill>
                <a:srgbClr val="0000FF"/>
              </a:solidFill>
              <a:latin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zh-TW" sz="3600" dirty="0" smtClean="0">
                <a:latin typeface="+mn-ea"/>
                <a:ea typeface="新細明體" panose="02020500000000000000" pitchFamily="18" charset="-120"/>
              </a:rPr>
              <a:t>◎</a:t>
            </a:r>
            <a:r>
              <a:rPr lang="zh-TW" altLang="en-US" sz="3600" dirty="0" smtClean="0">
                <a:latin typeface="+mn-ea"/>
                <a:ea typeface="新細明體" panose="02020500000000000000" pitchFamily="18" charset="-120"/>
              </a:rPr>
              <a:t>投票方式：</a:t>
            </a:r>
            <a:endParaRPr lang="en-US" altLang="zh-TW" sz="3600" dirty="0" smtClean="0">
              <a:latin typeface="+mn-ea"/>
              <a:ea typeface="新細明體" panose="02020500000000000000" pitchFamily="18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600" dirty="0" smtClean="0">
                <a:solidFill>
                  <a:srgbClr val="0000FF"/>
                </a:solidFill>
                <a:latin typeface="+mn-ea"/>
                <a:ea typeface="新細明體" panose="02020500000000000000" pitchFamily="18" charset="-120"/>
              </a:rPr>
              <a:t>    3/10</a:t>
            </a:r>
            <a:r>
              <a:rPr lang="zh-TW" altLang="en-US" sz="3600" dirty="0" smtClean="0">
                <a:solidFill>
                  <a:srgbClr val="0000FF"/>
                </a:solidFill>
                <a:latin typeface="+mn-ea"/>
                <a:ea typeface="新細明體" panose="02020500000000000000" pitchFamily="18" charset="-120"/>
              </a:rPr>
              <a:t>於福委</a:t>
            </a:r>
            <a:r>
              <a:rPr lang="en-US" altLang="zh-TW" sz="3600" dirty="0" smtClean="0">
                <a:solidFill>
                  <a:srgbClr val="0000FF"/>
                </a:solidFill>
                <a:latin typeface="+mn-ea"/>
                <a:ea typeface="新細明體" panose="02020500000000000000" pitchFamily="18" charset="-120"/>
              </a:rPr>
              <a:t>LINE</a:t>
            </a:r>
            <a:r>
              <a:rPr lang="zh-TW" altLang="en-US" sz="3600" dirty="0" smtClean="0">
                <a:solidFill>
                  <a:srgbClr val="0000FF"/>
                </a:solidFill>
                <a:latin typeface="+mn-ea"/>
                <a:ea typeface="新細明體" panose="02020500000000000000" pitchFamily="18" charset="-120"/>
              </a:rPr>
              <a:t>群組採線上記名投票</a:t>
            </a:r>
            <a:endParaRPr lang="en-US" altLang="zh-TW" sz="3600" dirty="0" smtClean="0">
              <a:solidFill>
                <a:srgbClr val="0000FF"/>
              </a:solidFill>
              <a:latin typeface="+mn-ea"/>
              <a:ea typeface="新細明體" panose="02020500000000000000" pitchFamily="18" charset="-12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zh-TW" sz="4000" b="1" dirty="0" smtClean="0">
              <a:solidFill>
                <a:srgbClr val="0000FF"/>
              </a:solidFill>
              <a:latin typeface="+mn-ea"/>
            </a:endParaRPr>
          </a:p>
          <a:p>
            <a:pPr marL="0" indent="0">
              <a:lnSpc>
                <a:spcPct val="100000"/>
              </a:lnSpc>
              <a:buNone/>
            </a:pPr>
            <a:endParaRPr lang="zh-TW" altLang="zh-TW" sz="4000" b="1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9235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0892-E998-46E9-B292-BF7F89CCB421}" type="slidenum">
              <a:rPr lang="en-US" altLang="zh-TW" smtClean="0"/>
              <a:pPr/>
              <a:t>6</a:t>
            </a:fld>
            <a:endParaRPr lang="en-US" altLang="zh-TW"/>
          </a:p>
        </p:txBody>
      </p:sp>
      <p:sp>
        <p:nvSpPr>
          <p:cNvPr id="5" name="內容版面配置區 8"/>
          <p:cNvSpPr>
            <a:spLocks noGrp="1"/>
          </p:cNvSpPr>
          <p:nvPr>
            <p:ph idx="1"/>
          </p:nvPr>
        </p:nvSpPr>
        <p:spPr>
          <a:xfrm>
            <a:off x="453728" y="1780456"/>
            <a:ext cx="12097344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◎</a:t>
            </a:r>
            <a:r>
              <a:rPr lang="zh-TW" altLang="en-US" sz="4000" dirty="0" smtClean="0"/>
              <a:t>年終獎金：</a:t>
            </a:r>
            <a:endParaRPr lang="en-US" altLang="zh-TW" sz="4000" dirty="0" smtClean="0"/>
          </a:p>
          <a:p>
            <a:pPr marL="0" indent="0">
              <a:buNone/>
            </a:pPr>
            <a:r>
              <a:rPr lang="en-US" altLang="zh-TW" sz="4000" dirty="0" smtClean="0">
                <a:sym typeface="Wingdings" panose="05000000000000000000" pitchFamily="2" charset="2"/>
              </a:rPr>
              <a:t>    </a:t>
            </a:r>
            <a:r>
              <a:rPr lang="zh-TW" altLang="en-US" sz="4000" dirty="0" smtClean="0">
                <a:sym typeface="Wingdings" panose="05000000000000000000" pitchFamily="2" charset="2"/>
              </a:rPr>
              <a:t>依</a:t>
            </a:r>
            <a:r>
              <a:rPr lang="zh-TW" altLang="en-US" sz="4000" dirty="0" smtClean="0"/>
              <a:t>全年</a:t>
            </a:r>
            <a:r>
              <a:rPr lang="zh-TW" altLang="en-US" sz="4000" dirty="0" smtClean="0">
                <a:solidFill>
                  <a:srgbClr val="0000FF"/>
                </a:solidFill>
              </a:rPr>
              <a:t>集會</a:t>
            </a:r>
            <a:r>
              <a:rPr lang="zh-TW" altLang="en-US" sz="4000" dirty="0" smtClean="0"/>
              <a:t>出席次數，按照比例發放。</a:t>
            </a:r>
            <a:endParaRPr lang="en-US" altLang="zh-TW" sz="4000" dirty="0" smtClean="0"/>
          </a:p>
          <a:p>
            <a:pPr marL="0" indent="0">
              <a:buNone/>
            </a:pPr>
            <a:endParaRPr lang="en-US" altLang="zh-TW" sz="4000" dirty="0" smtClean="0"/>
          </a:p>
          <a:p>
            <a:pPr marL="0" indent="0">
              <a:buNone/>
            </a:pPr>
            <a:r>
              <a:rPr lang="zh-TW" altLang="zh-TW" sz="4000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◎</a:t>
            </a:r>
            <a:r>
              <a:rPr lang="zh-TW" altLang="en-US" sz="4000" dirty="0" smtClean="0">
                <a:solidFill>
                  <a:srgbClr val="0000FF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集會</a:t>
            </a:r>
            <a:r>
              <a:rPr lang="zh-TW" altLang="en-US" sz="4000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定義：</a:t>
            </a:r>
            <a:endParaRPr lang="zh-TW" altLang="en-US" sz="4000" dirty="0"/>
          </a:p>
          <a:p>
            <a:pPr marL="742950" indent="-742950">
              <a:buFont typeface="+mj-lt"/>
              <a:buAutoNum type="arabicParenR"/>
            </a:pPr>
            <a:r>
              <a:rPr lang="zh-TW" altLang="en-US" sz="4000" dirty="0" smtClean="0">
                <a:solidFill>
                  <a:srgbClr val="0000FF"/>
                </a:solidFill>
              </a:rPr>
              <a:t>開會</a:t>
            </a:r>
            <a:endParaRPr lang="en-US" altLang="zh-TW" sz="4000" dirty="0" smtClean="0">
              <a:solidFill>
                <a:srgbClr val="0000FF"/>
              </a:solidFill>
            </a:endParaRPr>
          </a:p>
          <a:p>
            <a:pPr marL="742950" indent="-742950">
              <a:buFont typeface="+mj-lt"/>
              <a:buAutoNum type="arabicParenR"/>
            </a:pPr>
            <a:r>
              <a:rPr lang="zh-TW" altLang="en-US" sz="4000" dirty="0" smtClean="0">
                <a:solidFill>
                  <a:srgbClr val="0000FF"/>
                </a:solidFill>
              </a:rPr>
              <a:t>禮券包裝</a:t>
            </a:r>
            <a:endParaRPr lang="en-US" altLang="zh-TW" sz="4000" dirty="0" smtClean="0">
              <a:solidFill>
                <a:srgbClr val="0000FF"/>
              </a:solidFill>
            </a:endParaRPr>
          </a:p>
          <a:p>
            <a:pPr marL="742950" indent="-742950">
              <a:buFont typeface="+mj-lt"/>
              <a:buAutoNum type="arabicParenR"/>
            </a:pPr>
            <a:r>
              <a:rPr lang="zh-TW" altLang="en-US" sz="4000" dirty="0" smtClean="0">
                <a:solidFill>
                  <a:srgbClr val="0000FF"/>
                </a:solidFill>
              </a:rPr>
              <a:t>尾牙試菜</a:t>
            </a:r>
            <a:endParaRPr lang="zh-TW" altLang="en-US" sz="40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zh-TW" altLang="en-US" sz="4000" dirty="0"/>
          </a:p>
          <a:p>
            <a:pPr marL="0" lvl="2" indent="0">
              <a:spcBef>
                <a:spcPts val="2000"/>
              </a:spcBef>
              <a:spcAft>
                <a:spcPts val="2000"/>
              </a:spcAft>
              <a:buNone/>
            </a:pPr>
            <a:endParaRPr lang="en-US" altLang="zh-TW" sz="3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29" b="30183"/>
          <a:stretch/>
        </p:blipFill>
        <p:spPr>
          <a:xfrm>
            <a:off x="0" y="1060376"/>
            <a:ext cx="13004800" cy="288032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30" b="23648"/>
          <a:stretch/>
        </p:blipFill>
        <p:spPr>
          <a:xfrm>
            <a:off x="0" y="8981256"/>
            <a:ext cx="13004800" cy="648072"/>
          </a:xfrm>
          <a:prstGeom prst="rect">
            <a:avLst/>
          </a:prstGeom>
        </p:spPr>
      </p:pic>
      <p:sp>
        <p:nvSpPr>
          <p:cNvPr id="12" name="標題 1"/>
          <p:cNvSpPr txBox="1">
            <a:spLocks/>
          </p:cNvSpPr>
          <p:nvPr/>
        </p:nvSpPr>
        <p:spPr>
          <a:xfrm>
            <a:off x="597744" y="196280"/>
            <a:ext cx="9937104" cy="123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3004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25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zh-TW" altLang="en-US" sz="4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三</a:t>
            </a:r>
            <a:r>
              <a:rPr lang="zh-TW" altLang="en-US" sz="4400" b="1" kern="1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、年終獎金發放標準</a:t>
            </a:r>
            <a:endParaRPr lang="en-US" altLang="zh-TW" sz="48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1119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0892-E998-46E9-B292-BF7F89CCB421}" type="slidenum">
              <a:rPr lang="en-US" altLang="zh-TW" smtClean="0"/>
              <a:pPr/>
              <a:t>7</a:t>
            </a:fld>
            <a:endParaRPr lang="en-US" altLang="zh-TW"/>
          </a:p>
        </p:txBody>
      </p:sp>
      <p:sp>
        <p:nvSpPr>
          <p:cNvPr id="5" name="內容版面配置區 8"/>
          <p:cNvSpPr>
            <a:spLocks noGrp="1"/>
          </p:cNvSpPr>
          <p:nvPr>
            <p:ph idx="1"/>
          </p:nvPr>
        </p:nvSpPr>
        <p:spPr>
          <a:xfrm>
            <a:off x="597744" y="1636440"/>
            <a:ext cx="12097344" cy="7424588"/>
          </a:xfrm>
        </p:spPr>
        <p:txBody>
          <a:bodyPr>
            <a:normAutofit/>
          </a:bodyPr>
          <a:lstStyle/>
          <a:p>
            <a:pPr marL="0" lvl="2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3600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◎</a:t>
            </a:r>
            <a:r>
              <a:rPr lang="zh-TW" altLang="en-US" sz="3600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小組工作重整：</a:t>
            </a:r>
            <a:endParaRPr lang="en-US" altLang="zh-TW" sz="3600" dirty="0" smtClean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lvl="2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36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 </a:t>
            </a:r>
            <a:r>
              <a:rPr lang="en-US" altLang="zh-TW" sz="3600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   </a:t>
            </a:r>
            <a:r>
              <a:rPr lang="zh-TW" altLang="en-US" sz="3600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取消福利組、活動組，改為輪流制。</a:t>
            </a:r>
            <a:endParaRPr lang="en-US" altLang="zh-TW" sz="3600" dirty="0" smtClean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lvl="2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TW" sz="3600" dirty="0" smtClean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0" lvl="2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3600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◎</a:t>
            </a:r>
            <a:r>
              <a:rPr lang="zh-TW" altLang="en-US" sz="3600" dirty="0" smtClean="0">
                <a:latin typeface="新細明體" panose="02020500000000000000" pitchFamily="18" charset="-120"/>
                <a:ea typeface="新細明體" panose="02020500000000000000" pitchFamily="18" charset="-120"/>
              </a:rPr>
              <a:t>發放票券種類：</a:t>
            </a:r>
            <a:endParaRPr lang="en-US" altLang="zh-TW" sz="3600" dirty="0" smtClean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742950" lvl="2" indent="-7429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zh-TW" altLang="en-US" sz="3600" dirty="0" smtClean="0">
                <a:solidFill>
                  <a:srgbClr val="0000FF"/>
                </a:solidFill>
                <a:latin typeface="+mn-ea"/>
              </a:rPr>
              <a:t>餐券</a:t>
            </a:r>
            <a:r>
              <a:rPr lang="en-US" altLang="zh-TW" sz="3600" dirty="0" smtClean="0">
                <a:solidFill>
                  <a:srgbClr val="0000FF"/>
                </a:solidFill>
                <a:latin typeface="+mn-ea"/>
              </a:rPr>
              <a:t>($900</a:t>
            </a:r>
            <a:r>
              <a:rPr lang="zh-TW" altLang="en-US" sz="3600" dirty="0" smtClean="0">
                <a:solidFill>
                  <a:srgbClr val="0000FF"/>
                </a:solidFill>
                <a:latin typeface="+mn-ea"/>
              </a:rPr>
              <a:t>元上下</a:t>
            </a:r>
            <a:r>
              <a:rPr lang="en-US" altLang="zh-TW" sz="3600" dirty="0" smtClean="0">
                <a:solidFill>
                  <a:srgbClr val="0000FF"/>
                </a:solidFill>
                <a:latin typeface="+mn-ea"/>
              </a:rPr>
              <a:t>)</a:t>
            </a:r>
          </a:p>
          <a:p>
            <a:pPr marL="742950" lvl="2" indent="-7429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zh-TW" altLang="en-US" sz="3600" dirty="0" smtClean="0">
                <a:solidFill>
                  <a:srgbClr val="0000FF"/>
                </a:solidFill>
                <a:latin typeface="+mn-ea"/>
              </a:rPr>
              <a:t>電影票</a:t>
            </a:r>
            <a:endParaRPr lang="en-US" altLang="zh-TW" sz="3600" dirty="0" smtClean="0">
              <a:solidFill>
                <a:srgbClr val="0000FF"/>
              </a:solidFill>
              <a:latin typeface="+mn-ea"/>
            </a:endParaRPr>
          </a:p>
          <a:p>
            <a:pPr marL="742950" lvl="2" indent="-7429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zh-TW" altLang="en-US" sz="3600" dirty="0" smtClean="0">
                <a:solidFill>
                  <a:srgbClr val="0000FF"/>
                </a:solidFill>
                <a:latin typeface="+mn-ea"/>
              </a:rPr>
              <a:t>禮券</a:t>
            </a:r>
            <a:r>
              <a:rPr lang="en-US" altLang="zh-TW" sz="3600" dirty="0" smtClean="0">
                <a:solidFill>
                  <a:srgbClr val="0000FF"/>
                </a:solidFill>
                <a:latin typeface="+mn-ea"/>
              </a:rPr>
              <a:t>(</a:t>
            </a:r>
            <a:r>
              <a:rPr lang="zh-TW" altLang="en-US" sz="3600" dirty="0" smtClean="0">
                <a:solidFill>
                  <a:srgbClr val="0000FF"/>
                </a:solidFill>
                <a:latin typeface="+mn-ea"/>
              </a:rPr>
              <a:t>超商</a:t>
            </a:r>
            <a:r>
              <a:rPr lang="en-US" altLang="zh-TW" sz="3600" dirty="0" smtClean="0">
                <a:solidFill>
                  <a:srgbClr val="0000FF"/>
                </a:solidFill>
                <a:latin typeface="+mn-ea"/>
              </a:rPr>
              <a:t>/</a:t>
            </a:r>
            <a:r>
              <a:rPr lang="zh-TW" altLang="en-US" sz="3600" dirty="0" smtClean="0">
                <a:solidFill>
                  <a:srgbClr val="0000FF"/>
                </a:solidFill>
                <a:latin typeface="+mn-ea"/>
              </a:rPr>
              <a:t>賣場</a:t>
            </a:r>
            <a:r>
              <a:rPr lang="en-US" altLang="zh-TW" sz="3600" dirty="0" smtClean="0">
                <a:solidFill>
                  <a:srgbClr val="0000FF"/>
                </a:solidFill>
                <a:latin typeface="+mn-ea"/>
              </a:rPr>
              <a:t>)</a:t>
            </a:r>
          </a:p>
          <a:p>
            <a:pPr marL="742950" lvl="2" indent="-7429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endParaRPr lang="en-US" altLang="zh-TW" sz="3600" dirty="0">
              <a:solidFill>
                <a:srgbClr val="0000FF"/>
              </a:solidFill>
              <a:latin typeface="+mn-ea"/>
            </a:endParaRPr>
          </a:p>
          <a:p>
            <a:pPr marL="0" lvl="2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3600" dirty="0" smtClean="0">
                <a:latin typeface="+mn-ea"/>
                <a:ea typeface="新細明體" panose="02020500000000000000" pitchFamily="18" charset="-120"/>
              </a:rPr>
              <a:t>◎</a:t>
            </a:r>
            <a:r>
              <a:rPr lang="zh-TW" altLang="en-US" sz="3600" dirty="0" smtClean="0">
                <a:latin typeface="+mn-ea"/>
                <a:ea typeface="新細明體" panose="02020500000000000000" pitchFamily="18" charset="-120"/>
              </a:rPr>
              <a:t>預計發放日：</a:t>
            </a:r>
            <a:endParaRPr lang="en-US" altLang="zh-TW" sz="3600" dirty="0" smtClean="0">
              <a:latin typeface="+mn-ea"/>
              <a:ea typeface="新細明體" panose="02020500000000000000" pitchFamily="18" charset="-120"/>
            </a:endParaRPr>
          </a:p>
          <a:p>
            <a:pPr marL="0" lvl="2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3600" dirty="0">
                <a:latin typeface="+mn-ea"/>
                <a:ea typeface="新細明體" panose="02020500000000000000" pitchFamily="18" charset="-120"/>
              </a:rPr>
              <a:t> </a:t>
            </a:r>
            <a:r>
              <a:rPr lang="en-US" altLang="zh-TW" sz="3600" dirty="0" smtClean="0">
                <a:latin typeface="+mn-ea"/>
                <a:ea typeface="新細明體" panose="02020500000000000000" pitchFamily="18" charset="-120"/>
              </a:rPr>
              <a:t>   11</a:t>
            </a:r>
            <a:r>
              <a:rPr lang="zh-TW" altLang="en-US" sz="3600" dirty="0" smtClean="0">
                <a:latin typeface="+mn-ea"/>
                <a:ea typeface="新細明體" panose="02020500000000000000" pitchFamily="18" charset="-120"/>
              </a:rPr>
              <a:t>月初</a:t>
            </a:r>
            <a:r>
              <a:rPr lang="en-US" altLang="zh-TW" sz="3600" dirty="0" smtClean="0">
                <a:latin typeface="+mn-ea"/>
                <a:ea typeface="新細明體" panose="02020500000000000000" pitchFamily="18" charset="-120"/>
              </a:rPr>
              <a:t>(</a:t>
            </a:r>
            <a:r>
              <a:rPr lang="zh-TW" altLang="en-US" sz="3600" dirty="0" smtClean="0">
                <a:latin typeface="+mn-ea"/>
                <a:ea typeface="新細明體" panose="02020500000000000000" pitchFamily="18" charset="-120"/>
              </a:rPr>
              <a:t>銜接旅遊假</a:t>
            </a:r>
            <a:r>
              <a:rPr lang="en-US" altLang="zh-TW" sz="3600" dirty="0" smtClean="0">
                <a:latin typeface="+mn-ea"/>
                <a:ea typeface="新細明體" panose="02020500000000000000" pitchFamily="18" charset="-120"/>
              </a:rPr>
              <a:t>10/31</a:t>
            </a:r>
            <a:r>
              <a:rPr lang="zh-TW" altLang="en-US" sz="3600" dirty="0" smtClean="0">
                <a:latin typeface="+mn-ea"/>
                <a:ea typeface="新細明體" panose="02020500000000000000" pitchFamily="18" charset="-120"/>
              </a:rPr>
              <a:t>結束</a:t>
            </a:r>
            <a:r>
              <a:rPr lang="en-US" altLang="zh-TW" sz="3600" dirty="0">
                <a:latin typeface="+mn-ea"/>
                <a:ea typeface="新細明體" panose="02020500000000000000" pitchFamily="18" charset="-120"/>
              </a:rPr>
              <a:t>)</a:t>
            </a:r>
            <a:endParaRPr lang="en-US" altLang="zh-TW" sz="3600" dirty="0" smtClean="0">
              <a:latin typeface="+mn-ea"/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29" b="30183"/>
          <a:stretch/>
        </p:blipFill>
        <p:spPr>
          <a:xfrm>
            <a:off x="0" y="1060376"/>
            <a:ext cx="13004800" cy="288032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30" b="23648"/>
          <a:stretch/>
        </p:blipFill>
        <p:spPr>
          <a:xfrm>
            <a:off x="0" y="8981256"/>
            <a:ext cx="13004800" cy="648072"/>
          </a:xfrm>
          <a:prstGeom prst="rect">
            <a:avLst/>
          </a:prstGeom>
        </p:spPr>
      </p:pic>
      <p:sp>
        <p:nvSpPr>
          <p:cNvPr id="12" name="標題 1"/>
          <p:cNvSpPr txBox="1">
            <a:spLocks/>
          </p:cNvSpPr>
          <p:nvPr/>
        </p:nvSpPr>
        <p:spPr>
          <a:xfrm>
            <a:off x="597744" y="196280"/>
            <a:ext cx="9937104" cy="123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3004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25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zh-TW" altLang="en-US" sz="4400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四、家庭日討論</a:t>
            </a:r>
            <a:endParaRPr lang="en-US" altLang="zh-TW" sz="48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2310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69752" y="3868688"/>
            <a:ext cx="11216640" cy="16322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9600" b="1" dirty="0">
                <a:solidFill>
                  <a:srgbClr val="809CD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Heiti TC Light" charset="0"/>
                <a:sym typeface="Gill Sans" charset="0"/>
              </a:rPr>
              <a:t>臨時動議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0892-E998-46E9-B292-BF7F89CCB421}" type="slidenum">
              <a:rPr lang="en-US" altLang="zh-TW" smtClean="0"/>
              <a:pPr/>
              <a:t>8</a:t>
            </a:fld>
            <a:endParaRPr lang="en-US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29" b="30183"/>
          <a:stretch/>
        </p:blipFill>
        <p:spPr>
          <a:xfrm>
            <a:off x="0" y="1060376"/>
            <a:ext cx="13004800" cy="28803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30" b="23648"/>
          <a:stretch/>
        </p:blipFill>
        <p:spPr>
          <a:xfrm>
            <a:off x="0" y="8981256"/>
            <a:ext cx="13004800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6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29" b="30183"/>
          <a:stretch/>
        </p:blipFill>
        <p:spPr>
          <a:xfrm>
            <a:off x="0" y="1060376"/>
            <a:ext cx="13004800" cy="288032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30" b="23648"/>
          <a:stretch/>
        </p:blipFill>
        <p:spPr>
          <a:xfrm>
            <a:off x="0" y="8981256"/>
            <a:ext cx="13004800" cy="648072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201700" y="3148608"/>
            <a:ext cx="12601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9600" b="1" dirty="0">
                <a:solidFill>
                  <a:srgbClr val="809CD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謝謝大家</a:t>
            </a:r>
            <a:r>
              <a:rPr lang="en-US" altLang="zh-TW" sz="9600" b="1" dirty="0">
                <a:solidFill>
                  <a:srgbClr val="809CD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!</a:t>
            </a:r>
          </a:p>
          <a:p>
            <a:r>
              <a:rPr lang="zh-TW" altLang="en-US" sz="9600" b="1" dirty="0">
                <a:solidFill>
                  <a:srgbClr val="809CD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散 會</a:t>
            </a:r>
            <a:r>
              <a:rPr lang="en-US" altLang="zh-TW" sz="9600" b="1" dirty="0">
                <a:solidFill>
                  <a:srgbClr val="809CD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~</a:t>
            </a:r>
            <a:endParaRPr lang="zh-TW" altLang="en-US" sz="9600" b="1" dirty="0">
              <a:solidFill>
                <a:srgbClr val="809CD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786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10446</TotalTime>
  <Pages>0</Pages>
  <Words>273</Words>
  <Characters>0</Characters>
  <Application>Microsoft Office PowerPoint</Application>
  <PresentationFormat>自訂</PresentationFormat>
  <Lines>0</Lines>
  <Paragraphs>57</Paragraphs>
  <Slides>9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20" baseType="lpstr">
      <vt:lpstr>Gill Sans</vt:lpstr>
      <vt:lpstr>Heiti TC Light</vt:lpstr>
      <vt:lpstr>微軟正黑體</vt:lpstr>
      <vt:lpstr>新細明體</vt:lpstr>
      <vt:lpstr>標楷體</vt:lpstr>
      <vt:lpstr>Arial</vt:lpstr>
      <vt:lpstr>Calibri</vt:lpstr>
      <vt:lpstr>Calibri Light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第4屆國家產業創新獎 組織類 複審實地查證</dc:title>
  <dc:creator>李蒨chante</dc:creator>
  <cp:lastModifiedBy>ooxxxx 人資專員</cp:lastModifiedBy>
  <cp:revision>860</cp:revision>
  <cp:lastPrinted>2020-05-26T06:19:15Z</cp:lastPrinted>
  <dcterms:modified xsi:type="dcterms:W3CDTF">2022-03-08T08:05:35Z</dcterms:modified>
</cp:coreProperties>
</file>