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comments/comment2.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3.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4.xml" ContentType="application/vnd.openxmlformats-officedocument.presentationml.comments+xml"/>
  <Override PartName="/ppt/notesSlides/notesSlide22.xml" ContentType="application/vnd.openxmlformats-officedocument.presentationml.notesSlide+xml"/>
  <Override PartName="/ppt/comments/comment5.xml" ContentType="application/vnd.openxmlformats-officedocument.presentationml.comments+xml"/>
  <Override PartName="/ppt/notesSlides/notesSlide23.xml" ContentType="application/vnd.openxmlformats-officedocument.presentationml.notesSlide+xml"/>
  <Override PartName="/ppt/comments/comment6.xml" ContentType="application/vnd.openxmlformats-officedocument.presentationml.comments+xml"/>
  <Override PartName="/ppt/notesSlides/notesSlide24.xml" ContentType="application/vnd.openxmlformats-officedocument.presentationml.notesSlide+xml"/>
  <Override PartName="/ppt/comments/comment7.xml" ContentType="application/vnd.openxmlformats-officedocument.presentationml.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692" r:id="rId5"/>
  </p:sldMasterIdLst>
  <p:notesMasterIdLst>
    <p:notesMasterId r:id="rId40"/>
  </p:notesMasterIdLst>
  <p:sldIdLst>
    <p:sldId id="579" r:id="rId6"/>
    <p:sldId id="580" r:id="rId7"/>
    <p:sldId id="577" r:id="rId8"/>
    <p:sldId id="571" r:id="rId9"/>
    <p:sldId id="572" r:id="rId10"/>
    <p:sldId id="573" r:id="rId11"/>
    <p:sldId id="574" r:id="rId12"/>
    <p:sldId id="575" r:id="rId13"/>
    <p:sldId id="576" r:id="rId14"/>
    <p:sldId id="578" r:id="rId15"/>
    <p:sldId id="537" r:id="rId16"/>
    <p:sldId id="487" r:id="rId17"/>
    <p:sldId id="538" r:id="rId18"/>
    <p:sldId id="469" r:id="rId19"/>
    <p:sldId id="495" r:id="rId20"/>
    <p:sldId id="472" r:id="rId21"/>
    <p:sldId id="539" r:id="rId22"/>
    <p:sldId id="540" r:id="rId23"/>
    <p:sldId id="541" r:id="rId24"/>
    <p:sldId id="543" r:id="rId25"/>
    <p:sldId id="544" r:id="rId26"/>
    <p:sldId id="513" r:id="rId27"/>
    <p:sldId id="545" r:id="rId28"/>
    <p:sldId id="568" r:id="rId29"/>
    <p:sldId id="547" r:id="rId30"/>
    <p:sldId id="548" r:id="rId31"/>
    <p:sldId id="550" r:id="rId32"/>
    <p:sldId id="558" r:id="rId33"/>
    <p:sldId id="552" r:id="rId34"/>
    <p:sldId id="512" r:id="rId35"/>
    <p:sldId id="553" r:id="rId36"/>
    <p:sldId id="561" r:id="rId37"/>
    <p:sldId id="492" r:id="rId38"/>
    <p:sldId id="569" r:id="rId39"/>
  </p:sldIdLst>
  <p:sldSz cx="14630400" cy="8229600"/>
  <p:notesSz cx="6858000" cy="9144000"/>
  <p:defaultTextStyle>
    <a:defPPr>
      <a:defRPr lang="en-US"/>
    </a:defPPr>
    <a:lvl1pPr algn="l" rtl="0" fontAlgn="base">
      <a:spcBef>
        <a:spcPct val="0"/>
      </a:spcBef>
      <a:spcAft>
        <a:spcPct val="0"/>
      </a:spcAft>
      <a:defRPr sz="2400" kern="1200">
        <a:solidFill>
          <a:schemeClr val="tx1"/>
        </a:solidFill>
        <a:latin typeface="Segoe UI" pitchFamily="34" charset="0"/>
        <a:ea typeface="+mn-ea"/>
        <a:cs typeface="Arial" charset="0"/>
      </a:defRPr>
    </a:lvl1pPr>
    <a:lvl2pPr marL="457177" algn="l" rtl="0" fontAlgn="base">
      <a:spcBef>
        <a:spcPct val="0"/>
      </a:spcBef>
      <a:spcAft>
        <a:spcPct val="0"/>
      </a:spcAft>
      <a:defRPr sz="2400" kern="1200">
        <a:solidFill>
          <a:schemeClr val="tx1"/>
        </a:solidFill>
        <a:latin typeface="Segoe UI" pitchFamily="34" charset="0"/>
        <a:ea typeface="+mn-ea"/>
        <a:cs typeface="Arial" charset="0"/>
      </a:defRPr>
    </a:lvl2pPr>
    <a:lvl3pPr marL="914354" algn="l" rtl="0" fontAlgn="base">
      <a:spcBef>
        <a:spcPct val="0"/>
      </a:spcBef>
      <a:spcAft>
        <a:spcPct val="0"/>
      </a:spcAft>
      <a:defRPr sz="2400" kern="1200">
        <a:solidFill>
          <a:schemeClr val="tx1"/>
        </a:solidFill>
        <a:latin typeface="Segoe UI" pitchFamily="34" charset="0"/>
        <a:ea typeface="+mn-ea"/>
        <a:cs typeface="Arial" charset="0"/>
      </a:defRPr>
    </a:lvl3pPr>
    <a:lvl4pPr marL="1371531" algn="l" rtl="0" fontAlgn="base">
      <a:spcBef>
        <a:spcPct val="0"/>
      </a:spcBef>
      <a:spcAft>
        <a:spcPct val="0"/>
      </a:spcAft>
      <a:defRPr sz="2400" kern="1200">
        <a:solidFill>
          <a:schemeClr val="tx1"/>
        </a:solidFill>
        <a:latin typeface="Segoe UI" pitchFamily="34" charset="0"/>
        <a:ea typeface="+mn-ea"/>
        <a:cs typeface="Arial" charset="0"/>
      </a:defRPr>
    </a:lvl4pPr>
    <a:lvl5pPr marL="1828709" algn="l" rtl="0" fontAlgn="base">
      <a:spcBef>
        <a:spcPct val="0"/>
      </a:spcBef>
      <a:spcAft>
        <a:spcPct val="0"/>
      </a:spcAft>
      <a:defRPr sz="2400" kern="1200">
        <a:solidFill>
          <a:schemeClr val="tx1"/>
        </a:solidFill>
        <a:latin typeface="Segoe UI" pitchFamily="34" charset="0"/>
        <a:ea typeface="+mn-ea"/>
        <a:cs typeface="Arial" charset="0"/>
      </a:defRPr>
    </a:lvl5pPr>
    <a:lvl6pPr marL="2285886" algn="l" defTabSz="914354" rtl="0" eaLnBrk="1" latinLnBrk="0" hangingPunct="1">
      <a:defRPr sz="2400" kern="1200">
        <a:solidFill>
          <a:schemeClr val="tx1"/>
        </a:solidFill>
        <a:latin typeface="Segoe UI" pitchFamily="34" charset="0"/>
        <a:ea typeface="+mn-ea"/>
        <a:cs typeface="Arial" charset="0"/>
      </a:defRPr>
    </a:lvl6pPr>
    <a:lvl7pPr marL="2743063" algn="l" defTabSz="914354" rtl="0" eaLnBrk="1" latinLnBrk="0" hangingPunct="1">
      <a:defRPr sz="2400" kern="1200">
        <a:solidFill>
          <a:schemeClr val="tx1"/>
        </a:solidFill>
        <a:latin typeface="Segoe UI" pitchFamily="34" charset="0"/>
        <a:ea typeface="+mn-ea"/>
        <a:cs typeface="Arial" charset="0"/>
      </a:defRPr>
    </a:lvl7pPr>
    <a:lvl8pPr marL="3200240" algn="l" defTabSz="914354" rtl="0" eaLnBrk="1" latinLnBrk="0" hangingPunct="1">
      <a:defRPr sz="2400" kern="1200">
        <a:solidFill>
          <a:schemeClr val="tx1"/>
        </a:solidFill>
        <a:latin typeface="Segoe UI" pitchFamily="34" charset="0"/>
        <a:ea typeface="+mn-ea"/>
        <a:cs typeface="Arial" charset="0"/>
      </a:defRPr>
    </a:lvl8pPr>
    <a:lvl9pPr marL="3657417" algn="l" defTabSz="914354" rtl="0" eaLnBrk="1" latinLnBrk="0" hangingPunct="1">
      <a:defRPr sz="2400" kern="1200">
        <a:solidFill>
          <a:schemeClr val="tx1"/>
        </a:solidFill>
        <a:latin typeface="Segoe UI"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 Rey" initials="JMR" lastIdx="101" clrIdx="0"/>
  <p:cmAuthor id="1" name="maxher" initials="mh" lastIdx="28" clrIdx="1"/>
  <p:cmAuthor id="2" name="Dan Reger" initials="dmr" lastIdx="34" clrIdx="2"/>
  <p:cmAuthor id="3" name="Michael Leworthy" initials="ML" lastIdx="13" clrIdx="3"/>
  <p:cmAuthor id="4" name="Mike Schutz" initials="MWS" lastIdx="32" clrIdx="4"/>
  <p:cmAuthor id="5" name="Pam.Collier" initials="PC" lastIdx="1" clrIdx="5"/>
  <p:cmAuthor id="6" name="Author" initials="A" lastIdx="13"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8DB1"/>
    <a:srgbClr val="969696"/>
    <a:srgbClr val="F4F4F4"/>
    <a:srgbClr val="107289"/>
    <a:srgbClr val="00003A"/>
    <a:srgbClr val="00B050"/>
    <a:srgbClr val="D01A38"/>
    <a:srgbClr val="11A7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09" autoAdjust="0"/>
    <p:restoredTop sz="97594" autoAdjust="0"/>
  </p:normalViewPr>
  <p:slideViewPr>
    <p:cSldViewPr>
      <p:cViewPr varScale="1">
        <p:scale>
          <a:sx n="59" d="100"/>
          <a:sy n="59" d="100"/>
        </p:scale>
        <p:origin x="-954" y="-24"/>
      </p:cViewPr>
      <p:guideLst>
        <p:guide orient="horz" pos="2592"/>
        <p:guide pos="4608"/>
      </p:guideLst>
    </p:cSldViewPr>
  </p:slideViewPr>
  <p:notesTextViewPr>
    <p:cViewPr>
      <p:scale>
        <a:sx n="100" d="100"/>
        <a:sy n="100" d="100"/>
      </p:scale>
      <p:origin x="0" y="0"/>
    </p:cViewPr>
  </p:notesTextViewPr>
  <p:sorterViewPr>
    <p:cViewPr>
      <p:scale>
        <a:sx n="66" d="100"/>
        <a:sy n="66" d="100"/>
      </p:scale>
      <p:origin x="0" y="3156"/>
    </p:cViewPr>
  </p:sorterViewPr>
  <p:notesViewPr>
    <p:cSldViewPr>
      <p:cViewPr varScale="1">
        <p:scale>
          <a:sx n="86" d="100"/>
          <a:sy n="86" d="100"/>
        </p:scale>
        <p:origin x="-304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6" dt="2012-05-04T00:14:44.111" idx="1">
    <p:pos x="10" y="10"/>
    <p:text>This graphic is too small to easily read - replace or enlarge if possible.  Actually, it's not even a very good picture - replace with a better one if available (e.g. in beyond virt white paper or networking 300-level "capability" materials)</p:text>
  </p:cm>
</p:cmLst>
</file>

<file path=ppt/comments/comment2.xml><?xml version="1.0" encoding="utf-8"?>
<p:cmLst xmlns:a="http://schemas.openxmlformats.org/drawingml/2006/main" xmlns:r="http://schemas.openxmlformats.org/officeDocument/2006/relationships" xmlns:p="http://schemas.openxmlformats.org/presentationml/2006/main">
  <p:cm authorId="6" dt="2012-05-04T00:29:20.104" idx="2">
    <p:pos x="2" y="10"/>
    <p:text>This picture is even worse - again consult networking and hyper-v capability white papers for better graphics</p:text>
  </p:cm>
</p:cmLst>
</file>

<file path=ppt/comments/comment3.xml><?xml version="1.0" encoding="utf-8"?>
<p:cmLst xmlns:a="http://schemas.openxmlformats.org/drawingml/2006/main" xmlns:r="http://schemas.openxmlformats.org/officeDocument/2006/relationships" xmlns:p="http://schemas.openxmlformats.org/presentationml/2006/main">
  <p:cm authorId="6" dt="2012-05-04T00:37:21.441" idx="4">
    <p:pos x="10" y="10"/>
    <p:text>Again with the unreadably tiny text.  How did these ever get approved in the first place? :)  or should that be :(
</p:text>
  </p:cm>
</p:cmLst>
</file>

<file path=ppt/comments/comment4.xml><?xml version="1.0" encoding="utf-8"?>
<p:cmLst xmlns:a="http://schemas.openxmlformats.org/drawingml/2006/main" xmlns:r="http://schemas.openxmlformats.org/officeDocument/2006/relationships" xmlns:p="http://schemas.openxmlformats.org/presentationml/2006/main">
  <p:cm authorId="6" dt="2012-05-04T00:49:47.067" idx="6">
    <p:pos x="10" y="10"/>
    <p:text>This graphic doesn't illustrate anything</p:text>
  </p:cm>
  <p:cm authorId="6" dt="2012-05-10T06:22:15.507" idx="7">
    <p:pos x="13" y="199"/>
    <p:text>From Advaiya: Is there another graphic for this slide?</p:text>
  </p:cm>
</p:cmLst>
</file>

<file path=ppt/comments/comment5.xml><?xml version="1.0" encoding="utf-8"?>
<p:cmLst xmlns:a="http://schemas.openxmlformats.org/drawingml/2006/main" xmlns:r="http://schemas.openxmlformats.org/officeDocument/2006/relationships" xmlns:p="http://schemas.openxmlformats.org/presentationml/2006/main">
  <p:cm authorId="6" dt="2012-05-10T00:43:42.173" idx="8">
    <p:pos x="10" y="10"/>
    <p:text>This feature has been renamed ODX - offline data transfer
</p:text>
  </p:cm>
</p:cmLst>
</file>

<file path=ppt/comments/comment6.xml><?xml version="1.0" encoding="utf-8"?>
<p:cmLst xmlns:a="http://schemas.openxmlformats.org/drawingml/2006/main" xmlns:r="http://schemas.openxmlformats.org/officeDocument/2006/relationships" xmlns:p="http://schemas.openxmlformats.org/presentationml/2006/main">
  <p:cm authorId="6" dt="2012-05-04T00:54:04.496" idx="10">
    <p:pos x="10" y="10"/>
    <p:text>Change to smb 3.0
Check child-parent terminology with hyper-V capability white paper.  I thought we stopped using that.</p:text>
  </p:cm>
  <p:cm authorId="6" dt="2012-05-04T00:55:49.206" idx="11">
    <p:pos x="263" y="10"/>
    <p:text>Need to add text about how the File and Storage Services roll has been modified to improve performance (throughput) and reliability through features like SMB protocol improvements, NIC teaming, etc. - so now this scenario is possible, when it wasn't in the past. </p:text>
  </p:cm>
  <p:cm authorId="6" dt="2012-05-10T06:18:09.643" idx="12">
    <p:pos x="21" y="208"/>
    <p:text>From Advaiya: The Hyper-V white paper uses the term "parent" in this way, but "child" is not used. Please advise if this slide needs to change. </p:text>
  </p:cm>
</p:cmLst>
</file>

<file path=ppt/comments/comment7.xml><?xml version="1.0" encoding="utf-8"?>
<p:cmLst xmlns:a="http://schemas.openxmlformats.org/drawingml/2006/main" xmlns:r="http://schemas.openxmlformats.org/officeDocument/2006/relationships" xmlns:p="http://schemas.openxmlformats.org/presentationml/2006/main">
  <p:cm authorId="6" dt="2012-05-10T00:43:42.173" idx="13">
    <p:pos x="10" y="10"/>
    <p:text>This feature has been renamed ODX - offline data transfer
</p:text>
  </p:cm>
</p:cmLst>
</file>

<file path=ppt/diagrams/_rels/data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5" Type="http://schemas.openxmlformats.org/officeDocument/2006/relationships/image" Target="../media/image23.png"/><Relationship Id="rId4" Type="http://schemas.openxmlformats.org/officeDocument/2006/relationships/image" Target="../media/image2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5" Type="http://schemas.openxmlformats.org/officeDocument/2006/relationships/image" Target="../media/image23.png"/><Relationship Id="rId4"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8DB4F9-ABAC-9149-8AA0-C825F9371614}" type="doc">
      <dgm:prSet loTypeId="urn:microsoft.com/office/officeart/2008/layout/VerticalCurvedList" loCatId="list" qsTypeId="urn:microsoft.com/office/officeart/2005/8/quickstyle/simple4" qsCatId="simple" csTypeId="urn:microsoft.com/office/officeart/2005/8/colors/colorful2" csCatId="colorful" phldr="1"/>
      <dgm:spPr/>
      <dgm:t>
        <a:bodyPr/>
        <a:lstStyle/>
        <a:p>
          <a:endParaRPr lang="en-US"/>
        </a:p>
      </dgm:t>
    </dgm:pt>
    <dgm:pt modelId="{35A82E18-43D6-A14E-A868-F8CA4CF93C8A}">
      <dgm:prSet phldrT="[Text]" custT="1"/>
      <dgm:spPr>
        <a:ln cap="rnd"/>
      </dgm:spPr>
      <dgm:t>
        <a:bodyPr/>
        <a:lstStyle/>
        <a:p>
          <a:r>
            <a:rPr lang="zh-TW" altLang="en-US" sz="1600" baseline="0" dirty="0" smtClean="0">
              <a:latin typeface="Apple LiGothic Medium"/>
              <a:ea typeface="Apple LiGothic Medium"/>
              <a:cs typeface="Apple LiGothic Medium"/>
            </a:rPr>
            <a:t>安全性與合規</a:t>
          </a:r>
          <a:endParaRPr lang="en-US" sz="1600" baseline="0" dirty="0">
            <a:latin typeface="Apple LiGothic Medium"/>
            <a:ea typeface="Apple LiGothic Medium"/>
            <a:cs typeface="Apple LiGothic Medium"/>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24AC9EA9-4AFC-CF40-A003-3119C2249963}" type="parTrans" cxnId="{DFEE1510-21B3-FA41-8441-5B86FFB84FF1}">
      <dgm:prSet/>
      <dgm:spPr/>
      <dgm:t>
        <a:bodyPr/>
        <a:lstStyle/>
        <a:p>
          <a:endParaRPr lang="en-US"/>
        </a:p>
      </dgm:t>
    </dgm:pt>
    <dgm:pt modelId="{38D1E88A-86A4-EB46-A071-5DC5A16E4503}" type="sibTrans" cxnId="{DFEE1510-21B3-FA41-8441-5B86FFB84FF1}">
      <dgm:prSet/>
      <dgm:spPr/>
      <dgm:t>
        <a:bodyPr/>
        <a:lstStyle/>
        <a:p>
          <a:endParaRPr lang="en-US"/>
        </a:p>
      </dgm:t>
    </dgm:pt>
    <dgm:pt modelId="{6E952966-6834-7641-8B06-FCDEFD7EB942}">
      <dgm:prSet phldrT="[Text]" custT="1"/>
      <dgm:spPr>
        <a:ln cap="rnd"/>
      </dgm:spPr>
      <dgm:t>
        <a:bodyPr/>
        <a:lstStyle/>
        <a:p>
          <a:r>
            <a:rPr lang="zh-CN" altLang="en-US" sz="1600" baseline="0" dirty="0" smtClean="0">
              <a:latin typeface="Apple LiGothic Medium"/>
              <a:ea typeface="Apple LiGothic Medium"/>
              <a:cs typeface="Apple LiGothic Medium"/>
            </a:rPr>
            <a:t>商業靈活性</a:t>
          </a:r>
          <a:endParaRPr lang="en-US" sz="1600" baseline="0" dirty="0">
            <a:latin typeface="Apple LiGothic Medium"/>
            <a:ea typeface="Apple LiGothic Medium"/>
            <a:cs typeface="Apple LiGothic Medium"/>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BEA6CB52-FB49-954D-B0AA-E26B2D09B03F}" type="parTrans" cxnId="{D868E196-F542-BC4C-AABB-44140CBA0302}">
      <dgm:prSet/>
      <dgm:spPr/>
      <dgm:t>
        <a:bodyPr/>
        <a:lstStyle/>
        <a:p>
          <a:endParaRPr lang="en-US"/>
        </a:p>
      </dgm:t>
    </dgm:pt>
    <dgm:pt modelId="{E5C50E34-738B-A246-9AA7-E3EFE082557C}" type="sibTrans" cxnId="{D868E196-F542-BC4C-AABB-44140CBA0302}">
      <dgm:prSet/>
      <dgm:spPr/>
      <dgm:t>
        <a:bodyPr/>
        <a:lstStyle/>
        <a:p>
          <a:endParaRPr lang="en-US"/>
        </a:p>
      </dgm:t>
    </dgm:pt>
    <dgm:pt modelId="{76F0B03A-559C-C147-8CAE-87158685D794}">
      <dgm:prSet phldrT="[Text]" custT="1"/>
      <dgm:spPr>
        <a:ln cap="rnd"/>
      </dgm:spPr>
      <dgm:t>
        <a:bodyPr/>
        <a:lstStyle/>
        <a:p>
          <a:r>
            <a:rPr lang="zh-TW" altLang="en-US" sz="1600" baseline="0" dirty="0" smtClean="0">
              <a:latin typeface="Apple LiGothic Medium"/>
              <a:ea typeface="Apple LiGothic Medium"/>
              <a:cs typeface="Apple LiGothic Medium"/>
            </a:rPr>
            <a:t>節省營運成本</a:t>
          </a:r>
          <a:endParaRPr lang="en-US" sz="1600" baseline="0" dirty="0">
            <a:latin typeface="Apple LiGothic Medium"/>
            <a:ea typeface="Apple LiGothic Medium"/>
            <a:cs typeface="Apple LiGothic Medium"/>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A92138EB-53EC-9046-B2E0-FE08B6AE0196}" type="parTrans" cxnId="{A13BFC01-0727-1949-93E7-1ADC7985B6D2}">
      <dgm:prSet/>
      <dgm:spPr/>
      <dgm:t>
        <a:bodyPr/>
        <a:lstStyle/>
        <a:p>
          <a:endParaRPr lang="en-US"/>
        </a:p>
      </dgm:t>
    </dgm:pt>
    <dgm:pt modelId="{AD4B49C1-56FC-0641-AC52-A3382F027F51}" type="sibTrans" cxnId="{A13BFC01-0727-1949-93E7-1ADC7985B6D2}">
      <dgm:prSet/>
      <dgm:spPr/>
      <dgm:t>
        <a:bodyPr/>
        <a:lstStyle/>
        <a:p>
          <a:endParaRPr lang="en-US"/>
        </a:p>
      </dgm:t>
    </dgm:pt>
    <dgm:pt modelId="{B0EC4C2B-B07F-074A-B5C5-EE83B6EA58B0}">
      <dgm:prSet phldrT="[Text]" custT="1"/>
      <dgm:spPr>
        <a:ln cap="rnd"/>
      </dgm:spPr>
      <dgm:t>
        <a:bodyPr/>
        <a:lstStyle/>
        <a:p>
          <a:r>
            <a:rPr lang="zh-CN" altLang="en-US" sz="1600" baseline="0" dirty="0" smtClean="0">
              <a:latin typeface="Apple LiGothic Medium"/>
              <a:ea typeface="Apple LiGothic Medium"/>
              <a:cs typeface="Apple LiGothic Medium"/>
            </a:rPr>
            <a:t>隨處存取</a:t>
          </a:r>
          <a:endParaRPr lang="en-US" sz="1600" baseline="0" dirty="0">
            <a:latin typeface="Apple LiGothic Medium"/>
            <a:ea typeface="Apple LiGothic Medium"/>
            <a:cs typeface="Apple LiGothic Medium"/>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E367D1CD-C416-0E4C-A2DA-3090EC5958D2}" type="sibTrans" cxnId="{0387B7B6-7C41-5342-AAD3-062E9FC5AFE5}">
      <dgm:prSet/>
      <dgm:spPr/>
      <dgm:t>
        <a:bodyPr/>
        <a:lstStyle/>
        <a:p>
          <a:endParaRPr lang="en-US"/>
        </a:p>
      </dgm:t>
    </dgm:pt>
    <dgm:pt modelId="{1F68E0D7-C1D8-314D-89EF-D96A334777C3}" type="parTrans" cxnId="{0387B7B6-7C41-5342-AAD3-062E9FC5AFE5}">
      <dgm:prSet/>
      <dgm:spPr/>
      <dgm:t>
        <a:bodyPr/>
        <a:lstStyle/>
        <a:p>
          <a:endParaRPr lang="en-US"/>
        </a:p>
      </dgm:t>
    </dgm:pt>
    <dgm:pt modelId="{7750CECC-FA19-0C4C-BD28-FD79E8F9BD1B}">
      <dgm:prSet phldrT="[Text]" custT="1"/>
      <dgm:spPr>
        <a:ln cap="rnd"/>
      </dgm:spPr>
      <dgm:t>
        <a:bodyPr/>
        <a:lstStyle/>
        <a:p>
          <a:r>
            <a:rPr lang="zh-TW" altLang="en-US" sz="1600" baseline="0" dirty="0" smtClean="0">
              <a:latin typeface="Avenir Next Condensed Medium"/>
              <a:ea typeface="Apple LiGothic Medium"/>
              <a:cs typeface="Avenir Next Condensed Medium"/>
            </a:rPr>
            <a:t>行動裝置及攜帶自有</a:t>
          </a:r>
          <a:r>
            <a:rPr lang="en-US" altLang="zh-TW" sz="1600" baseline="0" dirty="0" smtClean="0">
              <a:latin typeface="Avenir Next Condensed Medium"/>
              <a:ea typeface="Apple LiGothic Medium"/>
              <a:cs typeface="Avenir Next Condensed Medium"/>
            </a:rPr>
            <a:t/>
          </a:r>
          <a:br>
            <a:rPr lang="en-US" altLang="zh-TW" sz="1600" baseline="0" dirty="0" smtClean="0">
              <a:latin typeface="Avenir Next Condensed Medium"/>
              <a:ea typeface="Apple LiGothic Medium"/>
              <a:cs typeface="Avenir Next Condensed Medium"/>
            </a:rPr>
          </a:br>
          <a:r>
            <a:rPr lang="zh-TW" altLang="en-US" sz="1600" baseline="0" dirty="0" smtClean="0">
              <a:latin typeface="Avenir Next Condensed Medium"/>
              <a:ea typeface="Apple LiGothic Medium"/>
              <a:cs typeface="Avenir Next Condensed Medium"/>
            </a:rPr>
            <a:t>裝置 </a:t>
          </a:r>
          <a:r>
            <a:rPr lang="en-US" altLang="zh-TW" sz="1600" baseline="0" dirty="0" smtClean="0">
              <a:latin typeface="Avenir Next Condensed Medium"/>
              <a:ea typeface="Apple LiGothic Medium"/>
              <a:cs typeface="Avenir Next Condensed Medium"/>
            </a:rPr>
            <a:t>(BYOD) </a:t>
          </a:r>
          <a:r>
            <a:rPr lang="zh-TW" altLang="en-US" sz="1600" baseline="0" dirty="0" smtClean="0">
              <a:latin typeface="Avenir Next Condensed Medium"/>
              <a:ea typeface="Apple LiGothic Medium"/>
              <a:cs typeface="Avenir Next Condensed Medium"/>
            </a:rPr>
            <a:t>存取</a:t>
          </a:r>
          <a:endParaRPr lang="en-US" sz="1600" baseline="0" dirty="0">
            <a:latin typeface="Avenir Next Condensed Medium"/>
            <a:ea typeface="Apple LiGothic Medium"/>
            <a:cs typeface="Avenir Next Condensed Medium"/>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E9C20BA-FC79-7044-94FB-1CF63B73BF84}" type="sibTrans" cxnId="{F0C7374D-4DFA-1741-9D0F-9263D96CC0E3}">
      <dgm:prSet/>
      <dgm:spPr/>
      <dgm:t>
        <a:bodyPr/>
        <a:lstStyle/>
        <a:p>
          <a:endParaRPr lang="en-US"/>
        </a:p>
      </dgm:t>
    </dgm:pt>
    <dgm:pt modelId="{69BD9BC7-B5D3-094B-ADBA-AD4A3D6AC62A}" type="parTrans" cxnId="{F0C7374D-4DFA-1741-9D0F-9263D96CC0E3}">
      <dgm:prSet/>
      <dgm:spPr/>
      <dgm:t>
        <a:bodyPr/>
        <a:lstStyle/>
        <a:p>
          <a:endParaRPr lang="en-US"/>
        </a:p>
      </dgm:t>
    </dgm:pt>
    <dgm:pt modelId="{F2208C63-72A2-492E-A1EC-1DD3738BF0A0}" type="pres">
      <dgm:prSet presAssocID="{2F8DB4F9-ABAC-9149-8AA0-C825F9371614}" presName="Name0" presStyleCnt="0">
        <dgm:presLayoutVars>
          <dgm:chMax val="7"/>
          <dgm:chPref val="7"/>
          <dgm:dir/>
        </dgm:presLayoutVars>
      </dgm:prSet>
      <dgm:spPr/>
      <dgm:t>
        <a:bodyPr/>
        <a:lstStyle/>
        <a:p>
          <a:endParaRPr lang="en-US"/>
        </a:p>
      </dgm:t>
    </dgm:pt>
    <dgm:pt modelId="{8525BE54-BA1C-4207-839F-222420B29DB3}" type="pres">
      <dgm:prSet presAssocID="{2F8DB4F9-ABAC-9149-8AA0-C825F9371614}" presName="Name1" presStyleCnt="0"/>
      <dgm:spPr/>
      <dgm:t>
        <a:bodyPr/>
        <a:lstStyle/>
        <a:p>
          <a:endParaRPr lang="en-US"/>
        </a:p>
      </dgm:t>
    </dgm:pt>
    <dgm:pt modelId="{1DEAAFC7-7F5F-4FB9-BFC2-5CBA994A0646}" type="pres">
      <dgm:prSet presAssocID="{2F8DB4F9-ABAC-9149-8AA0-C825F9371614}" presName="cycle" presStyleCnt="0"/>
      <dgm:spPr/>
      <dgm:t>
        <a:bodyPr/>
        <a:lstStyle/>
        <a:p>
          <a:endParaRPr lang="en-US"/>
        </a:p>
      </dgm:t>
    </dgm:pt>
    <dgm:pt modelId="{17E3D481-0318-4C70-96CF-EE2FBC39D774}" type="pres">
      <dgm:prSet presAssocID="{2F8DB4F9-ABAC-9149-8AA0-C825F9371614}" presName="srcNode" presStyleLbl="node1" presStyleIdx="0" presStyleCnt="5"/>
      <dgm:spPr/>
      <dgm:t>
        <a:bodyPr/>
        <a:lstStyle/>
        <a:p>
          <a:endParaRPr lang="en-US"/>
        </a:p>
      </dgm:t>
    </dgm:pt>
    <dgm:pt modelId="{365ABCD4-1EB4-498D-A042-10551979FFEF}" type="pres">
      <dgm:prSet presAssocID="{2F8DB4F9-ABAC-9149-8AA0-C825F9371614}" presName="conn" presStyleLbl="parChTrans1D2" presStyleIdx="0" presStyleCnt="1"/>
      <dgm:spPr/>
      <dgm:t>
        <a:bodyPr/>
        <a:lstStyle/>
        <a:p>
          <a:endParaRPr lang="en-US"/>
        </a:p>
      </dgm:t>
    </dgm:pt>
    <dgm:pt modelId="{C262DAD3-C673-46CF-9841-D52A0A6C165E}" type="pres">
      <dgm:prSet presAssocID="{2F8DB4F9-ABAC-9149-8AA0-C825F9371614}" presName="extraNode" presStyleLbl="node1" presStyleIdx="0" presStyleCnt="5"/>
      <dgm:spPr/>
      <dgm:t>
        <a:bodyPr/>
        <a:lstStyle/>
        <a:p>
          <a:endParaRPr lang="en-US"/>
        </a:p>
      </dgm:t>
    </dgm:pt>
    <dgm:pt modelId="{6E02B496-62EF-4D68-B80B-79C0D6E248E8}" type="pres">
      <dgm:prSet presAssocID="{2F8DB4F9-ABAC-9149-8AA0-C825F9371614}" presName="dstNode" presStyleLbl="node1" presStyleIdx="0" presStyleCnt="5"/>
      <dgm:spPr/>
      <dgm:t>
        <a:bodyPr/>
        <a:lstStyle/>
        <a:p>
          <a:endParaRPr lang="en-US"/>
        </a:p>
      </dgm:t>
    </dgm:pt>
    <dgm:pt modelId="{8335EFA1-6DAA-4588-B155-94346CFE703A}" type="pres">
      <dgm:prSet presAssocID="{35A82E18-43D6-A14E-A868-F8CA4CF93C8A}" presName="text_1" presStyleLbl="node1" presStyleIdx="0" presStyleCnt="5" custScaleX="104572" custLinFactNeighborX="2958">
        <dgm:presLayoutVars>
          <dgm:bulletEnabled val="1"/>
        </dgm:presLayoutVars>
      </dgm:prSet>
      <dgm:spPr/>
      <dgm:t>
        <a:bodyPr/>
        <a:lstStyle/>
        <a:p>
          <a:endParaRPr lang="en-US"/>
        </a:p>
      </dgm:t>
    </dgm:pt>
    <dgm:pt modelId="{8612759A-0611-4777-924D-1A511648C96E}" type="pres">
      <dgm:prSet presAssocID="{35A82E18-43D6-A14E-A868-F8CA4CF93C8A}" presName="accent_1" presStyleCnt="0"/>
      <dgm:spPr/>
      <dgm:t>
        <a:bodyPr/>
        <a:lstStyle/>
        <a:p>
          <a:endParaRPr lang="en-US"/>
        </a:p>
      </dgm:t>
    </dgm:pt>
    <dgm:pt modelId="{FD2CF078-3AC5-4EB5-8E7E-1F6C116C0F4D}" type="pres">
      <dgm:prSet presAssocID="{35A82E18-43D6-A14E-A868-F8CA4CF93C8A}" presName="accentRepeatNode" presStyleLbl="solidFgAcc1" presStyleIdx="0" presStyleCnt="5" custScaleX="109404" custScaleY="109404" custLinFactNeighborX="-13093"/>
      <dgm:spPr>
        <a:blipFill rotWithShape="0">
          <a:blip xmlns:r="http://schemas.openxmlformats.org/officeDocument/2006/relationships" r:embed="rId1" cstate="screen">
            <a:extLst>
              <a:ext uri="{28A0092B-C50C-407E-A947-70E740481C1C}">
                <a14:useLocalDpi xmlns:a14="http://schemas.microsoft.com/office/drawing/2010/main"/>
              </a:ext>
            </a:extLst>
          </a:blip>
          <a:stretch>
            <a:fillRect/>
          </a:stretch>
        </a:blipFill>
        <a:ln w="19050">
          <a:noFill/>
        </a:ln>
        <a:effectLst>
          <a:outerShdw blurRad="50800" dist="38100" dir="2700000" algn="tl" rotWithShape="0">
            <a:prstClr val="black">
              <a:alpha val="40000"/>
            </a:prstClr>
          </a:outerShdw>
        </a:effectLst>
      </dgm:spPr>
      <dgm:t>
        <a:bodyPr/>
        <a:lstStyle/>
        <a:p>
          <a:endParaRPr lang="en-US"/>
        </a:p>
      </dgm:t>
    </dgm:pt>
    <dgm:pt modelId="{46CB9B49-E682-4059-9F6A-69CEC1A677E7}" type="pres">
      <dgm:prSet presAssocID="{B0EC4C2B-B07F-074A-B5C5-EE83B6EA58B0}" presName="text_2" presStyleLbl="node1" presStyleIdx="1" presStyleCnt="5" custScaleX="104572" custLinFactNeighborX="3738">
        <dgm:presLayoutVars>
          <dgm:bulletEnabled val="1"/>
        </dgm:presLayoutVars>
      </dgm:prSet>
      <dgm:spPr/>
      <dgm:t>
        <a:bodyPr/>
        <a:lstStyle/>
        <a:p>
          <a:endParaRPr lang="en-US"/>
        </a:p>
      </dgm:t>
    </dgm:pt>
    <dgm:pt modelId="{15F99715-EC19-4700-874A-3B1E37D077FA}" type="pres">
      <dgm:prSet presAssocID="{B0EC4C2B-B07F-074A-B5C5-EE83B6EA58B0}" presName="accent_2" presStyleCnt="0"/>
      <dgm:spPr/>
      <dgm:t>
        <a:bodyPr/>
        <a:lstStyle/>
        <a:p>
          <a:endParaRPr lang="en-US"/>
        </a:p>
      </dgm:t>
    </dgm:pt>
    <dgm:pt modelId="{FAE88595-F172-4AA3-BD53-415B6825F4DA}" type="pres">
      <dgm:prSet presAssocID="{B0EC4C2B-B07F-074A-B5C5-EE83B6EA58B0}" presName="accentRepeatNode" presStyleLbl="solidFgAcc1" presStyleIdx="1" presStyleCnt="5" custScaleX="109404" custScaleY="109404" custLinFactNeighborX="-12285"/>
      <dgm:spPr>
        <a:blipFill rotWithShape="0">
          <a:blip xmlns:r="http://schemas.openxmlformats.org/officeDocument/2006/relationships" r:embed="rId2" cstate="screen">
            <a:extLst>
              <a:ext uri="{28A0092B-C50C-407E-A947-70E740481C1C}">
                <a14:useLocalDpi xmlns:a14="http://schemas.microsoft.com/office/drawing/2010/main"/>
              </a:ext>
            </a:extLst>
          </a:blip>
          <a:stretch>
            <a:fillRect/>
          </a:stretch>
        </a:blipFill>
        <a:ln w="19050">
          <a:noFill/>
        </a:ln>
        <a:effectLst>
          <a:outerShdw blurRad="50800" dist="38100" dir="2700000" algn="tl" rotWithShape="0">
            <a:prstClr val="black">
              <a:alpha val="40000"/>
            </a:prstClr>
          </a:outerShdw>
        </a:effectLst>
      </dgm:spPr>
      <dgm:t>
        <a:bodyPr/>
        <a:lstStyle/>
        <a:p>
          <a:endParaRPr lang="en-US"/>
        </a:p>
      </dgm:t>
    </dgm:pt>
    <dgm:pt modelId="{433575EC-8A7E-4F07-949F-7B2AFEB9D130}" type="pres">
      <dgm:prSet presAssocID="{6E952966-6834-7641-8B06-FCDEFD7EB942}" presName="text_3" presStyleLbl="node1" presStyleIdx="2" presStyleCnt="5" custScaleX="104572" custLinFactNeighborX="4027">
        <dgm:presLayoutVars>
          <dgm:bulletEnabled val="1"/>
        </dgm:presLayoutVars>
      </dgm:prSet>
      <dgm:spPr/>
      <dgm:t>
        <a:bodyPr/>
        <a:lstStyle/>
        <a:p>
          <a:endParaRPr lang="en-US"/>
        </a:p>
      </dgm:t>
    </dgm:pt>
    <dgm:pt modelId="{FEBF00B6-FE7D-467C-8CAA-94B2CF86B811}" type="pres">
      <dgm:prSet presAssocID="{6E952966-6834-7641-8B06-FCDEFD7EB942}" presName="accent_3" presStyleCnt="0"/>
      <dgm:spPr/>
      <dgm:t>
        <a:bodyPr/>
        <a:lstStyle/>
        <a:p>
          <a:endParaRPr lang="en-US"/>
        </a:p>
      </dgm:t>
    </dgm:pt>
    <dgm:pt modelId="{A4AFC37C-F979-4804-9E7B-C9C6FCE149BA}" type="pres">
      <dgm:prSet presAssocID="{6E952966-6834-7641-8B06-FCDEFD7EB942}" presName="accentRepeatNode" presStyleLbl="solidFgAcc1" presStyleIdx="2" presStyleCnt="5" custScaleX="109404" custScaleY="109404" custLinFactNeighborX="-12285"/>
      <dgm:spPr>
        <a:blipFill rotWithShape="0">
          <a:blip xmlns:r="http://schemas.openxmlformats.org/officeDocument/2006/relationships" r:embed="rId3" cstate="screen">
            <a:extLst>
              <a:ext uri="{28A0092B-C50C-407E-A947-70E740481C1C}">
                <a14:useLocalDpi xmlns:a14="http://schemas.microsoft.com/office/drawing/2010/main"/>
              </a:ext>
            </a:extLst>
          </a:blip>
          <a:stretch>
            <a:fillRect/>
          </a:stretch>
        </a:blipFill>
        <a:ln w="19050">
          <a:noFill/>
        </a:ln>
        <a:effectLst>
          <a:outerShdw blurRad="50800" dist="38100" dir="2700000" algn="tl" rotWithShape="0">
            <a:prstClr val="black">
              <a:alpha val="40000"/>
            </a:prstClr>
          </a:outerShdw>
        </a:effectLst>
      </dgm:spPr>
      <dgm:t>
        <a:bodyPr/>
        <a:lstStyle/>
        <a:p>
          <a:endParaRPr lang="en-US"/>
        </a:p>
      </dgm:t>
    </dgm:pt>
    <dgm:pt modelId="{0F6D18FB-5845-40B2-8384-1B57D7F8867C}" type="pres">
      <dgm:prSet presAssocID="{7750CECC-FA19-0C4C-BD28-FD79E8F9BD1B}" presName="text_4" presStyleLbl="node1" presStyleIdx="3" presStyleCnt="5" custScaleX="104572" custLinFactNeighborX="3738">
        <dgm:presLayoutVars>
          <dgm:bulletEnabled val="1"/>
        </dgm:presLayoutVars>
      </dgm:prSet>
      <dgm:spPr/>
      <dgm:t>
        <a:bodyPr/>
        <a:lstStyle/>
        <a:p>
          <a:endParaRPr lang="en-US"/>
        </a:p>
      </dgm:t>
    </dgm:pt>
    <dgm:pt modelId="{BF296CD7-E2A6-4E82-AA9C-D18E7BC79D7A}" type="pres">
      <dgm:prSet presAssocID="{7750CECC-FA19-0C4C-BD28-FD79E8F9BD1B}" presName="accent_4" presStyleCnt="0"/>
      <dgm:spPr/>
      <dgm:t>
        <a:bodyPr/>
        <a:lstStyle/>
        <a:p>
          <a:endParaRPr lang="en-US"/>
        </a:p>
      </dgm:t>
    </dgm:pt>
    <dgm:pt modelId="{B0F67CD3-6E95-4179-84E0-46E1065B1C6A}" type="pres">
      <dgm:prSet presAssocID="{7750CECC-FA19-0C4C-BD28-FD79E8F9BD1B}" presName="accentRepeatNode" presStyleLbl="solidFgAcc1" presStyleIdx="3" presStyleCnt="5" custScaleX="109404" custScaleY="109404" custLinFactNeighborX="-12285"/>
      <dgm:spPr>
        <a:blipFill rotWithShape="0">
          <a:blip xmlns:r="http://schemas.openxmlformats.org/officeDocument/2006/relationships" r:embed="rId4" cstate="screen">
            <a:extLst>
              <a:ext uri="{28A0092B-C50C-407E-A947-70E740481C1C}">
                <a14:useLocalDpi xmlns:a14="http://schemas.microsoft.com/office/drawing/2010/main"/>
              </a:ext>
            </a:extLst>
          </a:blip>
          <a:stretch>
            <a:fillRect/>
          </a:stretch>
        </a:blipFill>
        <a:ln w="19050">
          <a:noFill/>
        </a:ln>
        <a:effectLst>
          <a:outerShdw blurRad="50800" dist="38100" dir="2700000" algn="tl" rotWithShape="0">
            <a:prstClr val="black">
              <a:alpha val="40000"/>
            </a:prstClr>
          </a:outerShdw>
        </a:effectLst>
      </dgm:spPr>
      <dgm:t>
        <a:bodyPr/>
        <a:lstStyle/>
        <a:p>
          <a:endParaRPr lang="en-US"/>
        </a:p>
      </dgm:t>
    </dgm:pt>
    <dgm:pt modelId="{BB12671B-F5EC-47EB-BA7B-A4CD100A2174}" type="pres">
      <dgm:prSet presAssocID="{76F0B03A-559C-C147-8CAE-87158685D794}" presName="text_5" presStyleLbl="node1" presStyleIdx="4" presStyleCnt="5" custScaleX="104572" custLinFactNeighborX="2958">
        <dgm:presLayoutVars>
          <dgm:bulletEnabled val="1"/>
        </dgm:presLayoutVars>
      </dgm:prSet>
      <dgm:spPr/>
      <dgm:t>
        <a:bodyPr/>
        <a:lstStyle/>
        <a:p>
          <a:endParaRPr lang="en-US"/>
        </a:p>
      </dgm:t>
    </dgm:pt>
    <dgm:pt modelId="{E7F6EA67-09C1-46A7-B855-8635E40E9F81}" type="pres">
      <dgm:prSet presAssocID="{76F0B03A-559C-C147-8CAE-87158685D794}" presName="accent_5" presStyleCnt="0"/>
      <dgm:spPr/>
      <dgm:t>
        <a:bodyPr/>
        <a:lstStyle/>
        <a:p>
          <a:endParaRPr lang="en-US"/>
        </a:p>
      </dgm:t>
    </dgm:pt>
    <dgm:pt modelId="{FCD6DCEA-3EBB-4167-9D1F-72B2A83C6AF6}" type="pres">
      <dgm:prSet presAssocID="{76F0B03A-559C-C147-8CAE-87158685D794}" presName="accentRepeatNode" presStyleLbl="solidFgAcc1" presStyleIdx="4" presStyleCnt="5" custScaleX="109404" custScaleY="109404" custLinFactNeighborX="-13093"/>
      <dgm:spPr>
        <a:blipFill rotWithShape="0">
          <a:blip xmlns:r="http://schemas.openxmlformats.org/officeDocument/2006/relationships" r:embed="rId5" cstate="screen">
            <a:extLst>
              <a:ext uri="{28A0092B-C50C-407E-A947-70E740481C1C}">
                <a14:useLocalDpi xmlns:a14="http://schemas.microsoft.com/office/drawing/2010/main"/>
              </a:ext>
            </a:extLst>
          </a:blip>
          <a:stretch>
            <a:fillRect/>
          </a:stretch>
        </a:blipFill>
        <a:ln w="19050">
          <a:noFill/>
        </a:ln>
        <a:effectLst>
          <a:outerShdw blurRad="50800" dist="38100" dir="2700000" algn="tl" rotWithShape="0">
            <a:prstClr val="black">
              <a:alpha val="40000"/>
            </a:prstClr>
          </a:outerShdw>
        </a:effectLst>
      </dgm:spPr>
      <dgm:t>
        <a:bodyPr/>
        <a:lstStyle/>
        <a:p>
          <a:endParaRPr lang="en-US"/>
        </a:p>
      </dgm:t>
    </dgm:pt>
  </dgm:ptLst>
  <dgm:cxnLst>
    <dgm:cxn modelId="{DFEE1510-21B3-FA41-8441-5B86FFB84FF1}" srcId="{2F8DB4F9-ABAC-9149-8AA0-C825F9371614}" destId="{35A82E18-43D6-A14E-A868-F8CA4CF93C8A}" srcOrd="0" destOrd="0" parTransId="{24AC9EA9-4AFC-CF40-A003-3119C2249963}" sibTransId="{38D1E88A-86A4-EB46-A071-5DC5A16E4503}"/>
    <dgm:cxn modelId="{F0C7374D-4DFA-1741-9D0F-9263D96CC0E3}" srcId="{2F8DB4F9-ABAC-9149-8AA0-C825F9371614}" destId="{7750CECC-FA19-0C4C-BD28-FD79E8F9BD1B}" srcOrd="3" destOrd="0" parTransId="{69BD9BC7-B5D3-094B-ADBA-AD4A3D6AC62A}" sibTransId="{0E9C20BA-FC79-7044-94FB-1CF63B73BF84}"/>
    <dgm:cxn modelId="{84177103-9BA5-49C3-A385-5A6C57850E64}" type="presOf" srcId="{2F8DB4F9-ABAC-9149-8AA0-C825F9371614}" destId="{F2208C63-72A2-492E-A1EC-1DD3738BF0A0}" srcOrd="0" destOrd="0" presId="urn:microsoft.com/office/officeart/2008/layout/VerticalCurvedList"/>
    <dgm:cxn modelId="{D868E196-F542-BC4C-AABB-44140CBA0302}" srcId="{2F8DB4F9-ABAC-9149-8AA0-C825F9371614}" destId="{6E952966-6834-7641-8B06-FCDEFD7EB942}" srcOrd="2" destOrd="0" parTransId="{BEA6CB52-FB49-954D-B0AA-E26B2D09B03F}" sibTransId="{E5C50E34-738B-A246-9AA7-E3EFE082557C}"/>
    <dgm:cxn modelId="{2535CC56-6C8A-4F48-954A-F3563D20B0D5}" type="presOf" srcId="{35A82E18-43D6-A14E-A868-F8CA4CF93C8A}" destId="{8335EFA1-6DAA-4588-B155-94346CFE703A}" srcOrd="0" destOrd="0" presId="urn:microsoft.com/office/officeart/2008/layout/VerticalCurvedList"/>
    <dgm:cxn modelId="{3E8E1275-A7C6-45CB-9493-5B6520D43C0C}" type="presOf" srcId="{76F0B03A-559C-C147-8CAE-87158685D794}" destId="{BB12671B-F5EC-47EB-BA7B-A4CD100A2174}" srcOrd="0" destOrd="0" presId="urn:microsoft.com/office/officeart/2008/layout/VerticalCurvedList"/>
    <dgm:cxn modelId="{5E0CE646-A7BC-4023-AF8C-3714C254C922}" type="presOf" srcId="{38D1E88A-86A4-EB46-A071-5DC5A16E4503}" destId="{365ABCD4-1EB4-498D-A042-10551979FFEF}" srcOrd="0" destOrd="0" presId="urn:microsoft.com/office/officeart/2008/layout/VerticalCurvedList"/>
    <dgm:cxn modelId="{33F33451-4DE1-478D-901B-09E93D2AB205}" type="presOf" srcId="{B0EC4C2B-B07F-074A-B5C5-EE83B6EA58B0}" destId="{46CB9B49-E682-4059-9F6A-69CEC1A677E7}" srcOrd="0" destOrd="0" presId="urn:microsoft.com/office/officeart/2008/layout/VerticalCurvedList"/>
    <dgm:cxn modelId="{0387B7B6-7C41-5342-AAD3-062E9FC5AFE5}" srcId="{2F8DB4F9-ABAC-9149-8AA0-C825F9371614}" destId="{B0EC4C2B-B07F-074A-B5C5-EE83B6EA58B0}" srcOrd="1" destOrd="0" parTransId="{1F68E0D7-C1D8-314D-89EF-D96A334777C3}" sibTransId="{E367D1CD-C416-0E4C-A2DA-3090EC5958D2}"/>
    <dgm:cxn modelId="{A13BFC01-0727-1949-93E7-1ADC7985B6D2}" srcId="{2F8DB4F9-ABAC-9149-8AA0-C825F9371614}" destId="{76F0B03A-559C-C147-8CAE-87158685D794}" srcOrd="4" destOrd="0" parTransId="{A92138EB-53EC-9046-B2E0-FE08B6AE0196}" sibTransId="{AD4B49C1-56FC-0641-AC52-A3382F027F51}"/>
    <dgm:cxn modelId="{787F9187-F3EB-4716-A0EB-BC3D19D6650F}" type="presOf" srcId="{6E952966-6834-7641-8B06-FCDEFD7EB942}" destId="{433575EC-8A7E-4F07-949F-7B2AFEB9D130}" srcOrd="0" destOrd="0" presId="urn:microsoft.com/office/officeart/2008/layout/VerticalCurvedList"/>
    <dgm:cxn modelId="{95774F8B-9B41-40BA-9D0F-2E9C43F532C5}" type="presOf" srcId="{7750CECC-FA19-0C4C-BD28-FD79E8F9BD1B}" destId="{0F6D18FB-5845-40B2-8384-1B57D7F8867C}" srcOrd="0" destOrd="0" presId="urn:microsoft.com/office/officeart/2008/layout/VerticalCurvedList"/>
    <dgm:cxn modelId="{3CD31308-5137-4EE9-9193-3851FF144A5D}" type="presParOf" srcId="{F2208C63-72A2-492E-A1EC-1DD3738BF0A0}" destId="{8525BE54-BA1C-4207-839F-222420B29DB3}" srcOrd="0" destOrd="0" presId="urn:microsoft.com/office/officeart/2008/layout/VerticalCurvedList"/>
    <dgm:cxn modelId="{0C888F47-87CE-414B-9EA8-B8A17C3CCA28}" type="presParOf" srcId="{8525BE54-BA1C-4207-839F-222420B29DB3}" destId="{1DEAAFC7-7F5F-4FB9-BFC2-5CBA994A0646}" srcOrd="0" destOrd="0" presId="urn:microsoft.com/office/officeart/2008/layout/VerticalCurvedList"/>
    <dgm:cxn modelId="{71F887BA-EC06-4930-AEEA-99A297A2F99A}" type="presParOf" srcId="{1DEAAFC7-7F5F-4FB9-BFC2-5CBA994A0646}" destId="{17E3D481-0318-4C70-96CF-EE2FBC39D774}" srcOrd="0" destOrd="0" presId="urn:microsoft.com/office/officeart/2008/layout/VerticalCurvedList"/>
    <dgm:cxn modelId="{3072C1AE-37F9-4A7B-B15C-08E19B648F7C}" type="presParOf" srcId="{1DEAAFC7-7F5F-4FB9-BFC2-5CBA994A0646}" destId="{365ABCD4-1EB4-498D-A042-10551979FFEF}" srcOrd="1" destOrd="0" presId="urn:microsoft.com/office/officeart/2008/layout/VerticalCurvedList"/>
    <dgm:cxn modelId="{E20A7CE1-3C76-4657-BB3D-52060F2A09F9}" type="presParOf" srcId="{1DEAAFC7-7F5F-4FB9-BFC2-5CBA994A0646}" destId="{C262DAD3-C673-46CF-9841-D52A0A6C165E}" srcOrd="2" destOrd="0" presId="urn:microsoft.com/office/officeart/2008/layout/VerticalCurvedList"/>
    <dgm:cxn modelId="{8EA31FF7-D7E0-4406-92FA-D54A4C3AD29E}" type="presParOf" srcId="{1DEAAFC7-7F5F-4FB9-BFC2-5CBA994A0646}" destId="{6E02B496-62EF-4D68-B80B-79C0D6E248E8}" srcOrd="3" destOrd="0" presId="urn:microsoft.com/office/officeart/2008/layout/VerticalCurvedList"/>
    <dgm:cxn modelId="{B8766A0A-43D9-41F7-8FAA-2222648685B9}" type="presParOf" srcId="{8525BE54-BA1C-4207-839F-222420B29DB3}" destId="{8335EFA1-6DAA-4588-B155-94346CFE703A}" srcOrd="1" destOrd="0" presId="urn:microsoft.com/office/officeart/2008/layout/VerticalCurvedList"/>
    <dgm:cxn modelId="{5DFDDAE8-F02C-446C-AD58-F3F53EFA9A57}" type="presParOf" srcId="{8525BE54-BA1C-4207-839F-222420B29DB3}" destId="{8612759A-0611-4777-924D-1A511648C96E}" srcOrd="2" destOrd="0" presId="urn:microsoft.com/office/officeart/2008/layout/VerticalCurvedList"/>
    <dgm:cxn modelId="{DE19EF52-0BFA-49E3-AE62-30065ACACB0B}" type="presParOf" srcId="{8612759A-0611-4777-924D-1A511648C96E}" destId="{FD2CF078-3AC5-4EB5-8E7E-1F6C116C0F4D}" srcOrd="0" destOrd="0" presId="urn:microsoft.com/office/officeart/2008/layout/VerticalCurvedList"/>
    <dgm:cxn modelId="{D459A8D5-7BF8-4BE5-ABFF-CF086194DAF8}" type="presParOf" srcId="{8525BE54-BA1C-4207-839F-222420B29DB3}" destId="{46CB9B49-E682-4059-9F6A-69CEC1A677E7}" srcOrd="3" destOrd="0" presId="urn:microsoft.com/office/officeart/2008/layout/VerticalCurvedList"/>
    <dgm:cxn modelId="{E7E97F0A-29FA-4972-9320-F72E6B461704}" type="presParOf" srcId="{8525BE54-BA1C-4207-839F-222420B29DB3}" destId="{15F99715-EC19-4700-874A-3B1E37D077FA}" srcOrd="4" destOrd="0" presId="urn:microsoft.com/office/officeart/2008/layout/VerticalCurvedList"/>
    <dgm:cxn modelId="{EC9D17B3-594D-4FC1-8AA8-FF190E1C3663}" type="presParOf" srcId="{15F99715-EC19-4700-874A-3B1E37D077FA}" destId="{FAE88595-F172-4AA3-BD53-415B6825F4DA}" srcOrd="0" destOrd="0" presId="urn:microsoft.com/office/officeart/2008/layout/VerticalCurvedList"/>
    <dgm:cxn modelId="{F9953C27-4C94-4EFA-9E3F-61CB6440734B}" type="presParOf" srcId="{8525BE54-BA1C-4207-839F-222420B29DB3}" destId="{433575EC-8A7E-4F07-949F-7B2AFEB9D130}" srcOrd="5" destOrd="0" presId="urn:microsoft.com/office/officeart/2008/layout/VerticalCurvedList"/>
    <dgm:cxn modelId="{416ED612-ED4D-4E04-B950-E53093E13026}" type="presParOf" srcId="{8525BE54-BA1C-4207-839F-222420B29DB3}" destId="{FEBF00B6-FE7D-467C-8CAA-94B2CF86B811}" srcOrd="6" destOrd="0" presId="urn:microsoft.com/office/officeart/2008/layout/VerticalCurvedList"/>
    <dgm:cxn modelId="{DBC22DA8-37D9-4ABF-890E-C29D227CB2BE}" type="presParOf" srcId="{FEBF00B6-FE7D-467C-8CAA-94B2CF86B811}" destId="{A4AFC37C-F979-4804-9E7B-C9C6FCE149BA}" srcOrd="0" destOrd="0" presId="urn:microsoft.com/office/officeart/2008/layout/VerticalCurvedList"/>
    <dgm:cxn modelId="{9370FE58-1E14-4A38-8EB3-EC000625E93B}" type="presParOf" srcId="{8525BE54-BA1C-4207-839F-222420B29DB3}" destId="{0F6D18FB-5845-40B2-8384-1B57D7F8867C}" srcOrd="7" destOrd="0" presId="urn:microsoft.com/office/officeart/2008/layout/VerticalCurvedList"/>
    <dgm:cxn modelId="{874BBDC5-4BC1-4DD4-AB21-F2E0E02FCA58}" type="presParOf" srcId="{8525BE54-BA1C-4207-839F-222420B29DB3}" destId="{BF296CD7-E2A6-4E82-AA9C-D18E7BC79D7A}" srcOrd="8" destOrd="0" presId="urn:microsoft.com/office/officeart/2008/layout/VerticalCurvedList"/>
    <dgm:cxn modelId="{2DE59E0B-502C-4D1F-BF61-FFD89120322C}" type="presParOf" srcId="{BF296CD7-E2A6-4E82-AA9C-D18E7BC79D7A}" destId="{B0F67CD3-6E95-4179-84E0-46E1065B1C6A}" srcOrd="0" destOrd="0" presId="urn:microsoft.com/office/officeart/2008/layout/VerticalCurvedList"/>
    <dgm:cxn modelId="{03823D9D-A902-4CE5-A6FE-4D902461AA22}" type="presParOf" srcId="{8525BE54-BA1C-4207-839F-222420B29DB3}" destId="{BB12671B-F5EC-47EB-BA7B-A4CD100A2174}" srcOrd="9" destOrd="0" presId="urn:microsoft.com/office/officeart/2008/layout/VerticalCurvedList"/>
    <dgm:cxn modelId="{AAC2657F-438F-4E34-BCB1-F9EB515B0393}" type="presParOf" srcId="{8525BE54-BA1C-4207-839F-222420B29DB3}" destId="{E7F6EA67-09C1-46A7-B855-8635E40E9F81}" srcOrd="10" destOrd="0" presId="urn:microsoft.com/office/officeart/2008/layout/VerticalCurvedList"/>
    <dgm:cxn modelId="{C778E8CA-ED51-4D07-BC5E-22594F1410B3}" type="presParOf" srcId="{E7F6EA67-09C1-46A7-B855-8635E40E9F81}" destId="{FCD6DCEA-3EBB-4167-9D1F-72B2A83C6AF6}"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5ABCD4-1EB4-498D-A042-10551979FFEF}">
      <dsp:nvSpPr>
        <dsp:cNvPr id="0" name=""/>
        <dsp:cNvSpPr/>
      </dsp:nvSpPr>
      <dsp:spPr>
        <a:xfrm>
          <a:off x="-6967484" y="-1059154"/>
          <a:ext cx="8244789" cy="8244789"/>
        </a:xfrm>
        <a:prstGeom prst="blockArc">
          <a:avLst>
            <a:gd name="adj1" fmla="val 18900000"/>
            <a:gd name="adj2" fmla="val 2700000"/>
            <a:gd name="adj3" fmla="val 262"/>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335EFA1-6DAA-4588-B155-94346CFE703A}">
      <dsp:nvSpPr>
        <dsp:cNvPr id="0" name=""/>
        <dsp:cNvSpPr/>
      </dsp:nvSpPr>
      <dsp:spPr>
        <a:xfrm>
          <a:off x="431205" y="382782"/>
          <a:ext cx="5299034" cy="76605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cap="rnd">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8056" tIns="40640" rIns="40640" bIns="40640" numCol="1" spcCol="1270" anchor="ctr" anchorCtr="0">
          <a:noAutofit/>
        </a:bodyPr>
        <a:lstStyle/>
        <a:p>
          <a:pPr lvl="0" algn="l" defTabSz="711200">
            <a:lnSpc>
              <a:spcPct val="90000"/>
            </a:lnSpc>
            <a:spcBef>
              <a:spcPct val="0"/>
            </a:spcBef>
            <a:spcAft>
              <a:spcPct val="35000"/>
            </a:spcAft>
          </a:pPr>
          <a:r>
            <a:rPr lang="zh-TW" altLang="en-US" sz="1600" kern="1200" baseline="0" dirty="0" smtClean="0">
              <a:latin typeface="Apple LiGothic Medium"/>
              <a:ea typeface="Apple LiGothic Medium"/>
              <a:cs typeface="Apple LiGothic Medium"/>
            </a:rPr>
            <a:t>安全性與合規</a:t>
          </a:r>
          <a:endParaRPr lang="en-US" sz="1600" kern="1200" baseline="0" dirty="0">
            <a:latin typeface="Apple LiGothic Medium"/>
            <a:ea typeface="Apple LiGothic Medium"/>
            <a:cs typeface="Apple LiGothic Medium"/>
          </a:endParaRPr>
        </a:p>
      </dsp:txBody>
      <dsp:txXfrm>
        <a:off x="431205" y="382782"/>
        <a:ext cx="5299034" cy="766055"/>
      </dsp:txXfrm>
    </dsp:sp>
    <dsp:sp modelId="{FD2CF078-3AC5-4EB5-8E7E-1F6C116C0F4D}">
      <dsp:nvSpPr>
        <dsp:cNvPr id="0" name=""/>
        <dsp:cNvSpPr/>
      </dsp:nvSpPr>
      <dsp:spPr>
        <a:xfrm>
          <a:off x="0" y="242000"/>
          <a:ext cx="1047618" cy="1047618"/>
        </a:xfrm>
        <a:prstGeom prst="ellipse">
          <a:avLst/>
        </a:prstGeom>
        <a:blipFill rotWithShape="0">
          <a:blip xmlns:r="http://schemas.openxmlformats.org/officeDocument/2006/relationships" r:embed="rId1" cstate="screen">
            <a:extLst>
              <a:ext uri="{28A0092B-C50C-407E-A947-70E740481C1C}">
                <a14:useLocalDpi xmlns:a14="http://schemas.microsoft.com/office/drawing/2010/main"/>
              </a:ext>
            </a:extLst>
          </a:blip>
          <a:stretch>
            <a:fillRect/>
          </a:stretch>
        </a:blipFill>
        <a:ln w="19050" cap="flat" cmpd="sng" algn="ctr">
          <a:noFill/>
          <a:prstDash val="solid"/>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sp>
    <dsp:sp modelId="{46CB9B49-E682-4059-9F6A-69CEC1A677E7}">
      <dsp:nvSpPr>
        <dsp:cNvPr id="0" name=""/>
        <dsp:cNvSpPr/>
      </dsp:nvSpPr>
      <dsp:spPr>
        <a:xfrm>
          <a:off x="1005235" y="1531497"/>
          <a:ext cx="4725004" cy="766055"/>
        </a:xfrm>
        <a:prstGeom prst="rect">
          <a:avLst/>
        </a:prstGeom>
        <a:gradFill rotWithShape="0">
          <a:gsLst>
            <a:gs pos="0">
              <a:schemeClr val="accent2">
                <a:hueOff val="1170380"/>
                <a:satOff val="-1460"/>
                <a:lumOff val="343"/>
                <a:alphaOff val="0"/>
                <a:shade val="51000"/>
                <a:satMod val="130000"/>
              </a:schemeClr>
            </a:gs>
            <a:gs pos="80000">
              <a:schemeClr val="accent2">
                <a:hueOff val="1170380"/>
                <a:satOff val="-1460"/>
                <a:lumOff val="343"/>
                <a:alphaOff val="0"/>
                <a:shade val="93000"/>
                <a:satMod val="130000"/>
              </a:schemeClr>
            </a:gs>
            <a:gs pos="100000">
              <a:schemeClr val="accent2">
                <a:hueOff val="1170380"/>
                <a:satOff val="-1460"/>
                <a:lumOff val="343"/>
                <a:alphaOff val="0"/>
                <a:shade val="94000"/>
                <a:satMod val="135000"/>
              </a:schemeClr>
            </a:gs>
          </a:gsLst>
          <a:lin ang="16200000" scaled="0"/>
        </a:gradFill>
        <a:ln cap="rnd">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8056" tIns="40640" rIns="40640" bIns="40640" numCol="1" spcCol="1270" anchor="ctr" anchorCtr="0">
          <a:noAutofit/>
        </a:bodyPr>
        <a:lstStyle/>
        <a:p>
          <a:pPr lvl="0" algn="l" defTabSz="711200">
            <a:lnSpc>
              <a:spcPct val="90000"/>
            </a:lnSpc>
            <a:spcBef>
              <a:spcPct val="0"/>
            </a:spcBef>
            <a:spcAft>
              <a:spcPct val="35000"/>
            </a:spcAft>
          </a:pPr>
          <a:r>
            <a:rPr lang="zh-CN" altLang="en-US" sz="1600" kern="1200" baseline="0" dirty="0" smtClean="0">
              <a:latin typeface="Apple LiGothic Medium"/>
              <a:ea typeface="Apple LiGothic Medium"/>
              <a:cs typeface="Apple LiGothic Medium"/>
            </a:rPr>
            <a:t>隨處存取</a:t>
          </a:r>
          <a:endParaRPr lang="en-US" sz="1600" kern="1200" baseline="0" dirty="0">
            <a:latin typeface="Apple LiGothic Medium"/>
            <a:ea typeface="Apple LiGothic Medium"/>
            <a:cs typeface="Apple LiGothic Medium"/>
          </a:endParaRPr>
        </a:p>
      </dsp:txBody>
      <dsp:txXfrm>
        <a:off x="1005235" y="1531497"/>
        <a:ext cx="4725004" cy="766055"/>
      </dsp:txXfrm>
    </dsp:sp>
    <dsp:sp modelId="{FAE88595-F172-4AA3-BD53-415B6825F4DA}">
      <dsp:nvSpPr>
        <dsp:cNvPr id="0" name=""/>
        <dsp:cNvSpPr/>
      </dsp:nvSpPr>
      <dsp:spPr>
        <a:xfrm>
          <a:off x="442913" y="1390715"/>
          <a:ext cx="1047618" cy="1047618"/>
        </a:xfrm>
        <a:prstGeom prst="ellipse">
          <a:avLst/>
        </a:prstGeom>
        <a:blipFill rotWithShape="0">
          <a:blip xmlns:r="http://schemas.openxmlformats.org/officeDocument/2006/relationships" r:embed="rId2" cstate="screen">
            <a:extLst>
              <a:ext uri="{28A0092B-C50C-407E-A947-70E740481C1C}">
                <a14:useLocalDpi xmlns:a14="http://schemas.microsoft.com/office/drawing/2010/main"/>
              </a:ext>
            </a:extLst>
          </a:blip>
          <a:stretch>
            <a:fillRect/>
          </a:stretch>
        </a:blipFill>
        <a:ln w="19050" cap="flat" cmpd="sng" algn="ctr">
          <a:noFill/>
          <a:prstDash val="solid"/>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sp>
    <dsp:sp modelId="{433575EC-8A7E-4F07-949F-7B2AFEB9D130}">
      <dsp:nvSpPr>
        <dsp:cNvPr id="0" name=""/>
        <dsp:cNvSpPr/>
      </dsp:nvSpPr>
      <dsp:spPr>
        <a:xfrm>
          <a:off x="1181416" y="2680212"/>
          <a:ext cx="4548823" cy="766055"/>
        </a:xfrm>
        <a:prstGeom prst="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cap="rnd">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8056" tIns="40640" rIns="40640" bIns="40640" numCol="1" spcCol="1270" anchor="ctr" anchorCtr="0">
          <a:noAutofit/>
        </a:bodyPr>
        <a:lstStyle/>
        <a:p>
          <a:pPr lvl="0" algn="l" defTabSz="711200">
            <a:lnSpc>
              <a:spcPct val="90000"/>
            </a:lnSpc>
            <a:spcBef>
              <a:spcPct val="0"/>
            </a:spcBef>
            <a:spcAft>
              <a:spcPct val="35000"/>
            </a:spcAft>
          </a:pPr>
          <a:r>
            <a:rPr lang="zh-CN" altLang="en-US" sz="1600" kern="1200" baseline="0" dirty="0" smtClean="0">
              <a:latin typeface="Apple LiGothic Medium"/>
              <a:ea typeface="Apple LiGothic Medium"/>
              <a:cs typeface="Apple LiGothic Medium"/>
            </a:rPr>
            <a:t>商業靈活性</a:t>
          </a:r>
          <a:endParaRPr lang="en-US" sz="1600" kern="1200" baseline="0" dirty="0">
            <a:latin typeface="Apple LiGothic Medium"/>
            <a:ea typeface="Apple LiGothic Medium"/>
            <a:cs typeface="Apple LiGothic Medium"/>
          </a:endParaRPr>
        </a:p>
      </dsp:txBody>
      <dsp:txXfrm>
        <a:off x="1181416" y="2680212"/>
        <a:ext cx="4548823" cy="766055"/>
      </dsp:txXfrm>
    </dsp:sp>
    <dsp:sp modelId="{A4AFC37C-F979-4804-9E7B-C9C6FCE149BA}">
      <dsp:nvSpPr>
        <dsp:cNvPr id="0" name=""/>
        <dsp:cNvSpPr/>
      </dsp:nvSpPr>
      <dsp:spPr>
        <a:xfrm>
          <a:off x="611391" y="2539430"/>
          <a:ext cx="1047618" cy="1047618"/>
        </a:xfrm>
        <a:prstGeom prst="ellipse">
          <a:avLst/>
        </a:prstGeom>
        <a:blipFill rotWithShape="0">
          <a:blip xmlns:r="http://schemas.openxmlformats.org/officeDocument/2006/relationships" r:embed="rId3" cstate="screen">
            <a:extLst>
              <a:ext uri="{28A0092B-C50C-407E-A947-70E740481C1C}">
                <a14:useLocalDpi xmlns:a14="http://schemas.microsoft.com/office/drawing/2010/main"/>
              </a:ext>
            </a:extLst>
          </a:blip>
          <a:stretch>
            <a:fillRect/>
          </a:stretch>
        </a:blipFill>
        <a:ln w="19050" cap="flat" cmpd="sng" algn="ctr">
          <a:noFill/>
          <a:prstDash val="solid"/>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sp>
    <dsp:sp modelId="{0F6D18FB-5845-40B2-8384-1B57D7F8867C}">
      <dsp:nvSpPr>
        <dsp:cNvPr id="0" name=""/>
        <dsp:cNvSpPr/>
      </dsp:nvSpPr>
      <dsp:spPr>
        <a:xfrm>
          <a:off x="1005235" y="3828927"/>
          <a:ext cx="4725004" cy="766055"/>
        </a:xfrm>
        <a:prstGeom prst="rect">
          <a:avLst/>
        </a:prstGeom>
        <a:gradFill rotWithShape="0">
          <a:gsLst>
            <a:gs pos="0">
              <a:schemeClr val="accent2">
                <a:hueOff val="3511139"/>
                <a:satOff val="-4379"/>
                <a:lumOff val="1030"/>
                <a:alphaOff val="0"/>
                <a:shade val="51000"/>
                <a:satMod val="130000"/>
              </a:schemeClr>
            </a:gs>
            <a:gs pos="80000">
              <a:schemeClr val="accent2">
                <a:hueOff val="3511139"/>
                <a:satOff val="-4379"/>
                <a:lumOff val="1030"/>
                <a:alphaOff val="0"/>
                <a:shade val="93000"/>
                <a:satMod val="130000"/>
              </a:schemeClr>
            </a:gs>
            <a:gs pos="100000">
              <a:schemeClr val="accent2">
                <a:hueOff val="3511139"/>
                <a:satOff val="-4379"/>
                <a:lumOff val="1030"/>
                <a:alphaOff val="0"/>
                <a:shade val="94000"/>
                <a:satMod val="135000"/>
              </a:schemeClr>
            </a:gs>
          </a:gsLst>
          <a:lin ang="16200000" scaled="0"/>
        </a:gradFill>
        <a:ln cap="rnd">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8056" tIns="40640" rIns="40640" bIns="40640" numCol="1" spcCol="1270" anchor="ctr" anchorCtr="0">
          <a:noAutofit/>
        </a:bodyPr>
        <a:lstStyle/>
        <a:p>
          <a:pPr lvl="0" algn="l" defTabSz="711200">
            <a:lnSpc>
              <a:spcPct val="90000"/>
            </a:lnSpc>
            <a:spcBef>
              <a:spcPct val="0"/>
            </a:spcBef>
            <a:spcAft>
              <a:spcPct val="35000"/>
            </a:spcAft>
          </a:pPr>
          <a:r>
            <a:rPr lang="zh-TW" altLang="en-US" sz="1600" kern="1200" baseline="0" dirty="0" smtClean="0">
              <a:latin typeface="Avenir Next Condensed Medium"/>
              <a:ea typeface="Apple LiGothic Medium"/>
              <a:cs typeface="Avenir Next Condensed Medium"/>
            </a:rPr>
            <a:t>行動裝置及攜帶自有</a:t>
          </a:r>
          <a:r>
            <a:rPr lang="en-US" altLang="zh-TW" sz="1600" kern="1200" baseline="0" dirty="0" smtClean="0">
              <a:latin typeface="Avenir Next Condensed Medium"/>
              <a:ea typeface="Apple LiGothic Medium"/>
              <a:cs typeface="Avenir Next Condensed Medium"/>
            </a:rPr>
            <a:t/>
          </a:r>
          <a:br>
            <a:rPr lang="en-US" altLang="zh-TW" sz="1600" kern="1200" baseline="0" dirty="0" smtClean="0">
              <a:latin typeface="Avenir Next Condensed Medium"/>
              <a:ea typeface="Apple LiGothic Medium"/>
              <a:cs typeface="Avenir Next Condensed Medium"/>
            </a:rPr>
          </a:br>
          <a:r>
            <a:rPr lang="zh-TW" altLang="en-US" sz="1600" kern="1200" baseline="0" dirty="0" smtClean="0">
              <a:latin typeface="Avenir Next Condensed Medium"/>
              <a:ea typeface="Apple LiGothic Medium"/>
              <a:cs typeface="Avenir Next Condensed Medium"/>
            </a:rPr>
            <a:t>裝置 </a:t>
          </a:r>
          <a:r>
            <a:rPr lang="en-US" altLang="zh-TW" sz="1600" kern="1200" baseline="0" dirty="0" smtClean="0">
              <a:latin typeface="Avenir Next Condensed Medium"/>
              <a:ea typeface="Apple LiGothic Medium"/>
              <a:cs typeface="Avenir Next Condensed Medium"/>
            </a:rPr>
            <a:t>(BYOD) </a:t>
          </a:r>
          <a:r>
            <a:rPr lang="zh-TW" altLang="en-US" sz="1600" kern="1200" baseline="0" dirty="0" smtClean="0">
              <a:latin typeface="Avenir Next Condensed Medium"/>
              <a:ea typeface="Apple LiGothic Medium"/>
              <a:cs typeface="Avenir Next Condensed Medium"/>
            </a:rPr>
            <a:t>存取</a:t>
          </a:r>
          <a:endParaRPr lang="en-US" sz="1600" kern="1200" baseline="0" dirty="0">
            <a:latin typeface="Avenir Next Condensed Medium"/>
            <a:ea typeface="Apple LiGothic Medium"/>
            <a:cs typeface="Avenir Next Condensed Medium"/>
          </a:endParaRPr>
        </a:p>
      </dsp:txBody>
      <dsp:txXfrm>
        <a:off x="1005235" y="3828927"/>
        <a:ext cx="4725004" cy="766055"/>
      </dsp:txXfrm>
    </dsp:sp>
    <dsp:sp modelId="{B0F67CD3-6E95-4179-84E0-46E1065B1C6A}">
      <dsp:nvSpPr>
        <dsp:cNvPr id="0" name=""/>
        <dsp:cNvSpPr/>
      </dsp:nvSpPr>
      <dsp:spPr>
        <a:xfrm>
          <a:off x="442913" y="3688145"/>
          <a:ext cx="1047618" cy="1047618"/>
        </a:xfrm>
        <a:prstGeom prst="ellipse">
          <a:avLst/>
        </a:prstGeom>
        <a:blipFill rotWithShape="0">
          <a:blip xmlns:r="http://schemas.openxmlformats.org/officeDocument/2006/relationships" r:embed="rId4" cstate="screen">
            <a:extLst>
              <a:ext uri="{28A0092B-C50C-407E-A947-70E740481C1C}">
                <a14:useLocalDpi xmlns:a14="http://schemas.microsoft.com/office/drawing/2010/main"/>
              </a:ext>
            </a:extLst>
          </a:blip>
          <a:stretch>
            <a:fillRect/>
          </a:stretch>
        </a:blipFill>
        <a:ln w="19050" cap="flat" cmpd="sng" algn="ctr">
          <a:noFill/>
          <a:prstDash val="solid"/>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sp>
    <dsp:sp modelId="{BB12671B-F5EC-47EB-BA7B-A4CD100A2174}">
      <dsp:nvSpPr>
        <dsp:cNvPr id="0" name=""/>
        <dsp:cNvSpPr/>
      </dsp:nvSpPr>
      <dsp:spPr>
        <a:xfrm>
          <a:off x="431205" y="4977642"/>
          <a:ext cx="5299034" cy="766055"/>
        </a:xfrm>
        <a:prstGeom prst="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cap="rnd">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8056" tIns="40640" rIns="40640" bIns="40640" numCol="1" spcCol="1270" anchor="ctr" anchorCtr="0">
          <a:noAutofit/>
        </a:bodyPr>
        <a:lstStyle/>
        <a:p>
          <a:pPr lvl="0" algn="l" defTabSz="711200">
            <a:lnSpc>
              <a:spcPct val="90000"/>
            </a:lnSpc>
            <a:spcBef>
              <a:spcPct val="0"/>
            </a:spcBef>
            <a:spcAft>
              <a:spcPct val="35000"/>
            </a:spcAft>
          </a:pPr>
          <a:r>
            <a:rPr lang="zh-TW" altLang="en-US" sz="1600" kern="1200" baseline="0" dirty="0" smtClean="0">
              <a:latin typeface="Apple LiGothic Medium"/>
              <a:ea typeface="Apple LiGothic Medium"/>
              <a:cs typeface="Apple LiGothic Medium"/>
            </a:rPr>
            <a:t>節省營運成本</a:t>
          </a:r>
          <a:endParaRPr lang="en-US" sz="1600" kern="1200" baseline="0" dirty="0">
            <a:latin typeface="Apple LiGothic Medium"/>
            <a:ea typeface="Apple LiGothic Medium"/>
            <a:cs typeface="Apple LiGothic Medium"/>
          </a:endParaRPr>
        </a:p>
      </dsp:txBody>
      <dsp:txXfrm>
        <a:off x="431205" y="4977642"/>
        <a:ext cx="5299034" cy="766055"/>
      </dsp:txXfrm>
    </dsp:sp>
    <dsp:sp modelId="{FCD6DCEA-3EBB-4167-9D1F-72B2A83C6AF6}">
      <dsp:nvSpPr>
        <dsp:cNvPr id="0" name=""/>
        <dsp:cNvSpPr/>
      </dsp:nvSpPr>
      <dsp:spPr>
        <a:xfrm>
          <a:off x="0" y="4836860"/>
          <a:ext cx="1047618" cy="1047618"/>
        </a:xfrm>
        <a:prstGeom prst="ellipse">
          <a:avLst/>
        </a:prstGeom>
        <a:blipFill rotWithShape="0">
          <a:blip xmlns:r="http://schemas.openxmlformats.org/officeDocument/2006/relationships" r:embed="rId5" cstate="screen">
            <a:extLst>
              <a:ext uri="{28A0092B-C50C-407E-A947-70E740481C1C}">
                <a14:useLocalDpi xmlns:a14="http://schemas.microsoft.com/office/drawing/2010/main"/>
              </a:ext>
            </a:extLst>
          </a:blip>
          <a:stretch>
            <a:fillRect/>
          </a:stretch>
        </a:blipFill>
        <a:ln w="19050" cap="flat" cmpd="sng" algn="ctr">
          <a:noFill/>
          <a:prstDash val="solid"/>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dirty="0"/>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dirty="0"/>
          </a:p>
        </p:txBody>
      </p:sp>
      <p:sp>
        <p:nvSpPr>
          <p:cNvPr id="5939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dirty="0"/>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347B6357-D8C4-4F0B-9717-BB576D49AC14}" type="slidenum">
              <a:rPr lang="en-US"/>
              <a:pPr>
                <a:defRPr/>
              </a:pPr>
              <a:t>‹#›</a:t>
            </a:fld>
            <a:endParaRPr lang="en-US" dirty="0"/>
          </a:p>
        </p:txBody>
      </p:sp>
    </p:spTree>
    <p:extLst>
      <p:ext uri="{BB962C8B-B14F-4D97-AF65-F5344CB8AC3E}">
        <p14:creationId xmlns:p14="http://schemas.microsoft.com/office/powerpoint/2010/main" val="30046499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Arial" charset="0"/>
        <a:ea typeface="+mn-ea"/>
        <a:cs typeface="Arial" charset="0"/>
      </a:defRPr>
    </a:lvl1pPr>
    <a:lvl2pPr marL="457177" algn="l" rtl="0" eaLnBrk="0" fontAlgn="base" hangingPunct="0">
      <a:spcBef>
        <a:spcPct val="30000"/>
      </a:spcBef>
      <a:spcAft>
        <a:spcPct val="0"/>
      </a:spcAft>
      <a:defRPr sz="1100" kern="1200">
        <a:solidFill>
          <a:schemeClr val="tx1"/>
        </a:solidFill>
        <a:latin typeface="Arial" charset="0"/>
        <a:ea typeface="+mn-ea"/>
        <a:cs typeface="Arial" charset="0"/>
      </a:defRPr>
    </a:lvl2pPr>
    <a:lvl3pPr marL="914354" algn="l" rtl="0" eaLnBrk="0" fontAlgn="base" hangingPunct="0">
      <a:spcBef>
        <a:spcPct val="30000"/>
      </a:spcBef>
      <a:spcAft>
        <a:spcPct val="0"/>
      </a:spcAft>
      <a:defRPr sz="1100" kern="1200">
        <a:solidFill>
          <a:schemeClr val="tx1"/>
        </a:solidFill>
        <a:latin typeface="Arial" charset="0"/>
        <a:ea typeface="+mn-ea"/>
        <a:cs typeface="Arial" charset="0"/>
      </a:defRPr>
    </a:lvl3pPr>
    <a:lvl4pPr marL="1371531" algn="l" rtl="0" eaLnBrk="0" fontAlgn="base" hangingPunct="0">
      <a:spcBef>
        <a:spcPct val="30000"/>
      </a:spcBef>
      <a:spcAft>
        <a:spcPct val="0"/>
      </a:spcAft>
      <a:defRPr sz="1100" kern="1200">
        <a:solidFill>
          <a:schemeClr val="tx1"/>
        </a:solidFill>
        <a:latin typeface="Arial" charset="0"/>
        <a:ea typeface="+mn-ea"/>
        <a:cs typeface="Arial" charset="0"/>
      </a:defRPr>
    </a:lvl4pPr>
    <a:lvl5pPr marL="1828709" algn="l" rtl="0" eaLnBrk="0" fontAlgn="base" hangingPunct="0">
      <a:spcBef>
        <a:spcPct val="30000"/>
      </a:spcBef>
      <a:spcAft>
        <a:spcPct val="0"/>
      </a:spcAft>
      <a:defRPr sz="1100" kern="1200">
        <a:solidFill>
          <a:schemeClr val="tx1"/>
        </a:solidFill>
        <a:latin typeface="Arial" charset="0"/>
        <a:ea typeface="+mn-ea"/>
        <a:cs typeface="Arial" charset="0"/>
      </a:defRPr>
    </a:lvl5pPr>
    <a:lvl6pPr marL="2285886" algn="l" defTabSz="914354" rtl="0" eaLnBrk="1" latinLnBrk="0" hangingPunct="1">
      <a:defRPr sz="1100" kern="1200">
        <a:solidFill>
          <a:schemeClr val="tx1"/>
        </a:solidFill>
        <a:latin typeface="+mn-lt"/>
        <a:ea typeface="+mn-ea"/>
        <a:cs typeface="+mn-cs"/>
      </a:defRPr>
    </a:lvl6pPr>
    <a:lvl7pPr marL="2743063" algn="l" defTabSz="914354" rtl="0" eaLnBrk="1" latinLnBrk="0" hangingPunct="1">
      <a:defRPr sz="1100" kern="1200">
        <a:solidFill>
          <a:schemeClr val="tx1"/>
        </a:solidFill>
        <a:latin typeface="+mn-lt"/>
        <a:ea typeface="+mn-ea"/>
        <a:cs typeface="+mn-cs"/>
      </a:defRPr>
    </a:lvl7pPr>
    <a:lvl8pPr marL="3200240" algn="l" defTabSz="914354" rtl="0" eaLnBrk="1" latinLnBrk="0" hangingPunct="1">
      <a:defRPr sz="1100" kern="1200">
        <a:solidFill>
          <a:schemeClr val="tx1"/>
        </a:solidFill>
        <a:latin typeface="+mn-lt"/>
        <a:ea typeface="+mn-ea"/>
        <a:cs typeface="+mn-cs"/>
      </a:defRPr>
    </a:lvl8pPr>
    <a:lvl9pPr marL="3657417" algn="l" defTabSz="914354"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4213"/>
            <a:ext cx="6096000" cy="3429000"/>
          </a:xfrm>
        </p:spPr>
      </p:sp>
      <p:sp>
        <p:nvSpPr>
          <p:cNvPr id="3" name="Notes Placeholder 2"/>
          <p:cNvSpPr>
            <a:spLocks noGrp="1"/>
          </p:cNvSpPr>
          <p:nvPr>
            <p:ph type="body" idx="1"/>
          </p:nvPr>
        </p:nvSpPr>
        <p:spPr>
          <a:xfrm>
            <a:off x="406674" y="4343401"/>
            <a:ext cx="6063138" cy="4114800"/>
          </a:xfrm>
          <a:effectLst/>
        </p:spPr>
        <p:txBody>
          <a:bodyPr/>
          <a:lstStyle/>
          <a:p>
            <a:r>
              <a:rPr lang="en-US" sz="1100" b="1" dirty="0" smtClean="0"/>
              <a:t>Our vision is to empower people and organizations by radically simplifying IT through virtualization software</a:t>
            </a:r>
            <a:r>
              <a:rPr lang="en-US" sz="1100" dirty="0" smtClean="0"/>
              <a:t>.</a:t>
            </a:r>
          </a:p>
          <a:p>
            <a:pPr marL="168501" indent="-168501" defTabSz="898672" eaLnBrk="0" fontAlgn="base" hangingPunct="0">
              <a:spcBef>
                <a:spcPct val="30000"/>
              </a:spcBef>
              <a:spcAft>
                <a:spcPct val="0"/>
              </a:spcAft>
              <a:buFont typeface="Arial"/>
              <a:buChar char="•"/>
              <a:defRPr/>
            </a:pPr>
            <a:r>
              <a:rPr lang="en-US" sz="1100" dirty="0" smtClean="0"/>
              <a:t>By virtualizing computing—from the data center to the cloud to mobile devices—we help organizations become more agile, more responsive, and more profitable: </a:t>
            </a:r>
          </a:p>
          <a:p>
            <a:pPr marL="617643" lvl="1" indent="-168501">
              <a:buFont typeface="Arial"/>
              <a:buChar char="•"/>
            </a:pPr>
            <a:r>
              <a:rPr lang="en-US" sz="1100" dirty="0" smtClean="0"/>
              <a:t>By finding new ways to solve complex IT problems, we empower you with the </a:t>
            </a:r>
            <a:r>
              <a:rPr lang="en-US" sz="1100" b="1" dirty="0" smtClean="0"/>
              <a:t>agility</a:t>
            </a:r>
            <a:r>
              <a:rPr lang="en-US" sz="1100" dirty="0" smtClean="0"/>
              <a:t> to leverage flexible infrastructure and automation, speeding delivery of new services to your organization.</a:t>
            </a:r>
            <a:endParaRPr lang="en-US" sz="1100" kern="0" dirty="0" smtClean="0">
              <a:effectLst>
                <a:outerShdw blurRad="38100" dist="38100" dir="2700000" algn="tl">
                  <a:srgbClr val="000000">
                    <a:alpha val="43137"/>
                  </a:srgbClr>
                </a:outerShdw>
              </a:effectLst>
              <a:ea typeface="ＭＳ Ｐゴシック"/>
            </a:endParaRPr>
          </a:p>
          <a:p>
            <a:pPr marL="617643" lvl="1" indent="-168501">
              <a:buFont typeface="Arial"/>
              <a:buChar char="•"/>
            </a:pPr>
            <a:r>
              <a:rPr lang="en-US" sz="1100" dirty="0" smtClean="0"/>
              <a:t>With VMware’s virtualized infrastructure, you can respond quickly to the demands of today’s competitive, fast-changing environment. And all with an unprecedented degree of </a:t>
            </a:r>
            <a:r>
              <a:rPr lang="en-US" sz="1100" b="1" dirty="0" smtClean="0"/>
              <a:t>contro</a:t>
            </a:r>
            <a:r>
              <a:rPr lang="en-US" sz="1100" dirty="0" smtClean="0"/>
              <a:t>l over how you securely manage IT resources—without sacrificing choice, across any application, on any cloud, for any device.</a:t>
            </a:r>
          </a:p>
          <a:p>
            <a:pPr marL="617643" lvl="1" indent="-168501">
              <a:buFont typeface="Arial"/>
              <a:buChar char="•"/>
            </a:pPr>
            <a:r>
              <a:rPr lang="en-US" sz="1100" dirty="0" smtClean="0"/>
              <a:t>The result goes straight to your bottom line. Driven by VMware software and solutions, the efficient use of hardware and human resources significantly reduces IT costs—both CapEx and OpEx—resulting in </a:t>
            </a:r>
            <a:r>
              <a:rPr lang="en-US" sz="1100" b="1" dirty="0" smtClean="0"/>
              <a:t>lower TCO </a:t>
            </a:r>
            <a:r>
              <a:rPr lang="en-US" sz="1100" dirty="0" smtClean="0"/>
              <a:t>than any competing offering, helping IT drive the profitability of your organization.</a:t>
            </a:r>
          </a:p>
          <a:p>
            <a:endParaRPr lang="en-US" b="0" dirty="0"/>
          </a:p>
        </p:txBody>
      </p:sp>
      <p:sp>
        <p:nvSpPr>
          <p:cNvPr id="4" name="Slide Number Placeholder 3"/>
          <p:cNvSpPr>
            <a:spLocks noGrp="1"/>
          </p:cNvSpPr>
          <p:nvPr>
            <p:ph type="sldNum" sz="quarter" idx="10"/>
          </p:nvPr>
        </p:nvSpPr>
        <p:spPr/>
        <p:txBody>
          <a:bodyPr/>
          <a:lstStyle/>
          <a:p>
            <a:fld id="{7951B865-2D65-EA49-810F-9C7654DDEE59}" type="slidenum">
              <a:rPr lang="en-US" smtClean="0"/>
              <a:pPr/>
              <a:t>3</a:t>
            </a:fld>
            <a:endParaRPr lang="en-US" dirty="0"/>
          </a:p>
        </p:txBody>
      </p:sp>
    </p:spTree>
    <p:extLst>
      <p:ext uri="{BB962C8B-B14F-4D97-AF65-F5344CB8AC3E}">
        <p14:creationId xmlns:p14="http://schemas.microsoft.com/office/powerpoint/2010/main" val="3278672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lstStyle/>
          <a:p>
            <a:pPr eaLnBrk="1" hangingPunct="1">
              <a:defRPr/>
            </a:pPr>
            <a:r>
              <a:rPr lang="en-US" b="1" dirty="0" smtClean="0"/>
              <a:t>Beyond virtualization</a:t>
            </a:r>
          </a:p>
          <a:p>
            <a:pPr eaLnBrk="1" hangingPunct="1">
              <a:defRPr/>
            </a:pPr>
            <a:endParaRPr lang="en-US" b="1" dirty="0" smtClean="0"/>
          </a:p>
          <a:p>
            <a:pPr eaLnBrk="1" hangingPunct="1">
              <a:defRPr/>
            </a:pPr>
            <a:r>
              <a:rPr lang="en-US" dirty="0" smtClean="0"/>
              <a:t>We understand the demands being placed on IT to deliver business applications and user experiences that help you grow and scale the business. In any dynamic environment, you need to be able to:</a:t>
            </a:r>
          </a:p>
          <a:p>
            <a:pPr eaLnBrk="1" hangingPunct="1">
              <a:defRPr/>
            </a:pPr>
            <a:endParaRPr lang="en-US" dirty="0" smtClean="0"/>
          </a:p>
          <a:p>
            <a:pPr marL="171450" indent="-171450" eaLnBrk="1" hangingPunct="1">
              <a:buFont typeface="Arial" pitchFamily="34" charset="0"/>
              <a:buChar char="•"/>
              <a:defRPr/>
            </a:pPr>
            <a:r>
              <a:rPr lang="en-US" dirty="0" smtClean="0"/>
              <a:t>Create an environment that can adapt dynamically</a:t>
            </a:r>
          </a:p>
          <a:p>
            <a:pPr marL="171450" indent="-171450" eaLnBrk="1" hangingPunct="1">
              <a:buFont typeface="Arial" pitchFamily="34" charset="0"/>
              <a:buChar char="•"/>
              <a:defRPr/>
            </a:pPr>
            <a:r>
              <a:rPr lang="en-US" dirty="0" smtClean="0"/>
              <a:t>Provide high performance and scale based on the needs of the business</a:t>
            </a:r>
          </a:p>
          <a:p>
            <a:pPr marL="171450" indent="-171450" eaLnBrk="1" hangingPunct="1">
              <a:buFont typeface="Arial" pitchFamily="34" charset="0"/>
              <a:buChar char="•"/>
              <a:defRPr/>
            </a:pPr>
            <a:r>
              <a:rPr lang="en-US" dirty="0" smtClean="0"/>
              <a:t>Guarantee the right level of SLA and provide chargebacks</a:t>
            </a:r>
          </a:p>
          <a:p>
            <a:pPr marL="171450" indent="-171450" eaLnBrk="1" hangingPunct="1">
              <a:buFont typeface="Arial" pitchFamily="34" charset="0"/>
              <a:buChar char="•"/>
              <a:defRPr/>
            </a:pPr>
            <a:r>
              <a:rPr lang="en-US" dirty="0" smtClean="0"/>
              <a:t>Automate systems through a management system that can enforce policies for data security</a:t>
            </a:r>
          </a:p>
          <a:p>
            <a:pPr marL="171450" indent="-171450" eaLnBrk="1" hangingPunct="1">
              <a:buFont typeface="Arial" pitchFamily="34" charset="0"/>
              <a:buChar char="•"/>
              <a:defRPr/>
            </a:pPr>
            <a:r>
              <a:rPr lang="en-US" dirty="0" smtClean="0"/>
              <a:t>Reduce the overall costs of your infrastructure</a:t>
            </a:r>
          </a:p>
          <a:p>
            <a:pPr marL="171450" indent="-171450" eaLnBrk="1" hangingPunct="1">
              <a:buFont typeface="Arial" pitchFamily="34" charset="0"/>
              <a:buChar char="•"/>
              <a:defRPr/>
            </a:pPr>
            <a:r>
              <a:rPr lang="en-US" dirty="0" smtClean="0"/>
              <a:t>Create new sources of revenue</a:t>
            </a:r>
            <a:r>
              <a:rPr lang="en-US" baseline="0" dirty="0" smtClean="0"/>
              <a:t>, especially for hosting providers</a:t>
            </a:r>
            <a:endParaRPr lang="en-US" dirty="0" smtClean="0"/>
          </a:p>
        </p:txBody>
      </p:sp>
      <p:sp>
        <p:nvSpPr>
          <p:cNvPr id="74756" name="Slide Number Placeholder 3"/>
          <p:cNvSpPr>
            <a:spLocks noGrp="1"/>
          </p:cNvSpPr>
          <p:nvPr>
            <p:ph type="sldNum" sz="quarter" idx="5"/>
          </p:nvPr>
        </p:nvSpPr>
        <p:spPr>
          <a:noFill/>
        </p:spPr>
        <p:txBody>
          <a:bodyPr/>
          <a:lstStyle/>
          <a:p>
            <a:fld id="{71F40F0C-6CAA-4EAC-85CC-A4FA69B6E4BB}" type="slidenum">
              <a:rPr lang="en-US" smtClean="0"/>
              <a:pPr/>
              <a:t>14</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xfrm>
            <a:off x="381000" y="685800"/>
            <a:ext cx="6096000" cy="3429000"/>
          </a:xfrm>
          <a:ln/>
        </p:spPr>
      </p:sp>
      <p:sp>
        <p:nvSpPr>
          <p:cNvPr id="75779"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chemeClr val="bg1"/>
                </a:solidFill>
              </a:rPr>
              <a:t>Windows Server 2012 RC offers a dynamic, multitenant infrastructure that goes beyond virtualization to provide maximum flexibility for delivering and connecting to cloud services.</a:t>
            </a:r>
            <a:endParaRPr lang="en-US" sz="1200" kern="1200" dirty="0" smtClean="0">
              <a:solidFill>
                <a:schemeClr val="tx1"/>
              </a:solidFill>
              <a:effectLst/>
              <a:latin typeface="Arial" charset="0"/>
              <a:ea typeface="+mn-ea"/>
              <a:cs typeface="Arial" charset="0"/>
            </a:endParaRPr>
          </a:p>
          <a:p>
            <a:pPr eaLnBrk="1" hangingPunct="1"/>
            <a:endParaRPr lang="en-US" sz="1200" kern="1200" dirty="0" smtClean="0">
              <a:solidFill>
                <a:schemeClr val="tx1"/>
              </a:solidFill>
              <a:effectLst/>
              <a:latin typeface="Arial" charset="0"/>
              <a:ea typeface="+mn-ea"/>
              <a:cs typeface="Arial" charset="0"/>
            </a:endParaRPr>
          </a:p>
          <a:p>
            <a:pPr eaLnBrk="1" hangingPunct="1"/>
            <a:r>
              <a:rPr lang="en-US" sz="1200" kern="1200" dirty="0" smtClean="0">
                <a:solidFill>
                  <a:schemeClr val="tx1"/>
                </a:solidFill>
                <a:effectLst/>
                <a:latin typeface="Arial" charset="0"/>
                <a:ea typeface="+mn-ea"/>
                <a:cs typeface="Arial" charset="0"/>
              </a:rPr>
              <a:t>You already use virtualization technology to consolidate servers and reduce costs. Next, you need to be able to secure and scale your virtualized services—to go beyond virtualization. Windows Server 2012 RC takes your virtualization infrastructure to that next level. Hyper-V in Windows Server 2012 RC builds on a complete virtualization platform to provide the building blocks of a private cloud, offering secure multitenancy, flexible resource placement, enormous scalability, and cross-premises reliability for hosted services.</a:t>
            </a:r>
          </a:p>
          <a:p>
            <a:pPr eaLnBrk="1" hangingPunct="1"/>
            <a:endParaRPr lang="en-US" sz="1200" kern="1200" dirty="0" smtClean="0">
              <a:solidFill>
                <a:schemeClr val="tx1"/>
              </a:solidFill>
              <a:effectLst/>
              <a:latin typeface="Arial" charset="0"/>
              <a:ea typeface="+mn-ea"/>
              <a:cs typeface="Arial" charset="0"/>
            </a:endParaRPr>
          </a:p>
          <a:p>
            <a:pPr marL="171450" indent="-171450" eaLnBrk="1" hangingPunct="1">
              <a:buFont typeface="Arial" pitchFamily="34" charset="0"/>
              <a:buChar char="•"/>
            </a:pPr>
            <a:r>
              <a:rPr lang="en-US" sz="1200" kern="1200" dirty="0" smtClean="0">
                <a:solidFill>
                  <a:schemeClr val="tx1"/>
                </a:solidFill>
                <a:effectLst/>
                <a:latin typeface="Arial" charset="0"/>
                <a:ea typeface="+mn-ea"/>
                <a:cs typeface="Arial" charset="0"/>
              </a:rPr>
              <a:t>Do you need to isolate virtual servers or networks that belong to different customers or departments, regardless of where these resources are located in your data center? Now you can. </a:t>
            </a:r>
          </a:p>
          <a:p>
            <a:pPr marL="171450" indent="-171450" eaLnBrk="1" hangingPunct="1">
              <a:buFont typeface="Arial" pitchFamily="34" charset="0"/>
              <a:buChar char="•"/>
            </a:pPr>
            <a:r>
              <a:rPr lang="en-US" sz="1200" kern="1200" dirty="0" smtClean="0">
                <a:solidFill>
                  <a:schemeClr val="tx1"/>
                </a:solidFill>
                <a:effectLst/>
                <a:latin typeface="Arial" charset="0"/>
                <a:ea typeface="+mn-ea"/>
                <a:cs typeface="Arial" charset="0"/>
              </a:rPr>
              <a:t>Do you need to move running virtual machines from one physical server to another with no downtime—inside or outside clusters? Windows Server 2012 RC lets you do that, too.</a:t>
            </a:r>
          </a:p>
          <a:p>
            <a:pPr marL="171450" indent="-171450" eaLnBrk="1" hangingPunct="1">
              <a:buFont typeface="Arial" pitchFamily="34" charset="0"/>
              <a:buChar char="•"/>
            </a:pPr>
            <a:r>
              <a:rPr lang="en-US" sz="1200" kern="1200" dirty="0" smtClean="0">
                <a:solidFill>
                  <a:schemeClr val="tx1"/>
                </a:solidFill>
                <a:effectLst/>
                <a:latin typeface="Arial" charset="0"/>
                <a:ea typeface="+mn-ea"/>
                <a:cs typeface="Arial" charset="0"/>
              </a:rPr>
              <a:t>How about virtualizing your most critical, resource-intensive workloads? Or configuring offsite server replicas to keep services running after a catastrophic failure? Both are now possible.</a:t>
            </a:r>
            <a:endParaRPr lang="en-US" dirty="0" smtClean="0"/>
          </a:p>
        </p:txBody>
      </p:sp>
      <p:sp>
        <p:nvSpPr>
          <p:cNvPr id="75780" name="Slide Number Placeholder 3"/>
          <p:cNvSpPr>
            <a:spLocks noGrp="1"/>
          </p:cNvSpPr>
          <p:nvPr>
            <p:ph type="sldNum" sz="quarter" idx="5"/>
          </p:nvPr>
        </p:nvSpPr>
        <p:spPr>
          <a:noFill/>
        </p:spPr>
        <p:txBody>
          <a:bodyPr/>
          <a:lstStyle/>
          <a:p>
            <a:fld id="{BD940752-3F91-442E-91E6-38D800291268}" type="slidenum">
              <a:rPr lang="en-US" smtClean="0"/>
              <a:pPr/>
              <a:t>15</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lstStyle/>
          <a:p>
            <a:pPr eaLnBrk="1" hangingPunct="1">
              <a:defRPr/>
            </a:pPr>
            <a:r>
              <a:rPr lang="en-US" b="1" u="none" dirty="0" smtClean="0"/>
              <a:t>Complete virtualization platform</a:t>
            </a:r>
            <a:endParaRPr lang="en-US" b="0" u="none" dirty="0" smtClean="0"/>
          </a:p>
          <a:p>
            <a:pPr eaLnBrk="1" hangingPunct="1">
              <a:defRPr/>
            </a:pPr>
            <a:endParaRPr lang="en-US" u="none" dirty="0" smtClean="0"/>
          </a:p>
          <a:p>
            <a:pPr eaLnBrk="1" hangingPunct="1">
              <a:defRPr/>
            </a:pPr>
            <a:r>
              <a:rPr lang="en-US" dirty="0" smtClean="0"/>
              <a:t>Windows Server 2012 RC delivers a dynamic data center and cloud infrastructure where workloads, networks, and storage become more flexible, policy-based resources—to increase agility while minimizing downtime.</a:t>
            </a:r>
          </a:p>
          <a:p>
            <a:pPr eaLnBrk="1" hangingPunct="1">
              <a:defRPr/>
            </a:pPr>
            <a:endParaRPr lang="en-US" dirty="0" smtClean="0"/>
          </a:p>
          <a:p>
            <a:pPr eaLnBrk="1" hangingPunct="1">
              <a:defRPr/>
            </a:pPr>
            <a:r>
              <a:rPr lang="en-US" dirty="0" smtClean="0"/>
              <a:t>Key features </a:t>
            </a:r>
            <a:r>
              <a:rPr lang="en-US" baseline="0" dirty="0" smtClean="0"/>
              <a:t>include the following:</a:t>
            </a:r>
          </a:p>
          <a:p>
            <a:pPr eaLnBrk="1" hangingPunct="1">
              <a:defRPr/>
            </a:pPr>
            <a:endParaRPr lang="en-US" baseline="0" dirty="0" smtClean="0"/>
          </a:p>
          <a:p>
            <a:pPr marL="171450" indent="-171450" eaLnBrk="1" hangingPunct="1">
              <a:buFont typeface="Arial" pitchFamily="34" charset="0"/>
              <a:buChar char="•"/>
              <a:defRPr/>
            </a:pPr>
            <a:r>
              <a:rPr lang="en-US" b="1" baseline="0" dirty="0" smtClean="0"/>
              <a:t>Multitenant security and isolation</a:t>
            </a:r>
            <a:r>
              <a:rPr lang="en-US" b="0" baseline="0" dirty="0" smtClean="0"/>
              <a:t>.</a:t>
            </a:r>
            <a:r>
              <a:rPr lang="en-US" baseline="0" dirty="0" smtClean="0"/>
              <a:t> </a:t>
            </a:r>
            <a:r>
              <a:rPr lang="en-US" sz="1200" kern="1200" dirty="0" smtClean="0">
                <a:solidFill>
                  <a:schemeClr val="tx1"/>
                </a:solidFill>
                <a:effectLst/>
                <a:latin typeface="Arial" charset="0"/>
                <a:ea typeface="+mn-ea"/>
                <a:cs typeface="Arial" charset="0"/>
              </a:rPr>
              <a:t>With the shift to shared off-premises Internet</a:t>
            </a:r>
            <a:r>
              <a:rPr lang="en-US" sz="1200" kern="1200" baseline="0" dirty="0" smtClean="0">
                <a:solidFill>
                  <a:schemeClr val="tx1"/>
                </a:solidFill>
                <a:effectLst/>
                <a:latin typeface="Arial" charset="0"/>
                <a:ea typeface="+mn-ea"/>
                <a:cs typeface="Arial" charset="0"/>
              </a:rPr>
              <a:t> as a service (</a:t>
            </a:r>
            <a:r>
              <a:rPr lang="en-US" sz="1200" kern="1200" dirty="0" smtClean="0">
                <a:solidFill>
                  <a:schemeClr val="tx1"/>
                </a:solidFill>
                <a:effectLst/>
                <a:latin typeface="Arial" charset="0"/>
                <a:ea typeface="+mn-ea"/>
                <a:cs typeface="Arial" charset="0"/>
              </a:rPr>
              <a:t>IaaS) solutions, maintaining network isolation between the various tenants or customers is a difficult requirement. With Windows Server 2012 RC, you can configure servers running Hyper‑V to enforce network isolation among any set of arbitrary isolation groups, which are typically defined for individual customers or sets of workloads.</a:t>
            </a:r>
            <a:endParaRPr lang="en-US" baseline="0" dirty="0" smtClean="0"/>
          </a:p>
          <a:p>
            <a:pPr marL="171450" indent="-171450" eaLnBrk="1" hangingPunct="1">
              <a:buFont typeface="Arial" pitchFamily="34" charset="0"/>
              <a:buChar char="•"/>
              <a:defRPr/>
            </a:pPr>
            <a:endParaRPr lang="en-US" baseline="0" dirty="0" smtClean="0"/>
          </a:p>
          <a:p>
            <a:pPr marL="171450" indent="-171450" eaLnBrk="1" hangingPunct="1">
              <a:buFont typeface="Arial" pitchFamily="34" charset="0"/>
              <a:buChar char="•"/>
              <a:defRPr/>
            </a:pPr>
            <a:r>
              <a:rPr lang="en-US" b="1" baseline="0" dirty="0" smtClean="0"/>
              <a:t>Scale beyond VLANs with Hyper-V Network virtualization</a:t>
            </a:r>
            <a:r>
              <a:rPr lang="en-US" b="0" baseline="0" dirty="0" smtClean="0"/>
              <a:t>.</a:t>
            </a:r>
            <a:r>
              <a:rPr lang="en-US" baseline="0" dirty="0" smtClean="0"/>
              <a:t> Isolating virtual machines from different departments or customers can be a challenge on a shared network. When these departments or customers need to isolate entire networks of virtual machines, the challenge becomes even greater. Traditionally, VLANs are used to isolate networks, but VLANs become very complex to manage on a large scale. Hyper-V network virtualization solves this problem. By using this feature, you can isolate network traffic from different business units or customers on a shared infrastructure without using VLANs. Hyper-V network virtualization also lets you move virtual machines as needed within your virtual infrastructure while preserving their virtual network assignments. Finally, you can even use Hyper-V network virtualization to transparently integrate these private networks into a pre-existing infrastructure on another site.</a:t>
            </a:r>
          </a:p>
          <a:p>
            <a:pPr marL="171450" indent="-171450" eaLnBrk="1" hangingPunct="1">
              <a:buFont typeface="Arial" pitchFamily="34" charset="0"/>
              <a:buChar char="•"/>
              <a:defRPr/>
            </a:pPr>
            <a:endParaRPr lang="en-US" b="1" baseline="0" dirty="0" smtClean="0"/>
          </a:p>
          <a:p>
            <a:pPr marL="171450" indent="-171450" eaLnBrk="1" hangingPunct="1">
              <a:buFont typeface="Arial" pitchFamily="34" charset="0"/>
              <a:buChar char="•"/>
              <a:defRPr/>
            </a:pPr>
            <a:r>
              <a:rPr lang="en-US" b="1" baseline="0" dirty="0" smtClean="0"/>
              <a:t>Quality of service</a:t>
            </a:r>
            <a:r>
              <a:rPr lang="en-US" b="0" baseline="0" dirty="0" smtClean="0"/>
              <a:t>.</a:t>
            </a:r>
            <a:r>
              <a:rPr lang="en-US" baseline="0" dirty="0" smtClean="0"/>
              <a:t> You need to ensure everyone gets a fair share of the network channel to your data center. Windows Server 2012 RC expands the power of quality of service (QoS) by introducing the ability to guarantee a minimum bandwidth to a virtual machine or service. This feature is important for hosting companies who need to honor service-level agreement (SLA) clauses that promise a minimum network bandwidth to customers. It’s equally important to enterprises that need to have predictable network performance when they run virtualized server workloads on shared hardware.</a:t>
            </a:r>
          </a:p>
        </p:txBody>
      </p:sp>
      <p:sp>
        <p:nvSpPr>
          <p:cNvPr id="76804" name="Slide Number Placeholder 3"/>
          <p:cNvSpPr>
            <a:spLocks noGrp="1"/>
          </p:cNvSpPr>
          <p:nvPr>
            <p:ph type="sldNum" sz="quarter" idx="5"/>
          </p:nvPr>
        </p:nvSpPr>
        <p:spPr>
          <a:noFill/>
        </p:spPr>
        <p:txBody>
          <a:bodyPr/>
          <a:lstStyle/>
          <a:p>
            <a:fld id="{6ACA0AAA-47F4-4568-AD52-C2A70417C80E}" type="slidenum">
              <a:rPr lang="en-US" smtClean="0"/>
              <a:pPr/>
              <a:t>16</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381000" y="685800"/>
            <a:ext cx="6096000" cy="3429000"/>
          </a:xfrm>
          <a:ln/>
        </p:spPr>
      </p:sp>
      <p:sp>
        <p:nvSpPr>
          <p:cNvPr id="46083" name="Notes Placeholder 2"/>
          <p:cNvSpPr>
            <a:spLocks noGrp="1"/>
          </p:cNvSpPr>
          <p:nvPr>
            <p:ph type="body" idx="1"/>
          </p:nvPr>
        </p:nvSpPr>
        <p:spPr>
          <a:noFill/>
          <a:ln/>
        </p:spPr>
        <p:txBody>
          <a:bodyPr/>
          <a:lstStyle/>
          <a:p>
            <a:pPr eaLnBrk="1" hangingPunct="1">
              <a:lnSpc>
                <a:spcPts val="1400"/>
              </a:lnSpc>
              <a:spcBef>
                <a:spcPts val="600"/>
              </a:spcBef>
              <a:spcAft>
                <a:spcPts val="600"/>
              </a:spcAft>
              <a:defRPr/>
            </a:pPr>
            <a:r>
              <a:rPr lang="en-US" dirty="0" smtClean="0">
                <a:solidFill>
                  <a:srgbClr val="595959"/>
                </a:solidFill>
                <a:latin typeface="Segoe UI" pitchFamily="34" charset="0"/>
                <a:ea typeface="MS Mincho" pitchFamily="49" charset="-128"/>
                <a:cs typeface="Times New Roman" pitchFamily="18" charset="0"/>
              </a:rPr>
              <a:t>Isolating the virtual machines of different departments or customers can be a challenge on a shared network. When these departments or customers must isolate entire networks of virtual machines, the challenge becomes even greater. Traditionally, VLANs are used to isolate networks, but VLANs are very complex to manage on a large scale. The following are the primary drawbacks of VLANs:</a:t>
            </a:r>
          </a:p>
          <a:p>
            <a:pPr eaLnBrk="1" hangingPunct="1">
              <a:lnSpc>
                <a:spcPts val="1400"/>
              </a:lnSpc>
              <a:spcBef>
                <a:spcPts val="600"/>
              </a:spcBef>
              <a:spcAft>
                <a:spcPts val="600"/>
              </a:spcAft>
              <a:defRPr/>
            </a:pPr>
            <a:endParaRPr lang="en-US" dirty="0" smtClean="0">
              <a:solidFill>
                <a:srgbClr val="595959"/>
              </a:solidFill>
              <a:latin typeface="Segoe UI" pitchFamily="34" charset="0"/>
              <a:ea typeface="MS Mincho" pitchFamily="49" charset="-128"/>
              <a:cs typeface="Times New Roman" pitchFamily="18" charset="0"/>
            </a:endParaRPr>
          </a:p>
          <a:p>
            <a:pPr marL="182880" indent="-182880" eaLnBrk="1" hangingPunct="1">
              <a:lnSpc>
                <a:spcPts val="1400"/>
              </a:lnSpc>
              <a:spcBef>
                <a:spcPct val="0"/>
              </a:spcBef>
              <a:spcAft>
                <a:spcPts val="600"/>
              </a:spcAft>
              <a:buClr>
                <a:srgbClr val="0BA8D7"/>
              </a:buClr>
              <a:buFont typeface="Calibri" pitchFamily="34" charset="0"/>
              <a:buChar char="•"/>
              <a:defRPr/>
            </a:pPr>
            <a:r>
              <a:rPr lang="en-US" dirty="0" smtClean="0">
                <a:solidFill>
                  <a:srgbClr val="595959"/>
                </a:solidFill>
                <a:latin typeface="Segoe UI" pitchFamily="34" charset="0"/>
                <a:ea typeface="MS Mincho" pitchFamily="49" charset="-128"/>
                <a:cs typeface="Times New Roman" pitchFamily="18" charset="0"/>
              </a:rPr>
              <a:t>Cumbersome reconfiguration of production switches is required whenever virtual machines or isolation boundaries must be moved, and the frequent reconfiguration of the physical network to add or modify VLANs increases the risk of an unplanned loss of service.</a:t>
            </a:r>
          </a:p>
          <a:p>
            <a:pPr marL="182880" indent="-182880" eaLnBrk="1" hangingPunct="1">
              <a:lnSpc>
                <a:spcPts val="1400"/>
              </a:lnSpc>
              <a:spcBef>
                <a:spcPct val="0"/>
              </a:spcBef>
              <a:spcAft>
                <a:spcPts val="600"/>
              </a:spcAft>
              <a:buClr>
                <a:srgbClr val="0BA8D7"/>
              </a:buClr>
              <a:buFont typeface="Calibri" pitchFamily="34" charset="0"/>
              <a:buChar char="•"/>
              <a:defRPr/>
            </a:pPr>
            <a:endParaRPr lang="en-US" dirty="0" smtClean="0">
              <a:solidFill>
                <a:srgbClr val="595959"/>
              </a:solidFill>
              <a:latin typeface="Segoe UI" pitchFamily="34" charset="0"/>
              <a:ea typeface="MS Mincho" pitchFamily="49" charset="-128"/>
              <a:cs typeface="Times New Roman" pitchFamily="18" charset="0"/>
            </a:endParaRPr>
          </a:p>
          <a:p>
            <a:pPr marL="182880" indent="-182880" eaLnBrk="1" hangingPunct="1">
              <a:lnSpc>
                <a:spcPts val="1400"/>
              </a:lnSpc>
              <a:spcBef>
                <a:spcPct val="0"/>
              </a:spcBef>
              <a:spcAft>
                <a:spcPts val="600"/>
              </a:spcAft>
              <a:buClr>
                <a:srgbClr val="0BA8D7"/>
              </a:buClr>
              <a:buFont typeface="Calibri" pitchFamily="34" charset="0"/>
              <a:buChar char="•"/>
              <a:defRPr/>
            </a:pPr>
            <a:r>
              <a:rPr lang="en-US" dirty="0" smtClean="0">
                <a:solidFill>
                  <a:srgbClr val="595959"/>
                </a:solidFill>
                <a:latin typeface="Segoe UI" pitchFamily="34" charset="0"/>
                <a:ea typeface="MS Mincho" pitchFamily="49" charset="-128"/>
                <a:cs typeface="Times New Roman" pitchFamily="18" charset="0"/>
              </a:rPr>
              <a:t>VLANs have limited scalability because typical switches support only 1,000 VLAN IDs (with a maximum of 4,095).</a:t>
            </a:r>
          </a:p>
          <a:p>
            <a:pPr marL="182880" indent="-182880" eaLnBrk="1" hangingPunct="1">
              <a:lnSpc>
                <a:spcPts val="1400"/>
              </a:lnSpc>
              <a:spcBef>
                <a:spcPct val="0"/>
              </a:spcBef>
              <a:spcAft>
                <a:spcPts val="600"/>
              </a:spcAft>
              <a:buClr>
                <a:srgbClr val="0BA8D7"/>
              </a:buClr>
              <a:buFont typeface="Calibri" pitchFamily="34" charset="0"/>
              <a:buChar char="•"/>
              <a:defRPr/>
            </a:pPr>
            <a:endParaRPr lang="en-US" dirty="0" smtClean="0">
              <a:solidFill>
                <a:srgbClr val="595959"/>
              </a:solidFill>
              <a:latin typeface="Segoe UI" pitchFamily="34" charset="0"/>
              <a:ea typeface="MS Mincho" pitchFamily="49" charset="-128"/>
              <a:cs typeface="Times New Roman" pitchFamily="18" charset="0"/>
            </a:endParaRPr>
          </a:p>
          <a:p>
            <a:pPr marL="182880" indent="-182880" eaLnBrk="1" hangingPunct="1">
              <a:lnSpc>
                <a:spcPts val="1400"/>
              </a:lnSpc>
              <a:spcBef>
                <a:spcPct val="0"/>
              </a:spcBef>
              <a:spcAft>
                <a:spcPts val="600"/>
              </a:spcAft>
              <a:buClr>
                <a:srgbClr val="0BA8D7"/>
              </a:buClr>
              <a:buFont typeface="Calibri" pitchFamily="34" charset="0"/>
              <a:buChar char="•"/>
              <a:defRPr/>
            </a:pPr>
            <a:r>
              <a:rPr lang="en-US" dirty="0" smtClean="0">
                <a:solidFill>
                  <a:srgbClr val="595959"/>
                </a:solidFill>
                <a:latin typeface="Segoe UI" pitchFamily="34" charset="0"/>
                <a:ea typeface="MS Mincho" pitchFamily="49" charset="-128"/>
                <a:cs typeface="Times New Roman" pitchFamily="18" charset="0"/>
              </a:rPr>
              <a:t>VLANs cannot span multiple subnets, which limits the number of nodes in a single VLAN and restricts the placement of virtual machines based on physical location.</a:t>
            </a:r>
          </a:p>
          <a:p>
            <a:pPr eaLnBrk="1" hangingPunct="1">
              <a:lnSpc>
                <a:spcPts val="1400"/>
              </a:lnSpc>
              <a:spcBef>
                <a:spcPts val="600"/>
              </a:spcBef>
              <a:spcAft>
                <a:spcPts val="600"/>
              </a:spcAft>
              <a:defRPr/>
            </a:pPr>
            <a:endParaRPr lang="en-US" dirty="0" smtClean="0">
              <a:solidFill>
                <a:srgbClr val="595959"/>
              </a:solidFill>
              <a:latin typeface="Segoe UI" pitchFamily="34" charset="0"/>
              <a:ea typeface="MS Mincho" pitchFamily="49" charset="-128"/>
              <a:cs typeface="Times New Roman" pitchFamily="18" charset="0"/>
            </a:endParaRPr>
          </a:p>
          <a:p>
            <a:pPr eaLnBrk="1" hangingPunct="1">
              <a:lnSpc>
                <a:spcPts val="1400"/>
              </a:lnSpc>
              <a:spcBef>
                <a:spcPts val="600"/>
              </a:spcBef>
              <a:spcAft>
                <a:spcPts val="600"/>
              </a:spcAft>
              <a:defRPr/>
            </a:pPr>
            <a:r>
              <a:rPr lang="en-US" dirty="0" smtClean="0">
                <a:solidFill>
                  <a:srgbClr val="595959"/>
                </a:solidFill>
                <a:latin typeface="Segoe UI" pitchFamily="34" charset="0"/>
                <a:ea typeface="MS Mincho" pitchFamily="49" charset="-128"/>
                <a:cs typeface="Times New Roman" pitchFamily="18" charset="0"/>
              </a:rPr>
              <a:t>In addition to the drawbacks of VLANs, virtual machine IP address assignment presents other key issues when organizations move to the cloud:</a:t>
            </a:r>
          </a:p>
          <a:p>
            <a:pPr eaLnBrk="1" hangingPunct="1">
              <a:lnSpc>
                <a:spcPts val="1400"/>
              </a:lnSpc>
              <a:spcBef>
                <a:spcPts val="600"/>
              </a:spcBef>
              <a:spcAft>
                <a:spcPts val="600"/>
              </a:spcAft>
              <a:defRPr/>
            </a:pPr>
            <a:endParaRPr lang="en-US" dirty="0" smtClean="0">
              <a:solidFill>
                <a:srgbClr val="595959"/>
              </a:solidFill>
              <a:latin typeface="Segoe UI" pitchFamily="34" charset="0"/>
              <a:ea typeface="MS Mincho" pitchFamily="49" charset="-128"/>
              <a:cs typeface="Times New Roman" pitchFamily="18" charset="0"/>
            </a:endParaRPr>
          </a:p>
          <a:p>
            <a:pPr marL="182880" indent="-182880" eaLnBrk="1" hangingPunct="1">
              <a:lnSpc>
                <a:spcPts val="1400"/>
              </a:lnSpc>
              <a:spcBef>
                <a:spcPct val="0"/>
              </a:spcBef>
              <a:spcAft>
                <a:spcPts val="600"/>
              </a:spcAft>
              <a:buClr>
                <a:srgbClr val="0BA8D7"/>
              </a:buClr>
              <a:buFont typeface="Calibri" pitchFamily="34" charset="0"/>
              <a:buChar char="•"/>
              <a:defRPr/>
            </a:pPr>
            <a:r>
              <a:rPr lang="en-US" dirty="0" smtClean="0">
                <a:solidFill>
                  <a:srgbClr val="595959"/>
                </a:solidFill>
                <a:latin typeface="Segoe UI" pitchFamily="34" charset="0"/>
                <a:ea typeface="MS Mincho" pitchFamily="49" charset="-128"/>
                <a:cs typeface="Times New Roman" pitchFamily="18" charset="0"/>
              </a:rPr>
              <a:t>Required renumbering of service workloads.</a:t>
            </a:r>
          </a:p>
          <a:p>
            <a:pPr marL="182880" indent="-182880" eaLnBrk="1" hangingPunct="1">
              <a:lnSpc>
                <a:spcPts val="1400"/>
              </a:lnSpc>
              <a:spcBef>
                <a:spcPct val="0"/>
              </a:spcBef>
              <a:spcAft>
                <a:spcPts val="600"/>
              </a:spcAft>
              <a:buClr>
                <a:srgbClr val="0BA8D7"/>
              </a:buClr>
              <a:buFont typeface="Calibri" pitchFamily="34" charset="0"/>
              <a:buChar char="•"/>
              <a:defRPr/>
            </a:pPr>
            <a:endParaRPr lang="en-US" dirty="0" smtClean="0">
              <a:solidFill>
                <a:srgbClr val="595959"/>
              </a:solidFill>
              <a:latin typeface="Segoe UI" pitchFamily="34" charset="0"/>
              <a:ea typeface="MS Mincho" pitchFamily="49" charset="-128"/>
              <a:cs typeface="Times New Roman" pitchFamily="18" charset="0"/>
            </a:endParaRPr>
          </a:p>
          <a:p>
            <a:pPr marL="182880" indent="-182880" eaLnBrk="1" hangingPunct="1">
              <a:lnSpc>
                <a:spcPts val="1400"/>
              </a:lnSpc>
              <a:spcBef>
                <a:spcPct val="0"/>
              </a:spcBef>
              <a:spcAft>
                <a:spcPts val="600"/>
              </a:spcAft>
              <a:buClr>
                <a:srgbClr val="0BA8D7"/>
              </a:buClr>
              <a:buFont typeface="Calibri" pitchFamily="34" charset="0"/>
              <a:buChar char="•"/>
              <a:defRPr/>
            </a:pPr>
            <a:r>
              <a:rPr lang="en-US" dirty="0" smtClean="0">
                <a:solidFill>
                  <a:srgbClr val="595959"/>
                </a:solidFill>
                <a:latin typeface="Segoe UI" pitchFamily="34" charset="0"/>
                <a:ea typeface="MS Mincho" pitchFamily="49" charset="-128"/>
                <a:cs typeface="Times New Roman" pitchFamily="18" charset="0"/>
              </a:rPr>
              <a:t>Policies that are tied to IP addresses.</a:t>
            </a:r>
          </a:p>
          <a:p>
            <a:pPr marL="182880" indent="-182880" eaLnBrk="1" hangingPunct="1">
              <a:lnSpc>
                <a:spcPts val="1400"/>
              </a:lnSpc>
              <a:spcBef>
                <a:spcPct val="0"/>
              </a:spcBef>
              <a:spcAft>
                <a:spcPts val="600"/>
              </a:spcAft>
              <a:buClr>
                <a:srgbClr val="0BA8D7"/>
              </a:buClr>
              <a:buFont typeface="Calibri" pitchFamily="34" charset="0"/>
              <a:buChar char="•"/>
              <a:defRPr/>
            </a:pPr>
            <a:endParaRPr lang="en-US" dirty="0" smtClean="0">
              <a:solidFill>
                <a:srgbClr val="595959"/>
              </a:solidFill>
              <a:latin typeface="Segoe UI" pitchFamily="34" charset="0"/>
              <a:ea typeface="MS Mincho" pitchFamily="49" charset="-128"/>
              <a:cs typeface="Times New Roman" pitchFamily="18" charset="0"/>
            </a:endParaRPr>
          </a:p>
          <a:p>
            <a:pPr marL="182880" indent="-182880" eaLnBrk="1" hangingPunct="1">
              <a:lnSpc>
                <a:spcPts val="1400"/>
              </a:lnSpc>
              <a:spcBef>
                <a:spcPct val="0"/>
              </a:spcBef>
              <a:spcAft>
                <a:spcPts val="600"/>
              </a:spcAft>
              <a:buClr>
                <a:srgbClr val="0BA8D7"/>
              </a:buClr>
              <a:buFont typeface="Calibri" pitchFamily="34" charset="0"/>
              <a:buChar char="•"/>
              <a:defRPr/>
            </a:pPr>
            <a:r>
              <a:rPr lang="en-US" dirty="0" smtClean="0">
                <a:solidFill>
                  <a:srgbClr val="595959"/>
                </a:solidFill>
                <a:latin typeface="Segoe UI" pitchFamily="34" charset="0"/>
                <a:ea typeface="MS Mincho" pitchFamily="49" charset="-128"/>
                <a:cs typeface="Times New Roman" pitchFamily="18" charset="0"/>
              </a:rPr>
              <a:t>Physical locations that determine virtual machine IP addresses.</a:t>
            </a:r>
          </a:p>
          <a:p>
            <a:pPr marL="182880" indent="-182880" eaLnBrk="1" hangingPunct="1">
              <a:lnSpc>
                <a:spcPts val="1400"/>
              </a:lnSpc>
              <a:spcBef>
                <a:spcPct val="0"/>
              </a:spcBef>
              <a:spcAft>
                <a:spcPts val="600"/>
              </a:spcAft>
              <a:buClr>
                <a:srgbClr val="0BA8D7"/>
              </a:buClr>
              <a:buFont typeface="Calibri" pitchFamily="34" charset="0"/>
              <a:buChar char="•"/>
              <a:defRPr/>
            </a:pPr>
            <a:endParaRPr lang="en-US" dirty="0" smtClean="0">
              <a:solidFill>
                <a:srgbClr val="595959"/>
              </a:solidFill>
              <a:latin typeface="Segoe UI" pitchFamily="34" charset="0"/>
              <a:ea typeface="MS Mincho" pitchFamily="49" charset="-128"/>
              <a:cs typeface="Times New Roman" pitchFamily="18" charset="0"/>
            </a:endParaRPr>
          </a:p>
          <a:p>
            <a:pPr marL="182880" indent="-182880" eaLnBrk="1" hangingPunct="1">
              <a:lnSpc>
                <a:spcPts val="1400"/>
              </a:lnSpc>
              <a:spcBef>
                <a:spcPct val="0"/>
              </a:spcBef>
              <a:spcAft>
                <a:spcPts val="600"/>
              </a:spcAft>
              <a:buClr>
                <a:srgbClr val="0BA8D7"/>
              </a:buClr>
              <a:buFont typeface="Calibri" pitchFamily="34" charset="0"/>
              <a:buChar char="•"/>
              <a:defRPr/>
            </a:pPr>
            <a:r>
              <a:rPr lang="en-US" dirty="0" smtClean="0">
                <a:solidFill>
                  <a:srgbClr val="595959"/>
                </a:solidFill>
                <a:latin typeface="Segoe UI" pitchFamily="34" charset="0"/>
                <a:ea typeface="MS Mincho" pitchFamily="49" charset="-128"/>
                <a:cs typeface="Times New Roman" pitchFamily="18" charset="0"/>
              </a:rPr>
              <a:t>Topological dependency of virtual machine deployment and traffic isolation.</a:t>
            </a:r>
          </a:p>
          <a:p>
            <a:pPr eaLnBrk="1" hangingPunct="1">
              <a:lnSpc>
                <a:spcPts val="1400"/>
              </a:lnSpc>
              <a:spcBef>
                <a:spcPts val="600"/>
              </a:spcBef>
              <a:spcAft>
                <a:spcPts val="600"/>
              </a:spcAft>
              <a:defRPr/>
            </a:pPr>
            <a:endParaRPr lang="en-US" dirty="0" smtClean="0">
              <a:solidFill>
                <a:srgbClr val="595959"/>
              </a:solidFill>
              <a:latin typeface="Segoe UI" pitchFamily="34" charset="0"/>
              <a:ea typeface="MS Mincho" pitchFamily="49" charset="-128"/>
              <a:cs typeface="Times New Roman" pitchFamily="18" charset="0"/>
            </a:endParaRPr>
          </a:p>
          <a:p>
            <a:pPr eaLnBrk="1" hangingPunct="1">
              <a:lnSpc>
                <a:spcPts val="1400"/>
              </a:lnSpc>
              <a:spcBef>
                <a:spcPts val="600"/>
              </a:spcBef>
              <a:spcAft>
                <a:spcPts val="600"/>
              </a:spcAft>
              <a:defRPr/>
            </a:pPr>
            <a:r>
              <a:rPr lang="en-US" dirty="0" smtClean="0">
                <a:solidFill>
                  <a:srgbClr val="595959"/>
                </a:solidFill>
                <a:latin typeface="Segoe UI" pitchFamily="34" charset="0"/>
                <a:ea typeface="MS Mincho" pitchFamily="49" charset="-128"/>
                <a:cs typeface="Times New Roman" pitchFamily="18" charset="0"/>
              </a:rPr>
              <a:t>Unfortunately, when IP addresses are moved to the cloud, the addresses must be changed to accommodate the physical and topological restrictions of the data center. Renumbering IP addresses is cumbersome because the associated policies that are based on the IP addresses must also be updated.</a:t>
            </a:r>
          </a:p>
          <a:p>
            <a:pPr eaLnBrk="1" hangingPunct="1">
              <a:lnSpc>
                <a:spcPts val="1400"/>
              </a:lnSpc>
              <a:spcBef>
                <a:spcPts val="600"/>
              </a:spcBef>
              <a:spcAft>
                <a:spcPts val="600"/>
              </a:spcAft>
              <a:defRPr/>
            </a:pPr>
            <a:endParaRPr lang="en-US" dirty="0" smtClean="0">
              <a:solidFill>
                <a:srgbClr val="595959"/>
              </a:solidFill>
              <a:latin typeface="Segoe UI" pitchFamily="34" charset="0"/>
              <a:ea typeface="MS Mincho" pitchFamily="49" charset="-128"/>
              <a:cs typeface="Times New Roman" pitchFamily="18" charset="0"/>
            </a:endParaRPr>
          </a:p>
          <a:p>
            <a:pPr eaLnBrk="1" hangingPunct="1">
              <a:lnSpc>
                <a:spcPts val="1400"/>
              </a:lnSpc>
              <a:spcBef>
                <a:spcPts val="600"/>
              </a:spcBef>
              <a:spcAft>
                <a:spcPts val="600"/>
              </a:spcAft>
              <a:defRPr/>
            </a:pPr>
            <a:r>
              <a:rPr lang="en-US" dirty="0" smtClean="0">
                <a:solidFill>
                  <a:srgbClr val="595959"/>
                </a:solidFill>
                <a:latin typeface="Segoe UI" pitchFamily="34" charset="0"/>
                <a:ea typeface="MS Mincho" pitchFamily="49" charset="-128"/>
                <a:cs typeface="Times New Roman" pitchFamily="18" charset="0"/>
              </a:rPr>
              <a:t>The physical layout of a data center influences the permissible potential IP addresses for virtual machines that run on a specific server or blade server that is connected to a specific rack in the data center. A virtual machine that is provisioned and placed in the data center must adhere to the choices and restrictions regarding its IP address. </a:t>
            </a:r>
          </a:p>
          <a:p>
            <a:pPr eaLnBrk="1" hangingPunct="1">
              <a:lnSpc>
                <a:spcPts val="1400"/>
              </a:lnSpc>
              <a:spcBef>
                <a:spcPts val="600"/>
              </a:spcBef>
              <a:spcAft>
                <a:spcPts val="600"/>
              </a:spcAft>
              <a:defRPr/>
            </a:pPr>
            <a:endParaRPr lang="en-US" dirty="0" smtClean="0">
              <a:solidFill>
                <a:srgbClr val="595959"/>
              </a:solidFill>
              <a:latin typeface="Segoe UI" pitchFamily="34" charset="0"/>
              <a:ea typeface="MS Mincho" pitchFamily="49" charset="-128"/>
              <a:cs typeface="Times New Roman" pitchFamily="18" charset="0"/>
            </a:endParaRPr>
          </a:p>
          <a:p>
            <a:pPr eaLnBrk="1" hangingPunct="1">
              <a:lnSpc>
                <a:spcPts val="1400"/>
              </a:lnSpc>
              <a:spcBef>
                <a:spcPts val="600"/>
              </a:spcBef>
              <a:spcAft>
                <a:spcPts val="600"/>
              </a:spcAft>
              <a:defRPr/>
            </a:pPr>
            <a:r>
              <a:rPr lang="en-US" dirty="0" smtClean="0">
                <a:solidFill>
                  <a:srgbClr val="595959"/>
                </a:solidFill>
                <a:latin typeface="Segoe UI" pitchFamily="34" charset="0"/>
                <a:ea typeface="MS Mincho" pitchFamily="49" charset="-128"/>
                <a:cs typeface="Times New Roman" pitchFamily="18" charset="0"/>
              </a:rPr>
              <a:t>Therefore, the typical result is that data center administrators assign IP addresses to the virtual machines and force virtual machine owners to adjust their policies that were based on the original IP address. This renumbering overhead is so high that many enterprises choose to deploy only new services into the cloud and leave legacy applications unchanged.</a:t>
            </a:r>
          </a:p>
          <a:p>
            <a:pPr eaLnBrk="1" hangingPunct="1">
              <a:lnSpc>
                <a:spcPts val="1400"/>
              </a:lnSpc>
              <a:spcBef>
                <a:spcPts val="600"/>
              </a:spcBef>
              <a:spcAft>
                <a:spcPts val="600"/>
              </a:spcAft>
              <a:defRPr/>
            </a:pPr>
            <a:endParaRPr lang="en-US" sz="2000" b="1" dirty="0" smtClean="0">
              <a:solidFill>
                <a:srgbClr val="595959"/>
              </a:solidFill>
              <a:latin typeface="Segoe UI" pitchFamily="34" charset="0"/>
              <a:cs typeface="Times New Roman" pitchFamily="18" charset="0"/>
            </a:endParaRPr>
          </a:p>
          <a:p>
            <a:pPr marL="0" marR="0">
              <a:lnSpc>
                <a:spcPts val="1400"/>
              </a:lnSpc>
              <a:spcBef>
                <a:spcPts val="600"/>
              </a:spcBef>
              <a:spcAft>
                <a:spcPts val="600"/>
              </a:spcAft>
            </a:pPr>
            <a:r>
              <a:rPr lang="en-US" sz="2000" dirty="0" smtClean="0">
                <a:solidFill>
                  <a:srgbClr val="595959"/>
                </a:solidFill>
                <a:effectLst/>
                <a:latin typeface="Segoe UI"/>
                <a:ea typeface="MS Mincho"/>
                <a:cs typeface="Times New Roman"/>
              </a:rPr>
              <a:t>Hyper‑V Network Virtualization solves these problems. With this feature, you can isolate network traffic from different business units or customers on a shared infrastructure and not be required to use VLANs. Hyper‑V Network Virtualization also lets you move virtual machines as needed within your virtual infrastructure while preserving their virtual network assignments. Finally, you can even use Hyper‑V Network Virtualization to transparently integrate these private networks into a preexisting infrastructure on another site.</a:t>
            </a:r>
          </a:p>
          <a:p>
            <a:pPr eaLnBrk="1" hangingPunct="1">
              <a:lnSpc>
                <a:spcPts val="1400"/>
              </a:lnSpc>
              <a:spcBef>
                <a:spcPts val="600"/>
              </a:spcBef>
              <a:spcAft>
                <a:spcPts val="600"/>
              </a:spcAft>
              <a:defRPr/>
            </a:pPr>
            <a:endParaRPr lang="en-US" sz="2000" dirty="0" smtClean="0">
              <a:solidFill>
                <a:srgbClr val="595959"/>
              </a:solidFill>
              <a:latin typeface="Segoe UI" pitchFamily="34" charset="0"/>
              <a:cs typeface="Times New Roman" pitchFamily="18" charset="0"/>
            </a:endParaRPr>
          </a:p>
          <a:p>
            <a:pPr eaLnBrk="1" hangingPunct="1">
              <a:lnSpc>
                <a:spcPts val="1400"/>
              </a:lnSpc>
              <a:spcBef>
                <a:spcPts val="600"/>
              </a:spcBef>
              <a:spcAft>
                <a:spcPts val="600"/>
              </a:spcAft>
              <a:defRPr/>
            </a:pPr>
            <a:r>
              <a:rPr lang="en-US" sz="2000" dirty="0" smtClean="0">
                <a:solidFill>
                  <a:srgbClr val="595959"/>
                </a:solidFill>
                <a:latin typeface="Segoe UI" pitchFamily="34" charset="0"/>
                <a:cs typeface="Times New Roman" pitchFamily="18" charset="0"/>
              </a:rPr>
              <a:t>Hyper‑V Network Virtualization extends the concept of server virtualization to allow multiple virtual networks, potentially with overlapping IP addresses, to be deployed on the same physical network. With Hyper‑V Network Virtualization, you can set policies that isolate traffic in your dedicated virtual network independently of the physical infrastructure. </a:t>
            </a:r>
          </a:p>
          <a:p>
            <a:pPr eaLnBrk="1" hangingPunct="1">
              <a:lnSpc>
                <a:spcPts val="1400"/>
              </a:lnSpc>
              <a:spcBef>
                <a:spcPts val="600"/>
              </a:spcBef>
              <a:spcAft>
                <a:spcPts val="600"/>
              </a:spcAft>
              <a:defRPr/>
            </a:pPr>
            <a:endParaRPr lang="en-US" sz="2000" dirty="0" smtClean="0">
              <a:solidFill>
                <a:srgbClr val="595959"/>
              </a:solidFill>
              <a:latin typeface="Segoe UI" pitchFamily="34" charset="0"/>
              <a:cs typeface="Times New Roman" pitchFamily="18" charset="0"/>
            </a:endParaRPr>
          </a:p>
          <a:p>
            <a:pPr eaLnBrk="1" hangingPunct="1">
              <a:lnSpc>
                <a:spcPts val="1400"/>
              </a:lnSpc>
              <a:spcBef>
                <a:spcPts val="600"/>
              </a:spcBef>
              <a:spcAft>
                <a:spcPts val="600"/>
              </a:spcAft>
              <a:defRPr/>
            </a:pPr>
            <a:r>
              <a:rPr lang="en-US" sz="2000" dirty="0" smtClean="0">
                <a:solidFill>
                  <a:srgbClr val="595959"/>
                </a:solidFill>
                <a:latin typeface="Segoe UI" pitchFamily="34" charset="0"/>
                <a:cs typeface="Times New Roman" pitchFamily="18" charset="0"/>
              </a:rPr>
              <a:t>The figure illustrates how Hyper‑V Network Virtualization isolates network traffic belonging to two different customers. In it, Blue and Red virtual machines are hosted on a single physical network, or even on the same physical server. However, because they belong to separate Blue and Red virtual networks, the virtual machines can’t communicate with each other even if the customers assign them IP addresses from the same address space. </a:t>
            </a:r>
          </a:p>
          <a:p>
            <a:pPr eaLnBrk="1" hangingPunct="1">
              <a:lnSpc>
                <a:spcPts val="1400"/>
              </a:lnSpc>
              <a:spcBef>
                <a:spcPts val="600"/>
              </a:spcBef>
              <a:spcAft>
                <a:spcPts val="600"/>
              </a:spcAft>
              <a:defRPr/>
            </a:pPr>
            <a:endParaRPr lang="en-US" sz="2000" dirty="0" smtClean="0">
              <a:solidFill>
                <a:srgbClr val="595959"/>
              </a:solidFill>
              <a:latin typeface="Segoe UI" pitchFamily="34" charset="0"/>
              <a:cs typeface="Times New Roman" pitchFamily="18" charset="0"/>
            </a:endParaRPr>
          </a:p>
          <a:p>
            <a:pPr eaLnBrk="1" hangingPunct="1">
              <a:lnSpc>
                <a:spcPct val="115000"/>
              </a:lnSpc>
              <a:spcBef>
                <a:spcPct val="0"/>
              </a:spcBef>
              <a:spcAft>
                <a:spcPts val="1000"/>
              </a:spcAft>
              <a:defRPr/>
            </a:pPr>
            <a:r>
              <a:rPr lang="en-US" sz="2000" b="1" dirty="0" smtClean="0">
                <a:latin typeface="Calibri" pitchFamily="34" charset="0"/>
                <a:cs typeface="Calibri" pitchFamily="34" charset="0"/>
              </a:rPr>
              <a:t>Server Virtualization </a:t>
            </a:r>
            <a:r>
              <a:rPr lang="en-US" sz="2000" dirty="0" smtClean="0">
                <a:latin typeface="Calibri" pitchFamily="34" charset="0"/>
                <a:cs typeface="Calibri" pitchFamily="34" charset="0"/>
              </a:rPr>
              <a:t>is a well-understood concept that allows multiple server instances to run on a single physical host concurrently, but isolated from each other, with each server instance essentially acting as if it’s the only one running on the physical machine. </a:t>
            </a:r>
          </a:p>
          <a:p>
            <a:pPr eaLnBrk="1" hangingPunct="1">
              <a:lnSpc>
                <a:spcPct val="115000"/>
              </a:lnSpc>
              <a:spcBef>
                <a:spcPct val="0"/>
              </a:spcBef>
              <a:spcAft>
                <a:spcPts val="1000"/>
              </a:spcAft>
              <a:defRPr/>
            </a:pPr>
            <a:endParaRPr lang="en-US" sz="2000" dirty="0" smtClean="0">
              <a:latin typeface="Calibri" pitchFamily="34" charset="0"/>
              <a:cs typeface="Calibri" pitchFamily="34" charset="0"/>
            </a:endParaRPr>
          </a:p>
          <a:p>
            <a:pPr eaLnBrk="1" hangingPunct="1">
              <a:lnSpc>
                <a:spcPct val="115000"/>
              </a:lnSpc>
              <a:spcBef>
                <a:spcPct val="0"/>
              </a:spcBef>
              <a:spcAft>
                <a:spcPts val="1000"/>
              </a:spcAft>
              <a:defRPr/>
            </a:pPr>
            <a:r>
              <a:rPr lang="en-US" sz="2000" b="1" dirty="0" smtClean="0">
                <a:latin typeface="Calibri" pitchFamily="34" charset="0"/>
                <a:cs typeface="Calibri" pitchFamily="34" charset="0"/>
              </a:rPr>
              <a:t>Network Virtualization </a:t>
            </a:r>
            <a:r>
              <a:rPr lang="en-US" sz="2000" dirty="0" smtClean="0">
                <a:latin typeface="Calibri" pitchFamily="34" charset="0"/>
                <a:cs typeface="Calibri" pitchFamily="34" charset="0"/>
              </a:rPr>
              <a:t>provides a similar capability. On the same physical network:</a:t>
            </a:r>
          </a:p>
          <a:p>
            <a:pPr marL="182880" indent="-182880" eaLnBrk="1" hangingPunct="1">
              <a:lnSpc>
                <a:spcPct val="115000"/>
              </a:lnSpc>
              <a:spcBef>
                <a:spcPct val="0"/>
              </a:spcBef>
              <a:spcAft>
                <a:spcPts val="1000"/>
              </a:spcAft>
              <a:buFontTx/>
              <a:buChar char="•"/>
              <a:defRPr/>
            </a:pPr>
            <a:r>
              <a:rPr lang="en-US" sz="2000" dirty="0" smtClean="0">
                <a:latin typeface="Calibri" pitchFamily="34" charset="0"/>
                <a:cs typeface="Calibri" pitchFamily="34" charset="0"/>
              </a:rPr>
              <a:t>You can run multiple virtual network infrastructures.</a:t>
            </a:r>
          </a:p>
          <a:p>
            <a:pPr marL="182880" indent="-182880" eaLnBrk="1" hangingPunct="1">
              <a:lnSpc>
                <a:spcPct val="115000"/>
              </a:lnSpc>
              <a:spcBef>
                <a:spcPct val="0"/>
              </a:spcBef>
              <a:spcAft>
                <a:spcPts val="1000"/>
              </a:spcAft>
              <a:buFontTx/>
              <a:buChar char="•"/>
              <a:defRPr/>
            </a:pPr>
            <a:r>
              <a:rPr lang="en-US" sz="2000" dirty="0" smtClean="0">
                <a:latin typeface="Calibri" pitchFamily="34" charset="0"/>
                <a:cs typeface="Calibri" pitchFamily="34" charset="0"/>
              </a:rPr>
              <a:t>You can have overlapping IP addresses.</a:t>
            </a:r>
          </a:p>
          <a:p>
            <a:pPr marL="182880" indent="-182880" eaLnBrk="1" hangingPunct="1">
              <a:lnSpc>
                <a:spcPct val="115000"/>
              </a:lnSpc>
              <a:spcBef>
                <a:spcPct val="0"/>
              </a:spcBef>
              <a:spcAft>
                <a:spcPts val="1000"/>
              </a:spcAft>
              <a:buFontTx/>
              <a:buChar char="•"/>
              <a:defRPr/>
            </a:pPr>
            <a:r>
              <a:rPr lang="en-US" sz="2000" dirty="0" smtClean="0">
                <a:latin typeface="Calibri" pitchFamily="34" charset="0"/>
                <a:cs typeface="Calibri" pitchFamily="34" charset="0"/>
              </a:rPr>
              <a:t>Each virtual network infrastructure acts as if it’s the only one running on the shared physical network infrastructure.</a:t>
            </a:r>
          </a:p>
          <a:p>
            <a:pPr eaLnBrk="1" hangingPunct="1">
              <a:lnSpc>
                <a:spcPts val="1400"/>
              </a:lnSpc>
              <a:spcBef>
                <a:spcPts val="600"/>
              </a:spcBef>
              <a:spcAft>
                <a:spcPts val="600"/>
              </a:spcAft>
              <a:buFontTx/>
              <a:buNone/>
              <a:defRPr/>
            </a:pPr>
            <a:endParaRPr lang="en-US" dirty="0" smtClean="0">
              <a:solidFill>
                <a:srgbClr val="595959"/>
              </a:solidFill>
              <a:latin typeface="Segoe UI" pitchFamily="34" charset="0"/>
              <a:ea typeface="MS Mincho" pitchFamily="49" charset="-128"/>
              <a:cs typeface="Arial" pitchFamily="34" charset="0"/>
            </a:endParaRPr>
          </a:p>
          <a:p>
            <a:pPr eaLnBrk="1" hangingPunct="1">
              <a:lnSpc>
                <a:spcPct val="115000"/>
              </a:lnSpc>
              <a:spcBef>
                <a:spcPct val="0"/>
              </a:spcBef>
              <a:spcAft>
                <a:spcPts val="1000"/>
              </a:spcAft>
              <a:defRPr/>
            </a:pPr>
            <a:r>
              <a:rPr lang="en-US" sz="2000" b="1" dirty="0" smtClean="0">
                <a:solidFill>
                  <a:srgbClr val="000000"/>
                </a:solidFill>
                <a:latin typeface="Calibri" pitchFamily="34" charset="0"/>
                <a:cs typeface="Calibri" pitchFamily="34" charset="0"/>
              </a:rPr>
              <a:t>Problems solved</a:t>
            </a:r>
          </a:p>
          <a:p>
            <a:pPr eaLnBrk="1" hangingPunct="1">
              <a:lnSpc>
                <a:spcPct val="115000"/>
              </a:lnSpc>
              <a:spcBef>
                <a:spcPct val="0"/>
              </a:spcBef>
              <a:spcAft>
                <a:spcPts val="1000"/>
              </a:spcAft>
              <a:defRPr/>
            </a:pPr>
            <a:endParaRPr lang="en-US" sz="2000" b="1" dirty="0" smtClean="0">
              <a:solidFill>
                <a:srgbClr val="000000"/>
              </a:solidFill>
              <a:latin typeface="Calibri" pitchFamily="34" charset="0"/>
              <a:cs typeface="Calibri" pitchFamily="34" charset="0"/>
            </a:endParaRPr>
          </a:p>
          <a:p>
            <a:pPr eaLnBrk="1" hangingPunct="1">
              <a:lnSpc>
                <a:spcPct val="115000"/>
              </a:lnSpc>
              <a:spcBef>
                <a:spcPct val="0"/>
              </a:spcBef>
              <a:spcAft>
                <a:spcPts val="1000"/>
              </a:spcAft>
              <a:defRPr/>
            </a:pPr>
            <a:r>
              <a:rPr lang="en-US" sz="2000" dirty="0" smtClean="0">
                <a:solidFill>
                  <a:srgbClr val="000000"/>
                </a:solidFill>
                <a:latin typeface="Calibri" pitchFamily="34" charset="0"/>
                <a:cs typeface="Calibri" pitchFamily="34" charset="0"/>
              </a:rPr>
              <a:t>Network virtualization solves earlier problems by:</a:t>
            </a:r>
          </a:p>
          <a:p>
            <a:pPr eaLnBrk="1" hangingPunct="1">
              <a:lnSpc>
                <a:spcPct val="115000"/>
              </a:lnSpc>
              <a:spcBef>
                <a:spcPct val="0"/>
              </a:spcBef>
              <a:spcAft>
                <a:spcPts val="1000"/>
              </a:spcAft>
              <a:defRPr/>
            </a:pPr>
            <a:endParaRPr lang="en-US" sz="2000" dirty="0" smtClean="0">
              <a:solidFill>
                <a:srgbClr val="000000"/>
              </a:solidFill>
              <a:latin typeface="Calibri" pitchFamily="34" charset="0"/>
              <a:cs typeface="Calibri" pitchFamily="34" charset="0"/>
            </a:endParaRPr>
          </a:p>
          <a:p>
            <a:pPr marL="182880" indent="-182880" eaLnBrk="1" hangingPunct="1">
              <a:lnSpc>
                <a:spcPct val="115000"/>
              </a:lnSpc>
              <a:spcBef>
                <a:spcPct val="0"/>
              </a:spcBef>
              <a:spcAft>
                <a:spcPts val="1000"/>
              </a:spcAft>
              <a:buFontTx/>
              <a:buChar char="•"/>
              <a:defRPr/>
            </a:pPr>
            <a:r>
              <a:rPr lang="en-US" sz="2000" dirty="0" smtClean="0">
                <a:solidFill>
                  <a:srgbClr val="000000"/>
                </a:solidFill>
                <a:latin typeface="Calibri" pitchFamily="34" charset="0"/>
                <a:cs typeface="Calibri" pitchFamily="34" charset="0"/>
              </a:rPr>
              <a:t>Removing VLAN constraints.</a:t>
            </a:r>
          </a:p>
          <a:p>
            <a:pPr marL="182880" indent="-182880" eaLnBrk="1" hangingPunct="1">
              <a:lnSpc>
                <a:spcPct val="115000"/>
              </a:lnSpc>
              <a:spcBef>
                <a:spcPct val="0"/>
              </a:spcBef>
              <a:spcAft>
                <a:spcPts val="1000"/>
              </a:spcAft>
              <a:buFontTx/>
              <a:buChar char="•"/>
              <a:defRPr/>
            </a:pPr>
            <a:endParaRPr lang="en-US" sz="2000" dirty="0" smtClean="0">
              <a:solidFill>
                <a:srgbClr val="000000"/>
              </a:solidFill>
              <a:latin typeface="Calibri" pitchFamily="34" charset="0"/>
              <a:cs typeface="Calibri" pitchFamily="34" charset="0"/>
            </a:endParaRPr>
          </a:p>
          <a:p>
            <a:pPr marL="182880" indent="-182880" eaLnBrk="1" hangingPunct="1">
              <a:lnSpc>
                <a:spcPct val="115000"/>
              </a:lnSpc>
              <a:spcBef>
                <a:spcPct val="0"/>
              </a:spcBef>
              <a:spcAft>
                <a:spcPts val="1000"/>
              </a:spcAft>
              <a:buFontTx/>
              <a:buChar char="•"/>
              <a:defRPr/>
            </a:pPr>
            <a:r>
              <a:rPr lang="en-US" sz="2000" dirty="0" smtClean="0">
                <a:solidFill>
                  <a:srgbClr val="000000"/>
                </a:solidFill>
                <a:latin typeface="Calibri" pitchFamily="34" charset="0"/>
                <a:cs typeface="Calibri" pitchFamily="34" charset="0"/>
              </a:rPr>
              <a:t>Eliminating hierarchical IP address assignment for virtual machines.</a:t>
            </a:r>
          </a:p>
          <a:p>
            <a:pPr eaLnBrk="1" hangingPunct="1">
              <a:lnSpc>
                <a:spcPts val="1400"/>
              </a:lnSpc>
              <a:spcBef>
                <a:spcPts val="600"/>
              </a:spcBef>
              <a:spcAft>
                <a:spcPts val="600"/>
              </a:spcAft>
              <a:defRPr/>
            </a:pPr>
            <a:endParaRPr lang="en-US" dirty="0" smtClean="0">
              <a:solidFill>
                <a:srgbClr val="595959"/>
              </a:solidFill>
              <a:latin typeface="Segoe UI" pitchFamily="34" charset="0"/>
              <a:ea typeface="MS Mincho" pitchFamily="49" charset="-128"/>
              <a:cs typeface="Arial" pitchFamily="34" charset="0"/>
            </a:endParaRPr>
          </a:p>
          <a:p>
            <a:pPr eaLnBrk="1" hangingPunct="1">
              <a:lnSpc>
                <a:spcPct val="115000"/>
              </a:lnSpc>
              <a:spcBef>
                <a:spcPct val="0"/>
              </a:spcBef>
              <a:spcAft>
                <a:spcPts val="1000"/>
              </a:spcAft>
              <a:defRPr/>
            </a:pPr>
            <a:endParaRPr lang="en-US" sz="2000" b="1" dirty="0" smtClean="0">
              <a:latin typeface="Calibri" pitchFamily="34" charset="0"/>
              <a:cs typeface="Calibri" pitchFamily="34" charset="0"/>
            </a:endParaRPr>
          </a:p>
        </p:txBody>
      </p:sp>
      <p:sp>
        <p:nvSpPr>
          <p:cNvPr id="46084" name="Slide Number Placeholder 3"/>
          <p:cNvSpPr>
            <a:spLocks noGrp="1"/>
          </p:cNvSpPr>
          <p:nvPr>
            <p:ph type="sldNum" sz="quarter" idx="5"/>
          </p:nvPr>
        </p:nvSpPr>
        <p:spPr>
          <a:noFill/>
        </p:spPr>
        <p:txBody>
          <a:bodyPr/>
          <a:lstStyle/>
          <a:p>
            <a:fld id="{C040EB80-DCE7-4085-BFB3-64022F850885}" type="slidenum">
              <a:rPr lang="en-US" smtClean="0"/>
              <a:pPr/>
              <a:t>17</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381000" y="685800"/>
            <a:ext cx="6096000" cy="3429000"/>
          </a:xfrm>
          <a:ln/>
        </p:spPr>
      </p:sp>
      <p:sp>
        <p:nvSpPr>
          <p:cNvPr id="46083" name="Notes Placeholder 2"/>
          <p:cNvSpPr>
            <a:spLocks noGrp="1"/>
          </p:cNvSpPr>
          <p:nvPr>
            <p:ph type="body" idx="1"/>
          </p:nvPr>
        </p:nvSpPr>
        <p:spPr>
          <a:noFill/>
          <a:ln/>
        </p:spPr>
        <p:txBody>
          <a:bodyPr/>
          <a:lstStyle/>
          <a:p>
            <a:pPr eaLnBrk="1" hangingPunct="1"/>
            <a:r>
              <a:rPr lang="en-US" dirty="0" smtClean="0"/>
              <a:t>Hyper‑V in Windows Server 2012</a:t>
            </a:r>
            <a:r>
              <a:rPr lang="en-US" baseline="0" dirty="0" smtClean="0"/>
              <a:t> RC </a:t>
            </a:r>
            <a:r>
              <a:rPr lang="en-US" dirty="0" smtClean="0"/>
              <a:t>dramatically increases the levels of mobility and flexibility in private clouds by increasing the speed of live migrations, which in turn supports the simultaneous migration of many virtual machines in a cluster. It also supports live migration outside of a clustered environment. </a:t>
            </a:r>
          </a:p>
          <a:p>
            <a:pPr eaLnBrk="1" hangingPunct="1"/>
            <a:endParaRPr lang="en-US" dirty="0" smtClean="0"/>
          </a:p>
          <a:p>
            <a:pPr eaLnBrk="1" hangingPunct="1"/>
            <a:r>
              <a:rPr lang="en-US" dirty="0" smtClean="0"/>
              <a:t>Hyper‑V live migration moves running virtual machines from one physical host to another with no impact on virtual machine availability to users. Live migration copies the memory of the migrating virtual machine to the destination host prior to migration. This minimizes the transfer time of the virtual machine. During a live migration, the administrator—or script—that initiates the live migration determines which computer will be used as the destination for the live migration.  For their guest operating system, there is minimal impact and no need</a:t>
            </a:r>
            <a:r>
              <a:rPr lang="en-US" dirty="0" smtClean="0">
                <a:solidFill>
                  <a:srgbClr val="FF0000"/>
                </a:solidFill>
              </a:rPr>
              <a:t> for </a:t>
            </a:r>
            <a:r>
              <a:rPr lang="en-US" dirty="0" smtClean="0"/>
              <a:t>a specific configuration.  </a:t>
            </a:r>
          </a:p>
          <a:p>
            <a:pPr eaLnBrk="1" hangingPunct="1"/>
            <a:endParaRPr lang="en-US" dirty="0" smtClean="0"/>
          </a:p>
          <a:p>
            <a:pPr eaLnBrk="1" hangingPunct="1"/>
            <a:r>
              <a:rPr lang="en-US" dirty="0" smtClean="0"/>
              <a:t>As shown in the diagram, during a live migration setup, the source host creates a TCP connection with the destination host. This connection transfers the virtual machine configuration data to the destination host. A skeleton virtual machine is set up on the destination host, and memory is allocated to the destination virtual machine.</a:t>
            </a:r>
          </a:p>
          <a:p>
            <a:pPr eaLnBrk="1" hangingPunct="1"/>
            <a:endParaRPr lang="en-US" dirty="0" smtClean="0"/>
          </a:p>
          <a:p>
            <a:pPr eaLnBrk="1" hangingPunct="1"/>
            <a:r>
              <a:rPr lang="en-US" dirty="0" smtClean="0"/>
              <a:t>Key features of the new live migration capability include:</a:t>
            </a:r>
          </a:p>
          <a:p>
            <a:pPr eaLnBrk="1" hangingPunct="1"/>
            <a:endParaRPr lang="en-US" dirty="0" smtClean="0"/>
          </a:p>
          <a:p>
            <a:pPr marL="182880" indent="-182880" eaLnBrk="1" hangingPunct="1">
              <a:spcBef>
                <a:spcPts val="0"/>
              </a:spcBef>
              <a:buFontTx/>
              <a:buChar char="•"/>
            </a:pPr>
            <a:r>
              <a:rPr lang="en-US" dirty="0" smtClean="0"/>
              <a:t>The use of higher network bandwidths—up to 10 GB—to complete migrations faster in clustered environments. </a:t>
            </a:r>
          </a:p>
          <a:p>
            <a:pPr marL="182880" indent="-182880" eaLnBrk="1" hangingPunct="1">
              <a:spcBef>
                <a:spcPts val="0"/>
              </a:spcBef>
              <a:buFontTx/>
              <a:buNone/>
            </a:pPr>
            <a:endParaRPr lang="en-US" dirty="0" smtClean="0"/>
          </a:p>
          <a:p>
            <a:pPr marL="182880" indent="-182880" eaLnBrk="1" hangingPunct="1">
              <a:spcBef>
                <a:spcPts val="0"/>
              </a:spcBef>
              <a:buFontTx/>
              <a:buChar char="•"/>
            </a:pPr>
            <a:r>
              <a:rPr lang="en-US" dirty="0" smtClean="0"/>
              <a:t>Live migrations that can be performed outside of clustered environments using server message block (SMB) file shares.</a:t>
            </a:r>
          </a:p>
          <a:p>
            <a:pPr marL="182880" indent="-182880" eaLnBrk="1" hangingPunct="1">
              <a:spcBef>
                <a:spcPts val="0"/>
              </a:spcBef>
              <a:buFontTx/>
              <a:buChar char="•"/>
            </a:pPr>
            <a:endParaRPr lang="en-US" dirty="0" smtClean="0"/>
          </a:p>
          <a:p>
            <a:pPr marL="182880" indent="-182880" eaLnBrk="1" hangingPunct="1">
              <a:spcBef>
                <a:spcPts val="0"/>
              </a:spcBef>
              <a:buFontTx/>
              <a:buChar char="•"/>
            </a:pPr>
            <a:r>
              <a:rPr lang="en-US" dirty="0" smtClean="0"/>
              <a:t>The ability of administrators to perform a live migration of a virtual machine between two stand-alone Hyper‑V hosts when using local storage for the virtual machine.</a:t>
            </a:r>
          </a:p>
          <a:p>
            <a:pPr eaLnBrk="1" hangingPunct="1">
              <a:buFontTx/>
              <a:buChar char="•"/>
            </a:pPr>
            <a:endParaRPr lang="en-US" dirty="0" smtClean="0"/>
          </a:p>
          <a:p>
            <a:pPr eaLnBrk="1" hangingPunct="1"/>
            <a:r>
              <a:rPr lang="en-US" dirty="0" smtClean="0"/>
              <a:t>Multiple simultaneous live migrations</a:t>
            </a:r>
          </a:p>
          <a:p>
            <a:pPr eaLnBrk="1" hangingPunct="1"/>
            <a:endParaRPr lang="en-US" dirty="0" smtClean="0"/>
          </a:p>
          <a:p>
            <a:pPr eaLnBrk="1" hangingPunct="1"/>
            <a:endParaRPr lang="en-US" dirty="0" smtClean="0"/>
          </a:p>
        </p:txBody>
      </p:sp>
      <p:sp>
        <p:nvSpPr>
          <p:cNvPr id="46084" name="Slide Number Placeholder 3"/>
          <p:cNvSpPr>
            <a:spLocks noGrp="1"/>
          </p:cNvSpPr>
          <p:nvPr>
            <p:ph type="sldNum" sz="quarter" idx="5"/>
          </p:nvPr>
        </p:nvSpPr>
        <p:spPr>
          <a:noFill/>
        </p:spPr>
        <p:txBody>
          <a:bodyPr/>
          <a:lstStyle/>
          <a:p>
            <a:fld id="{C040EB80-DCE7-4085-BFB3-64022F850885}" type="slidenum">
              <a:rPr lang="en-US" smtClean="0"/>
              <a:pPr/>
              <a:t>18</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381000" y="685800"/>
            <a:ext cx="6096000" cy="3429000"/>
          </a:xfrm>
          <a:ln/>
        </p:spPr>
      </p:sp>
      <p:sp>
        <p:nvSpPr>
          <p:cNvPr id="45059" name="Notes Placeholder 2"/>
          <p:cNvSpPr>
            <a:spLocks noGrp="1"/>
          </p:cNvSpPr>
          <p:nvPr>
            <p:ph type="body" idx="1"/>
          </p:nvPr>
        </p:nvSpPr>
        <p:spPr>
          <a:noFill/>
          <a:ln/>
        </p:spPr>
        <p:txBody>
          <a:bodyPr/>
          <a:lstStyle/>
          <a:p>
            <a:pPr eaLnBrk="1" hangingPunct="1"/>
            <a:r>
              <a:rPr lang="en-US" dirty="0" smtClean="0"/>
              <a:t>Updating the physical storage available to Hyper‑V is the most common reason for moving a virtual machine’s storage. In the past, administrators could move a running instance of a virtual machine using live migration—but they could not move the virtual machine’s storage while the virtual machine was running. The task</a:t>
            </a:r>
            <a:r>
              <a:rPr lang="en-US" baseline="0" dirty="0" smtClean="0"/>
              <a:t> required downtime.</a:t>
            </a:r>
            <a:r>
              <a:rPr lang="en-US" dirty="0" smtClean="0"/>
              <a:t> </a:t>
            </a:r>
          </a:p>
          <a:p>
            <a:pPr eaLnBrk="1" hangingPunct="1"/>
            <a:endParaRPr lang="en-US" dirty="0" smtClean="0"/>
          </a:p>
          <a:p>
            <a:pPr eaLnBrk="1" hangingPunct="1"/>
            <a:r>
              <a:rPr lang="en-US" dirty="0" smtClean="0"/>
              <a:t>Hyper‑V in Windows Server 2012 RC addresses this issue with new support for moving virtual machine storage—while the virtual machine is running—with minimal downtime. Administrators can add storage either as a stand-alone system or to a Hyper-V cluster, and then move virtual machines to the new storage while the virtual machines continue to run.</a:t>
            </a:r>
          </a:p>
          <a:p>
            <a:pPr eaLnBrk="1" hangingPunct="1"/>
            <a:endParaRPr lang="en-US" dirty="0" smtClean="0"/>
          </a:p>
          <a:p>
            <a:pPr eaLnBrk="1" hangingPunct="1"/>
            <a:r>
              <a:rPr lang="en-US" dirty="0" smtClean="0"/>
              <a:t>This is called Storage Live Migration</a:t>
            </a:r>
          </a:p>
          <a:p>
            <a:pPr eaLnBrk="1" hangingPunct="1"/>
            <a:endParaRPr lang="en-US" dirty="0" smtClean="0"/>
          </a:p>
          <a:p>
            <a:r>
              <a:rPr lang="en-US" sz="1200" kern="1200" dirty="0" smtClean="0">
                <a:solidFill>
                  <a:schemeClr val="tx1"/>
                </a:solidFill>
                <a:effectLst/>
                <a:latin typeface="Arial" charset="0"/>
                <a:ea typeface="+mn-ea"/>
                <a:cs typeface="Arial" charset="0"/>
              </a:rPr>
              <a:t>When you move a running virtual machine’s virtual hard disks, Hyper‑V performs the following steps to move storage:</a:t>
            </a:r>
          </a:p>
          <a:p>
            <a:pPr marL="228600" lvl="0" indent="-228600">
              <a:buFont typeface="+mj-lt"/>
              <a:buAutoNum type="arabicPeriod"/>
            </a:pPr>
            <a:r>
              <a:rPr lang="en-US" sz="1200" kern="1200" dirty="0" smtClean="0">
                <a:solidFill>
                  <a:schemeClr val="tx1"/>
                </a:solidFill>
                <a:effectLst/>
                <a:latin typeface="Arial" charset="0"/>
                <a:ea typeface="+mn-ea"/>
                <a:cs typeface="Arial" charset="0"/>
              </a:rPr>
              <a:t>Throughout most of the move operation, disk reads and writes go to the source virtual hard disk.</a:t>
            </a:r>
          </a:p>
          <a:p>
            <a:pPr marL="228600" lvl="0" indent="-228600">
              <a:buFont typeface="+mj-lt"/>
              <a:buAutoNum type="arabicPeriod"/>
            </a:pPr>
            <a:r>
              <a:rPr lang="en-US" sz="1200" kern="1200" dirty="0" smtClean="0">
                <a:solidFill>
                  <a:schemeClr val="tx1"/>
                </a:solidFill>
                <a:effectLst/>
                <a:latin typeface="Arial" charset="0"/>
                <a:ea typeface="+mn-ea"/>
                <a:cs typeface="Arial" charset="0"/>
              </a:rPr>
              <a:t>While reads and writes occur on the source virtual hard disk, the disk contents are copied to the new destination virtual hard disk.</a:t>
            </a:r>
          </a:p>
          <a:p>
            <a:pPr marL="228600" lvl="0" indent="-228600">
              <a:buFont typeface="+mj-lt"/>
              <a:buAutoNum type="arabicPeriod"/>
            </a:pPr>
            <a:r>
              <a:rPr lang="en-US" sz="1200" kern="1200" dirty="0" smtClean="0">
                <a:solidFill>
                  <a:schemeClr val="tx1"/>
                </a:solidFill>
                <a:effectLst/>
                <a:latin typeface="Arial" charset="0"/>
                <a:ea typeface="+mn-ea"/>
                <a:cs typeface="Arial" charset="0"/>
              </a:rPr>
              <a:t>After the initial disk copy is complete, disk writes are mirrored to both the source and destination virtual hard disks while outstanding disk changes are replicated.</a:t>
            </a:r>
          </a:p>
          <a:p>
            <a:pPr marL="228600" lvl="0" indent="-228600">
              <a:buFont typeface="+mj-lt"/>
              <a:buAutoNum type="arabicPeriod"/>
            </a:pPr>
            <a:r>
              <a:rPr lang="en-US" sz="1200" kern="1200" dirty="0" smtClean="0">
                <a:solidFill>
                  <a:schemeClr val="tx1"/>
                </a:solidFill>
                <a:effectLst/>
                <a:latin typeface="Arial" charset="0"/>
                <a:ea typeface="+mn-ea"/>
                <a:cs typeface="Arial" charset="0"/>
              </a:rPr>
              <a:t>After the source and destination virtual hard disks are synchronized, the virtual machine switches over to using the destination virtual hard disk.</a:t>
            </a:r>
          </a:p>
          <a:p>
            <a:pPr marL="228600" lvl="0" indent="-228600">
              <a:buFont typeface="+mj-lt"/>
              <a:buAutoNum type="arabicPeriod"/>
            </a:pPr>
            <a:r>
              <a:rPr lang="en-US" sz="1200" kern="1200" dirty="0" smtClean="0">
                <a:solidFill>
                  <a:schemeClr val="tx1"/>
                </a:solidFill>
                <a:effectLst/>
                <a:latin typeface="Arial" charset="0"/>
                <a:ea typeface="+mn-ea"/>
                <a:cs typeface="Arial" charset="0"/>
              </a:rPr>
              <a:t>The source virtual hard disk is deleted.</a:t>
            </a:r>
          </a:p>
          <a:p>
            <a:pPr eaLnBrk="1" hangingPunct="1"/>
            <a:endParaRPr lang="en-US" dirty="0" smtClean="0"/>
          </a:p>
          <a:p>
            <a:pPr eaLnBrk="1" hangingPunct="1"/>
            <a:endParaRPr lang="en-US" dirty="0" smtClean="0"/>
          </a:p>
        </p:txBody>
      </p:sp>
      <p:sp>
        <p:nvSpPr>
          <p:cNvPr id="45060" name="Slide Number Placeholder 3"/>
          <p:cNvSpPr>
            <a:spLocks noGrp="1"/>
          </p:cNvSpPr>
          <p:nvPr>
            <p:ph type="sldNum" sz="quarter" idx="5"/>
          </p:nvPr>
        </p:nvSpPr>
        <p:spPr>
          <a:noFill/>
        </p:spPr>
        <p:txBody>
          <a:bodyPr/>
          <a:lstStyle/>
          <a:p>
            <a:fld id="{7241C94B-5B56-4844-B436-1CE95DEF2523}" type="slidenum">
              <a:rPr lang="en-US" smtClean="0"/>
              <a:pPr/>
              <a:t>19</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381000" y="685800"/>
            <a:ext cx="6096000" cy="3429000"/>
          </a:xfrm>
          <a:ln/>
        </p:spPr>
      </p:sp>
      <p:sp>
        <p:nvSpPr>
          <p:cNvPr id="47107" name="Notes Placeholder 2"/>
          <p:cNvSpPr>
            <a:spLocks noGrp="1"/>
          </p:cNvSpPr>
          <p:nvPr>
            <p:ph type="body" idx="1"/>
          </p:nvPr>
        </p:nvSpPr>
        <p:spPr>
          <a:noFill/>
          <a:ln/>
        </p:spPr>
        <p:txBody>
          <a:bodyPr/>
          <a:lstStyle/>
          <a:p>
            <a:pPr eaLnBrk="1" hangingPunct="1"/>
            <a:r>
              <a:rPr lang="en-US" dirty="0" smtClean="0"/>
              <a:t>As organizations move from 1-gigabit to 10-gigabit network adapters on servers, it becomes increasingly important to converge all types of network traffic onto a single network adapter while maintaining performance isolation for each one. </a:t>
            </a:r>
          </a:p>
          <a:p>
            <a:pPr eaLnBrk="1" hangingPunct="1"/>
            <a:endParaRPr lang="en-US" dirty="0" smtClean="0"/>
          </a:p>
          <a:p>
            <a:pPr eaLnBrk="1" hangingPunct="1"/>
            <a:r>
              <a:rPr lang="en-US" dirty="0" smtClean="0"/>
              <a:t>The new Quality of Service (QoS) feature in Windows Server 2012 RC helps to meet the requirements of most converged network deployment scenarios. QoS provides new functionality and management interfaces in addition to what is available with Windows Server 2008 R2, helping organizations take server consolidation and network convergence in data centers and large enterprises to a new level.</a:t>
            </a:r>
          </a:p>
          <a:p>
            <a:pPr eaLnBrk="1" hangingPunct="1"/>
            <a:endParaRPr lang="en-US" dirty="0" smtClean="0"/>
          </a:p>
          <a:p>
            <a:pPr eaLnBrk="1" hangingPunct="1"/>
            <a:r>
              <a:rPr lang="en-US" dirty="0" smtClean="0"/>
              <a:t>Windows Server</a:t>
            </a:r>
            <a:r>
              <a:rPr lang="en-US" baseline="0" dirty="0" smtClean="0"/>
              <a:t> 2012 RC</a:t>
            </a:r>
            <a:r>
              <a:rPr lang="en-US" sz="1200" kern="1200" dirty="0" smtClean="0">
                <a:solidFill>
                  <a:schemeClr val="bg1"/>
                </a:solidFill>
                <a:effectLst/>
              </a:rPr>
              <a:t> </a:t>
            </a:r>
            <a:r>
              <a:rPr lang="en-US" dirty="0" smtClean="0"/>
              <a:t>offers two different mechanisms to enforce minimum bandwidth: one is through the newly enhanced packet scheduler in Windows, and the other is through network adapters that support Data Center Bridging (DCB). Each has its own distinct advantages:</a:t>
            </a:r>
          </a:p>
          <a:p>
            <a:pPr eaLnBrk="1" hangingPunct="1"/>
            <a:r>
              <a:rPr lang="en-US" dirty="0" smtClean="0"/>
              <a:t> </a:t>
            </a:r>
          </a:p>
          <a:p>
            <a:pPr marL="182880" indent="-182880" eaLnBrk="1" hangingPunct="1">
              <a:spcBef>
                <a:spcPts val="0"/>
              </a:spcBef>
              <a:buFontTx/>
              <a:buChar char="•"/>
            </a:pPr>
            <a:r>
              <a:rPr lang="en-US" dirty="0" smtClean="0"/>
              <a:t>The software solution, which is built on the new packet scheduler in Windows Server 2012</a:t>
            </a:r>
            <a:r>
              <a:rPr lang="en-US" baseline="0" dirty="0" smtClean="0"/>
              <a:t> RC</a:t>
            </a:r>
            <a:r>
              <a:rPr lang="en-US" dirty="0" smtClean="0"/>
              <a:t>, provides a fine granularity of classification. It is the only viable choice if there are many traffic flows that require minimum bandwidth enforcement. </a:t>
            </a:r>
          </a:p>
          <a:p>
            <a:pPr marL="182880" indent="-182880" eaLnBrk="1" hangingPunct="1">
              <a:spcBef>
                <a:spcPts val="0"/>
              </a:spcBef>
              <a:buFontTx/>
              <a:buChar char="•"/>
            </a:pPr>
            <a:endParaRPr lang="en-US" dirty="0" smtClean="0"/>
          </a:p>
          <a:p>
            <a:pPr marL="182880" indent="-182880" eaLnBrk="1" hangingPunct="1">
              <a:spcBef>
                <a:spcPts val="0"/>
              </a:spcBef>
              <a:buFontTx/>
              <a:buChar char="•"/>
            </a:pPr>
            <a:r>
              <a:rPr lang="en-US" dirty="0" smtClean="0"/>
              <a:t>The hardware solution, which depends on DCB support on the network adapter, supports fewer traffic flows, but it can classify network traffic that does not originate from the networking stack.</a:t>
            </a:r>
          </a:p>
          <a:p>
            <a:pPr eaLnBrk="1" hangingPunct="1"/>
            <a:endParaRPr lang="en-US" dirty="0" smtClean="0"/>
          </a:p>
          <a:p>
            <a:pPr eaLnBrk="1" hangingPunct="1"/>
            <a:r>
              <a:rPr lang="en-US" dirty="0" smtClean="0"/>
              <a:t>Both mechanisms can be employed on the same server. The QoS also takes advantage of new DCB-capable network adapter hardware supported by Windows ecosystem partners to complement the software functionality. </a:t>
            </a:r>
          </a:p>
          <a:p>
            <a:endParaRPr lang="en-US" sz="1200" kern="1200" dirty="0" smtClean="0">
              <a:solidFill>
                <a:schemeClr val="tx1"/>
              </a:solidFill>
              <a:effectLst/>
              <a:latin typeface="Arial" charset="0"/>
              <a:ea typeface="+mn-ea"/>
              <a:cs typeface="Arial" charset="0"/>
            </a:endParaRP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
        <p:nvSpPr>
          <p:cNvPr id="47108" name="Slide Number Placeholder 3"/>
          <p:cNvSpPr>
            <a:spLocks noGrp="1"/>
          </p:cNvSpPr>
          <p:nvPr>
            <p:ph type="sldNum" sz="quarter" idx="5"/>
          </p:nvPr>
        </p:nvSpPr>
        <p:spPr>
          <a:noFill/>
        </p:spPr>
        <p:txBody>
          <a:bodyPr/>
          <a:lstStyle/>
          <a:p>
            <a:fld id="{409AEDCA-9B6B-4786-866E-AAD101E6F2F5}" type="slidenum">
              <a:rPr lang="en-US" smtClean="0"/>
              <a:pPr/>
              <a:t>20</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381000" y="685800"/>
            <a:ext cx="6096000" cy="3429000"/>
          </a:xfrm>
          <a:ln/>
        </p:spPr>
      </p:sp>
      <p:sp>
        <p:nvSpPr>
          <p:cNvPr id="49155" name="Notes Placeholder 2"/>
          <p:cNvSpPr>
            <a:spLocks noGrp="1"/>
          </p:cNvSpPr>
          <p:nvPr>
            <p:ph type="body" idx="1"/>
          </p:nvPr>
        </p:nvSpPr>
        <p:spPr>
          <a:noFill/>
          <a:ln/>
        </p:spPr>
        <p:txBody>
          <a:bodyPr/>
          <a:lstStyle/>
          <a:p>
            <a:pPr eaLnBrk="1" hangingPunct="1"/>
            <a:r>
              <a:rPr lang="en-US" dirty="0" smtClean="0"/>
              <a:t>IT organizations need tools to charge back business units that they support, while providing guarantees that the business units</a:t>
            </a:r>
            <a:r>
              <a:rPr lang="en-US" baseline="0" dirty="0" smtClean="0"/>
              <a:t> </a:t>
            </a:r>
            <a:r>
              <a:rPr lang="en-US" dirty="0" smtClean="0"/>
              <a:t>will get the right amount of resources to match their needs. </a:t>
            </a:r>
          </a:p>
          <a:p>
            <a:pPr eaLnBrk="1" hangingPunct="1"/>
            <a:endParaRPr lang="en-US" dirty="0" smtClean="0"/>
          </a:p>
          <a:p>
            <a:pPr eaLnBrk="1" hangingPunct="1"/>
            <a:r>
              <a:rPr lang="en-US" dirty="0" smtClean="0"/>
              <a:t>For hosting providers, it is equally important to issue chargebacks based on the amount of usage generated by each customer.</a:t>
            </a:r>
          </a:p>
          <a:p>
            <a:pPr eaLnBrk="1" hangingPunct="1"/>
            <a:endParaRPr lang="en-US" dirty="0" smtClean="0"/>
          </a:p>
          <a:p>
            <a:pPr eaLnBrk="1" hangingPunct="1"/>
            <a:r>
              <a:rPr lang="en-US" dirty="0" smtClean="0"/>
              <a:t>To assist with more accurate, streamlined chargebacks while protecting historical information, Hyper‑V in Windows Server 2012 RC introduces Resource Metering. This feature allows customers to create cost-effective, usage-based billing solutions. Enterprise IT organizations and hosting providers can simply choose the best billing strategy for their business model, and independent software vendors can develop more reliable end-to-end chargeback solutions on top of Hyper‑V.</a:t>
            </a:r>
          </a:p>
          <a:p>
            <a:pPr eaLnBrk="1" hangingPunct="1"/>
            <a:endParaRPr lang="en-US" dirty="0" smtClean="0"/>
          </a:p>
          <a:p>
            <a:pPr eaLnBrk="1" hangingPunct="1"/>
            <a:r>
              <a:rPr lang="en-US" dirty="0" smtClean="0"/>
              <a:t>Resource Metering, which reveals individual virtual machine usage through resource pools, works with all Hyper‑V operations. The movement of virtual machines between Hyper‑V hosts—for example, through live, offline, or storage migrations—does not affect the collected data.</a:t>
            </a:r>
          </a:p>
          <a:p>
            <a:pPr eaLnBrk="1" hangingPunct="1"/>
            <a:endParaRPr lang="en-US" dirty="0" smtClean="0"/>
          </a:p>
          <a:p>
            <a:pPr eaLnBrk="1" hangingPunct="1"/>
            <a:r>
              <a:rPr lang="en-US" dirty="0" smtClean="0"/>
              <a:t>Information that can be captured includes: </a:t>
            </a:r>
          </a:p>
          <a:p>
            <a:pPr eaLnBrk="1" hangingPunct="1"/>
            <a:endParaRPr lang="en-US" dirty="0" smtClean="0"/>
          </a:p>
          <a:p>
            <a:pPr marL="182880" indent="-182880" eaLnBrk="1" hangingPunct="1">
              <a:spcBef>
                <a:spcPts val="0"/>
              </a:spcBef>
              <a:buFontTx/>
              <a:buChar char="•"/>
            </a:pPr>
            <a:r>
              <a:rPr lang="en-US" dirty="0" smtClean="0"/>
              <a:t>Average CPU usage.</a:t>
            </a:r>
          </a:p>
          <a:p>
            <a:pPr marL="182880" indent="-182880" eaLnBrk="1" hangingPunct="1">
              <a:spcBef>
                <a:spcPts val="0"/>
              </a:spcBef>
              <a:buFontTx/>
              <a:buChar char="•"/>
            </a:pPr>
            <a:endParaRPr lang="en-US" dirty="0" smtClean="0"/>
          </a:p>
          <a:p>
            <a:pPr marL="182880" indent="-182880" eaLnBrk="1" hangingPunct="1">
              <a:spcBef>
                <a:spcPts val="0"/>
              </a:spcBef>
              <a:buFontTx/>
              <a:buChar char="•"/>
            </a:pPr>
            <a:r>
              <a:rPr lang="en-US" dirty="0" smtClean="0"/>
              <a:t>Average physical memory usage, measured in megabytes.</a:t>
            </a:r>
          </a:p>
          <a:p>
            <a:pPr marL="182880" indent="-182880" eaLnBrk="1" hangingPunct="1">
              <a:spcBef>
                <a:spcPts val="0"/>
              </a:spcBef>
              <a:buFontTx/>
              <a:buChar char="•"/>
            </a:pPr>
            <a:endParaRPr lang="en-US" dirty="0" smtClean="0"/>
          </a:p>
          <a:p>
            <a:pPr marL="182880" indent="-182880" eaLnBrk="1" hangingPunct="1">
              <a:spcBef>
                <a:spcPts val="0"/>
              </a:spcBef>
              <a:buFontTx/>
              <a:buChar char="•"/>
            </a:pPr>
            <a:r>
              <a:rPr lang="en-US" dirty="0" smtClean="0"/>
              <a:t>Minimum memory usage (lowest amount of physical memory).</a:t>
            </a:r>
          </a:p>
          <a:p>
            <a:pPr marL="182880" indent="-182880" eaLnBrk="1" hangingPunct="1">
              <a:spcBef>
                <a:spcPts val="0"/>
              </a:spcBef>
              <a:buFontTx/>
              <a:buChar char="•"/>
            </a:pPr>
            <a:endParaRPr lang="en-US" dirty="0" smtClean="0"/>
          </a:p>
          <a:p>
            <a:pPr marL="182880" indent="-182880" eaLnBrk="1" hangingPunct="1">
              <a:spcBef>
                <a:spcPts val="0"/>
              </a:spcBef>
              <a:buFontTx/>
              <a:buChar char="•"/>
            </a:pPr>
            <a:r>
              <a:rPr lang="en-US" dirty="0" smtClean="0"/>
              <a:t>Maximum memory usage (highest amount of physical memory).</a:t>
            </a:r>
          </a:p>
          <a:p>
            <a:pPr marL="182880" indent="-182880" eaLnBrk="1" hangingPunct="1">
              <a:spcBef>
                <a:spcPts val="0"/>
              </a:spcBef>
              <a:buFontTx/>
              <a:buChar char="•"/>
            </a:pPr>
            <a:endParaRPr lang="en-US" dirty="0" smtClean="0"/>
          </a:p>
          <a:p>
            <a:pPr marL="182880" indent="-182880" eaLnBrk="1" hangingPunct="1">
              <a:spcBef>
                <a:spcPts val="0"/>
              </a:spcBef>
              <a:buFontTx/>
              <a:buChar char="•"/>
            </a:pPr>
            <a:r>
              <a:rPr lang="en-US" dirty="0" smtClean="0"/>
              <a:t>Maximum amount of disk space allocated to a virtual machine.</a:t>
            </a:r>
          </a:p>
          <a:p>
            <a:pPr marL="182880" indent="-182880" eaLnBrk="1" hangingPunct="1">
              <a:spcBef>
                <a:spcPts val="0"/>
              </a:spcBef>
              <a:buFontTx/>
              <a:buChar char="•"/>
            </a:pPr>
            <a:endParaRPr lang="en-US" dirty="0" smtClean="0"/>
          </a:p>
          <a:p>
            <a:pPr marL="182880" indent="-182880" eaLnBrk="1" hangingPunct="1">
              <a:spcBef>
                <a:spcPts val="0"/>
              </a:spcBef>
              <a:buFontTx/>
              <a:buChar char="•"/>
            </a:pPr>
            <a:r>
              <a:rPr lang="en-US" dirty="0" smtClean="0"/>
              <a:t>Total incoming network traffic, measured in megabytes, for a virtual network adapter.</a:t>
            </a:r>
          </a:p>
          <a:p>
            <a:pPr marL="182880" indent="-182880" eaLnBrk="1" hangingPunct="1">
              <a:spcBef>
                <a:spcPts val="0"/>
              </a:spcBef>
              <a:buFontTx/>
              <a:buChar char="•"/>
            </a:pPr>
            <a:endParaRPr lang="en-US" dirty="0" smtClean="0"/>
          </a:p>
          <a:p>
            <a:pPr marL="182880" indent="-182880" eaLnBrk="1" hangingPunct="1">
              <a:spcBef>
                <a:spcPts val="0"/>
              </a:spcBef>
              <a:buFontTx/>
              <a:buChar char="•"/>
            </a:pPr>
            <a:r>
              <a:rPr lang="en-US" dirty="0" smtClean="0"/>
              <a:t>Total outgoing network traffic, measured in megabytes, for a virtual network adapter.</a:t>
            </a:r>
          </a:p>
          <a:p>
            <a:pPr eaLnBrk="1" hangingPunct="1"/>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Arial" charset="0"/>
              </a:rPr>
              <a:t>The Resource Metering feature in Windows Server 2012 RC Hyper‑V makes it easier for you to track historical data about each customer’s use of virtual machines. Through resource pools, which are part of this technology, Hyper‑V lets providers aggregate use data in a multitenant environment, in which different customers or business units may have many virtual machines. With this feature, you can perform capacity planning or monitor resource consumption by various business units or customers. Third-party ISVs can use data that this feature provides to build more reliable, end-to-end chargeback solutions.</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
        <p:nvSpPr>
          <p:cNvPr id="49156" name="Slide Number Placeholder 3"/>
          <p:cNvSpPr>
            <a:spLocks noGrp="1"/>
          </p:cNvSpPr>
          <p:nvPr>
            <p:ph type="sldNum" sz="quarter" idx="5"/>
          </p:nvPr>
        </p:nvSpPr>
        <p:spPr>
          <a:noFill/>
        </p:spPr>
        <p:txBody>
          <a:bodyPr/>
          <a:lstStyle/>
          <a:p>
            <a:fld id="{D0D9AD4B-5FAB-4C38-9B7D-158756EAB8D1}" type="slidenum">
              <a:rPr lang="en-US" smtClean="0"/>
              <a:pPr/>
              <a:t>21</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lstStyle/>
          <a:p>
            <a:pPr eaLnBrk="1" hangingPunct="1">
              <a:defRPr/>
            </a:pPr>
            <a:r>
              <a:rPr lang="en-US" b="1" u="none" dirty="0" smtClean="0"/>
              <a:t>Increased scalability and performance</a:t>
            </a:r>
            <a:endParaRPr lang="en-US" b="0" u="none" dirty="0" smtClean="0"/>
          </a:p>
          <a:p>
            <a:pPr eaLnBrk="1" hangingPunct="1">
              <a:defRPr/>
            </a:pPr>
            <a:endParaRPr lang="en-US" u="none" dirty="0" smtClean="0"/>
          </a:p>
          <a:p>
            <a:pPr eaLnBrk="1" hangingPunct="1">
              <a:defRPr/>
            </a:pPr>
            <a:r>
              <a:rPr lang="en-US" dirty="0" smtClean="0"/>
              <a:t>Windows Server 2012 RC delivers a high-density, scalable environment that can be adapted to perform at the optimal level based on customer needs. It allows a fixed amount of resources to run more workloads faster with Hyper-V and through processing offload to hardware.</a:t>
            </a:r>
          </a:p>
          <a:p>
            <a:pPr eaLnBrk="1" hangingPunct="1">
              <a:defRPr/>
            </a:pPr>
            <a:endParaRPr lang="en-US" dirty="0" smtClean="0"/>
          </a:p>
          <a:p>
            <a:pPr eaLnBrk="1" hangingPunct="1">
              <a:defRPr/>
            </a:pPr>
            <a:r>
              <a:rPr lang="en-US" dirty="0" smtClean="0"/>
              <a:t>Key features </a:t>
            </a:r>
            <a:r>
              <a:rPr lang="en-US" baseline="0" dirty="0" smtClean="0"/>
              <a:t>include the following:</a:t>
            </a:r>
          </a:p>
          <a:p>
            <a:pPr marL="0" indent="0" eaLnBrk="1" hangingPunct="1">
              <a:buFont typeface="Arial" pitchFamily="34" charset="0"/>
              <a:buNone/>
              <a:defRPr/>
            </a:pPr>
            <a:endParaRPr lang="en-US" baseline="0" dirty="0" smtClean="0"/>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1" baseline="0" dirty="0" smtClean="0"/>
              <a:t>Hyper-V host scale and scale-up workload support</a:t>
            </a:r>
            <a:r>
              <a:rPr lang="en-US" baseline="0" dirty="0" smtClean="0"/>
              <a:t>. You need the freedom to scale your virtualized services. Hyper-V in Windows Server 2012 RC greatly expands support for host processors and memory. These features help ensure your virtualization infrastructure can support the configuration of large, high-performance virtual machines to support workloads that might need to scale up significantly. </a:t>
            </a:r>
            <a:r>
              <a:rPr lang="en-US" dirty="0" smtClean="0">
                <a:solidFill>
                  <a:schemeClr val="bg1"/>
                </a:solidFill>
              </a:rPr>
              <a:t>Scale Hyper-V hosts up to 320 logical processors and 4 terabytes of memory; scale guests up to 64 virtual processors and 1 TB of memory (all numbers based on RC release)</a:t>
            </a:r>
          </a:p>
          <a:p>
            <a:pPr marL="171450" indent="-171450" eaLnBrk="1" hangingPunct="1">
              <a:buFont typeface="Arial" pitchFamily="34" charset="0"/>
              <a:buChar char="•"/>
              <a:defRPr/>
            </a:pPr>
            <a:endParaRPr lang="en-US" b="1" baseline="0" dirty="0" smtClean="0"/>
          </a:p>
          <a:p>
            <a:pPr marL="171450" indent="-171450" eaLnBrk="1" hangingPunct="1">
              <a:buFont typeface="Arial" pitchFamily="34" charset="0"/>
              <a:buChar char="•"/>
              <a:defRPr/>
            </a:pPr>
            <a:r>
              <a:rPr lang="en-US" b="1" baseline="0" dirty="0" smtClean="0"/>
              <a:t>Offloaded data transfer support in Hyper-V</a:t>
            </a:r>
            <a:r>
              <a:rPr lang="en-US" baseline="0" dirty="0" smtClean="0"/>
              <a:t>. The speed of your virtualization platform should rival that of physical hardware whenever possible. With offloaded data transfer (ODX) support in Hyper-V, you can now achieve such native-like performance when your virtual machines read from and write to storage</a:t>
            </a:r>
          </a:p>
          <a:p>
            <a:pPr marL="171450" indent="-171450" eaLnBrk="1" hangingPunct="1">
              <a:buFont typeface="Arial" pitchFamily="34" charset="0"/>
              <a:buChar char="•"/>
              <a:defRPr/>
            </a:pPr>
            <a:endParaRPr lang="en-US" baseline="0" dirty="0" smtClean="0"/>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it-IT" sz="1200" b="1" dirty="0" smtClean="0">
                <a:solidFill>
                  <a:schemeClr val="bg1"/>
                </a:solidFill>
              </a:rPr>
              <a:t>Virtual Fiber Channel support</a:t>
            </a:r>
            <a:r>
              <a:rPr lang="it-IT" sz="1200" b="1" baseline="0" dirty="0" smtClean="0">
                <a:solidFill>
                  <a:schemeClr val="bg1"/>
                </a:solidFill>
              </a:rPr>
              <a:t> </a:t>
            </a:r>
            <a:r>
              <a:rPr lang="it-IT" sz="1200" b="1" dirty="0" smtClean="0">
                <a:solidFill>
                  <a:schemeClr val="bg1"/>
                </a:solidFill>
              </a:rPr>
              <a:t>in Hyper-V</a:t>
            </a:r>
            <a:r>
              <a:rPr lang="en-US" baseline="0" dirty="0" smtClean="0"/>
              <a:t>. </a:t>
            </a:r>
            <a:r>
              <a:rPr lang="en-US" sz="1200" kern="1200" dirty="0" smtClean="0">
                <a:solidFill>
                  <a:schemeClr val="tx1"/>
                </a:solidFill>
                <a:effectLst/>
                <a:latin typeface="Arial" charset="0"/>
                <a:ea typeface="+mn-ea"/>
                <a:cs typeface="Arial" charset="0"/>
              </a:rPr>
              <a:t>You need your virtualized workloads to connect to your existing storage arrays without any trouble. Windows Server 2012 RC provides Fiber Channel ports within the guest operating system, allowing you to connect to Fiber Channel directly from within virtual machines. This feature protects your investments in Fiber Channel, lets you virtualize workloads that use direct access to Fiber Channel storage, lets you cluster guest operating systems over Fiber Channel, and offers an important new storage option for servers hosted in your virtualization infrastructure.</a:t>
            </a:r>
            <a:endParaRPr lang="en-US" baseline="0" dirty="0" smtClean="0"/>
          </a:p>
        </p:txBody>
      </p:sp>
      <p:sp>
        <p:nvSpPr>
          <p:cNvPr id="76804" name="Slide Number Placeholder 3"/>
          <p:cNvSpPr>
            <a:spLocks noGrp="1"/>
          </p:cNvSpPr>
          <p:nvPr>
            <p:ph type="sldNum" sz="quarter" idx="5"/>
          </p:nvPr>
        </p:nvSpPr>
        <p:spPr>
          <a:noFill/>
        </p:spPr>
        <p:txBody>
          <a:bodyPr/>
          <a:lstStyle/>
          <a:p>
            <a:fld id="{6ACA0AAA-47F4-4568-AD52-C2A70417C80E}" type="slidenum">
              <a:rPr lang="en-US" smtClean="0"/>
              <a:pPr/>
              <a:t>22</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381000" y="685800"/>
            <a:ext cx="6096000" cy="3429000"/>
          </a:xfrm>
          <a:ln/>
        </p:spPr>
      </p:sp>
      <p:sp>
        <p:nvSpPr>
          <p:cNvPr id="53251" name="Notes Placeholder 2"/>
          <p:cNvSpPr>
            <a:spLocks noGrp="1"/>
          </p:cNvSpPr>
          <p:nvPr>
            <p:ph type="body" idx="1"/>
          </p:nvPr>
        </p:nvSpPr>
        <p:spPr>
          <a:noFill/>
          <a:ln/>
        </p:spPr>
        <p:txBody>
          <a:bodyPr/>
          <a:lstStyle/>
          <a:p>
            <a:pPr eaLnBrk="1" hangingPunct="1">
              <a:lnSpc>
                <a:spcPts val="1400"/>
              </a:lnSpc>
              <a:spcBef>
                <a:spcPct val="0"/>
              </a:spcBef>
              <a:spcAft>
                <a:spcPts val="600"/>
              </a:spcAft>
              <a:buClr>
                <a:srgbClr val="0BA8D7"/>
              </a:buClr>
              <a:buFont typeface="Calibri" pitchFamily="34" charset="0"/>
              <a:buNone/>
              <a:tabLst>
                <a:tab pos="228600" algn="l"/>
              </a:tabLst>
            </a:pPr>
            <a:r>
              <a:rPr lang="en-US" b="1" dirty="0" smtClean="0">
                <a:solidFill>
                  <a:srgbClr val="595959"/>
                </a:solidFill>
                <a:latin typeface="Segoe UI" pitchFamily="34" charset="0"/>
                <a:ea typeface="Calibri" pitchFamily="34" charset="0"/>
                <a:cs typeface="Times New Roman" pitchFamily="18" charset="0"/>
              </a:rPr>
              <a:t>What is NUMA?</a:t>
            </a:r>
          </a:p>
          <a:p>
            <a:pPr eaLnBrk="1" hangingPunct="1">
              <a:lnSpc>
                <a:spcPts val="1400"/>
              </a:lnSpc>
              <a:spcBef>
                <a:spcPct val="0"/>
              </a:spcBef>
              <a:spcAft>
                <a:spcPts val="600"/>
              </a:spcAft>
              <a:buClr>
                <a:srgbClr val="0BA8D7"/>
              </a:buClr>
              <a:buFont typeface="Calibri" pitchFamily="34" charset="0"/>
              <a:buNone/>
              <a:tabLst>
                <a:tab pos="228600" algn="l"/>
              </a:tabLst>
            </a:pPr>
            <a:r>
              <a:rPr lang="en-US" b="1" dirty="0" smtClean="0">
                <a:solidFill>
                  <a:srgbClr val="595959"/>
                </a:solidFill>
                <a:latin typeface="Segoe UI" pitchFamily="34" charset="0"/>
                <a:ea typeface="Calibri" pitchFamily="34" charset="0"/>
                <a:cs typeface="Times New Roman" pitchFamily="18" charset="0"/>
              </a:rPr>
              <a:t> </a:t>
            </a:r>
          </a:p>
          <a:p>
            <a:pPr eaLnBrk="1" hangingPunct="1">
              <a:lnSpc>
                <a:spcPts val="1400"/>
              </a:lnSpc>
              <a:spcBef>
                <a:spcPct val="0"/>
              </a:spcBef>
              <a:spcAft>
                <a:spcPts val="600"/>
              </a:spcAft>
              <a:buClr>
                <a:srgbClr val="0BA8D7"/>
              </a:buClr>
              <a:buFont typeface="Calibri" pitchFamily="34" charset="0"/>
              <a:buNone/>
              <a:tabLst>
                <a:tab pos="228600" algn="l"/>
              </a:tabLst>
            </a:pPr>
            <a:r>
              <a:rPr lang="en-US" dirty="0" smtClean="0">
                <a:solidFill>
                  <a:srgbClr val="595959"/>
                </a:solidFill>
                <a:latin typeface="Segoe UI" pitchFamily="34" charset="0"/>
                <a:ea typeface="Calibri" pitchFamily="34" charset="0"/>
                <a:cs typeface="Times New Roman" pitchFamily="18" charset="0"/>
              </a:rPr>
              <a:t>NUMA, or </a:t>
            </a:r>
            <a:r>
              <a:rPr lang="en-US" dirty="0" smtClean="0">
                <a:latin typeface="Arial" pitchFamily="34" charset="0"/>
                <a:ea typeface="Calibri" pitchFamily="34" charset="0"/>
                <a:cs typeface="Times New Roman" pitchFamily="18" charset="0"/>
              </a:rPr>
              <a:t>Non-Uniform Memory Access, </a:t>
            </a:r>
            <a:r>
              <a:rPr lang="en-US" dirty="0" smtClean="0">
                <a:solidFill>
                  <a:srgbClr val="595959"/>
                </a:solidFill>
                <a:latin typeface="Segoe UI" pitchFamily="34" charset="0"/>
                <a:ea typeface="Calibri" pitchFamily="34" charset="0"/>
                <a:cs typeface="Times New Roman" pitchFamily="18" charset="0"/>
              </a:rPr>
              <a:t>refers to a computer architecture in multiprocessor systems in which the time required for a processor to access memory depends on the memory’s location relative to the processor. With NUMA, a processor can access local memory (memory attached directly to the processor) faster than it can access remote memory (memory that is local to another processor in the system). Modern operating systems and high-performance applications such as SQL Server have developed optimizations to recognize the system’s NUMA topology and consider NUMA when they schedule threads or allocate memory to increase performance.</a:t>
            </a:r>
          </a:p>
          <a:p>
            <a:pPr eaLnBrk="1" hangingPunct="1">
              <a:lnSpc>
                <a:spcPts val="1400"/>
              </a:lnSpc>
              <a:spcBef>
                <a:spcPct val="0"/>
              </a:spcBef>
              <a:spcAft>
                <a:spcPts val="600"/>
              </a:spcAft>
              <a:buClr>
                <a:srgbClr val="0BA8D7"/>
              </a:buClr>
              <a:buFont typeface="Calibri" pitchFamily="34" charset="0"/>
              <a:buNone/>
              <a:tabLst>
                <a:tab pos="228600" algn="l"/>
              </a:tabLst>
            </a:pPr>
            <a:endParaRPr lang="en-US" dirty="0" smtClean="0">
              <a:solidFill>
                <a:srgbClr val="595959"/>
              </a:solidFill>
              <a:latin typeface="Segoe UI" pitchFamily="34" charset="0"/>
              <a:ea typeface="Calibri" pitchFamily="34" charset="0"/>
              <a:cs typeface="Times New Roman" pitchFamily="18" charset="0"/>
            </a:endParaRPr>
          </a:p>
          <a:p>
            <a:pPr eaLnBrk="1" hangingPunct="1">
              <a:lnSpc>
                <a:spcPts val="1400"/>
              </a:lnSpc>
              <a:spcBef>
                <a:spcPct val="0"/>
              </a:spcBef>
              <a:spcAft>
                <a:spcPts val="600"/>
              </a:spcAft>
              <a:buClr>
                <a:srgbClr val="0BA8D7"/>
              </a:buClr>
              <a:buFont typeface="Calibri" pitchFamily="34" charset="0"/>
              <a:buNone/>
              <a:tabLst>
                <a:tab pos="228600" algn="l"/>
              </a:tabLst>
            </a:pPr>
            <a:r>
              <a:rPr lang="en-US" b="1" dirty="0" smtClean="0">
                <a:solidFill>
                  <a:srgbClr val="595959"/>
                </a:solidFill>
                <a:latin typeface="Segoe UI" pitchFamily="34" charset="0"/>
                <a:ea typeface="Calibri" pitchFamily="34" charset="0"/>
                <a:cs typeface="Times New Roman" pitchFamily="18" charset="0"/>
              </a:rPr>
              <a:t>Guest NUMA</a:t>
            </a:r>
          </a:p>
          <a:p>
            <a:pPr eaLnBrk="1" hangingPunct="1">
              <a:lnSpc>
                <a:spcPts val="1400"/>
              </a:lnSpc>
              <a:spcBef>
                <a:spcPct val="0"/>
              </a:spcBef>
              <a:spcAft>
                <a:spcPts val="600"/>
              </a:spcAft>
              <a:buClr>
                <a:srgbClr val="0BA8D7"/>
              </a:buClr>
              <a:buFont typeface="Calibri" pitchFamily="34" charset="0"/>
              <a:buNone/>
              <a:tabLst>
                <a:tab pos="228600" algn="l"/>
              </a:tabLst>
            </a:pPr>
            <a:endParaRPr lang="en-US" dirty="0" smtClean="0">
              <a:solidFill>
                <a:srgbClr val="595959"/>
              </a:solidFill>
              <a:latin typeface="Segoe UI" pitchFamily="34" charset="0"/>
              <a:ea typeface="Calibri" pitchFamily="34" charset="0"/>
              <a:cs typeface="Times New Roman" pitchFamily="18" charset="0"/>
            </a:endParaRPr>
          </a:p>
          <a:p>
            <a:pPr eaLnBrk="1" hangingPunct="1">
              <a:lnSpc>
                <a:spcPts val="1400"/>
              </a:lnSpc>
              <a:spcBef>
                <a:spcPct val="0"/>
              </a:spcBef>
              <a:spcAft>
                <a:spcPts val="600"/>
              </a:spcAft>
              <a:buClr>
                <a:srgbClr val="0BA8D7"/>
              </a:buClr>
              <a:buFont typeface="Calibri" pitchFamily="34" charset="0"/>
              <a:buNone/>
              <a:tabLst>
                <a:tab pos="228600" algn="l"/>
              </a:tabLst>
            </a:pPr>
            <a:r>
              <a:rPr lang="en-US" b="1" dirty="0" smtClean="0">
                <a:solidFill>
                  <a:srgbClr val="595959"/>
                </a:solidFill>
                <a:latin typeface="Segoe UI" pitchFamily="34" charset="0"/>
                <a:ea typeface="Calibri" pitchFamily="34" charset="0"/>
                <a:cs typeface="Segoe UI" pitchFamily="34" charset="0"/>
              </a:rPr>
              <a:t>Projecting a virtual NUMA topology onto a virtual machine </a:t>
            </a:r>
            <a:r>
              <a:rPr lang="en-US" dirty="0" smtClean="0">
                <a:solidFill>
                  <a:srgbClr val="595959"/>
                </a:solidFill>
                <a:latin typeface="Segoe UI" pitchFamily="34" charset="0"/>
                <a:ea typeface="Calibri" pitchFamily="34" charset="0"/>
                <a:cs typeface="Segoe UI" pitchFamily="34" charset="0"/>
              </a:rPr>
              <a:t>provides optimal performance and workload scalability in large virtual machine configurations. It does this by allowing the </a:t>
            </a:r>
            <a:r>
              <a:rPr lang="en-US" b="1" dirty="0" smtClean="0">
                <a:solidFill>
                  <a:srgbClr val="595959"/>
                </a:solidFill>
                <a:latin typeface="Segoe UI" pitchFamily="34" charset="0"/>
                <a:ea typeface="Calibri" pitchFamily="34" charset="0"/>
                <a:cs typeface="Segoe UI" pitchFamily="34" charset="0"/>
              </a:rPr>
              <a:t>guest operating system and applications such as SQL Server to take advantage of their inherent NUMA performance optimizations </a:t>
            </a:r>
            <a:r>
              <a:rPr lang="en-US" dirty="0" smtClean="0">
                <a:solidFill>
                  <a:srgbClr val="595959"/>
                </a:solidFill>
                <a:latin typeface="Segoe UI" pitchFamily="34" charset="0"/>
                <a:ea typeface="Calibri" pitchFamily="34" charset="0"/>
                <a:cs typeface="Segoe UI" pitchFamily="34" charset="0"/>
              </a:rPr>
              <a:t>(for example, making intelligent NUMA decisions about thread and memory allocation). The default virtual NUMA topology projected into a virtual machine running Hyper‑V is </a:t>
            </a:r>
            <a:r>
              <a:rPr lang="en-US" b="1" dirty="0" smtClean="0">
                <a:solidFill>
                  <a:srgbClr val="595959"/>
                </a:solidFill>
                <a:latin typeface="Segoe UI" pitchFamily="34" charset="0"/>
                <a:ea typeface="Calibri" pitchFamily="34" charset="0"/>
                <a:cs typeface="Segoe UI" pitchFamily="34" charset="0"/>
              </a:rPr>
              <a:t>optimized to match the host’s NUMA topology</a:t>
            </a:r>
            <a:r>
              <a:rPr lang="en-US" dirty="0" smtClean="0">
                <a:solidFill>
                  <a:srgbClr val="595959"/>
                </a:solidFill>
                <a:latin typeface="Segoe UI" pitchFamily="34" charset="0"/>
                <a:ea typeface="Calibri" pitchFamily="34" charset="0"/>
                <a:cs typeface="Segoe UI" pitchFamily="34" charset="0"/>
              </a:rPr>
              <a:t>, as shown in the figure.</a:t>
            </a:r>
            <a:endParaRPr lang="en-US" dirty="0" smtClean="0">
              <a:solidFill>
                <a:srgbClr val="595959"/>
              </a:solidFill>
              <a:latin typeface="Segoe UI" pitchFamily="34" charset="0"/>
              <a:cs typeface="Times New Roman" pitchFamily="18" charset="0"/>
            </a:endParaRPr>
          </a:p>
        </p:txBody>
      </p:sp>
      <p:sp>
        <p:nvSpPr>
          <p:cNvPr id="53252" name="Slide Number Placeholder 3"/>
          <p:cNvSpPr>
            <a:spLocks noGrp="1"/>
          </p:cNvSpPr>
          <p:nvPr>
            <p:ph type="sldNum" sz="quarter" idx="5"/>
          </p:nvPr>
        </p:nvSpPr>
        <p:spPr>
          <a:noFill/>
        </p:spPr>
        <p:txBody>
          <a:bodyPr/>
          <a:lstStyle/>
          <a:p>
            <a:fld id="{10D86EC9-367F-4C97-9DE4-272B8DF6395D}" type="slidenum">
              <a:rPr lang="en-US" smtClean="0"/>
              <a:pPr/>
              <a:t>23</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66AA59E-9AD3-4F6B-98BA-8EB39B318164}" type="slidenum">
              <a:rPr lang="en-US">
                <a:latin typeface="Arial"/>
                <a:ea typeface="PMingLiU"/>
              </a:rPr>
              <a:pPr/>
              <a:t>5</a:t>
            </a:fld>
            <a:endParaRPr lang="en-US">
              <a:latin typeface="Arial"/>
              <a:ea typeface="PMingLiU"/>
            </a:endParaRPr>
          </a:p>
        </p:txBody>
      </p:sp>
      <p:sp>
        <p:nvSpPr>
          <p:cNvPr id="108546" name="Rectangle 7"/>
          <p:cNvSpPr txBox="1">
            <a:spLocks noGrp="1" noChangeArrowheads="1"/>
          </p:cNvSpPr>
          <p:nvPr/>
        </p:nvSpPr>
        <p:spPr bwMode="auto">
          <a:xfrm>
            <a:off x="3884614" y="8937626"/>
            <a:ext cx="2971800" cy="204788"/>
          </a:xfrm>
          <a:prstGeom prst="rect">
            <a:avLst/>
          </a:prstGeom>
          <a:noFill/>
          <a:ln w="9525">
            <a:noFill/>
            <a:miter lim="800000"/>
            <a:headEnd/>
            <a:tailEnd/>
          </a:ln>
        </p:spPr>
        <p:txBody>
          <a:bodyPr lIns="91426" tIns="45713" rIns="91426" bIns="45713" anchor="b"/>
          <a:lstStyle/>
          <a:p>
            <a:pPr algn="r" eaLnBrk="1" hangingPunct="1">
              <a:lnSpc>
                <a:spcPct val="100000"/>
              </a:lnSpc>
            </a:pPr>
            <a:fld id="{A2C9045D-F782-4436-A58B-58E7F8FB7C55}" type="slidenum">
              <a:rPr lang="en-US" sz="1200">
                <a:latin typeface="Arial"/>
                <a:ea typeface="PMingLiU"/>
              </a:rPr>
              <a:pPr algn="r" eaLnBrk="1" hangingPunct="1">
                <a:lnSpc>
                  <a:spcPct val="100000"/>
                </a:lnSpc>
              </a:pPr>
              <a:t>5</a:t>
            </a:fld>
            <a:endParaRPr lang="en-US" sz="1200">
              <a:latin typeface="Arial"/>
              <a:ea typeface="PMingLiU"/>
            </a:endParaRPr>
          </a:p>
        </p:txBody>
      </p:sp>
      <p:sp>
        <p:nvSpPr>
          <p:cNvPr id="108547" name="Slide Image Placeholder 6"/>
          <p:cNvSpPr>
            <a:spLocks noGrp="1" noRot="1" noChangeAspect="1" noTextEdit="1"/>
          </p:cNvSpPr>
          <p:nvPr>
            <p:ph type="sldImg"/>
          </p:nvPr>
        </p:nvSpPr>
        <p:spPr>
          <a:xfrm>
            <a:off x="703263" y="368300"/>
            <a:ext cx="5451475" cy="3067050"/>
          </a:xfrm>
          <a:ln/>
        </p:spPr>
      </p:sp>
      <p:sp>
        <p:nvSpPr>
          <p:cNvPr id="108548" name="Notes Placeholder 8"/>
          <p:cNvSpPr>
            <a:spLocks noGrp="1"/>
          </p:cNvSpPr>
          <p:nvPr>
            <p:ph type="body" idx="1"/>
          </p:nvPr>
        </p:nvSpPr>
        <p:spPr>
          <a:xfrm>
            <a:off x="300041" y="3452815"/>
            <a:ext cx="6257925" cy="5370512"/>
          </a:xfrm>
        </p:spPr>
        <p:txBody>
          <a:bodyPr lIns="91426" tIns="45713" rIns="91426" bIns="45713"/>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6FE5DE-43B9-4F95-A480-A3163F3A59D6}"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626224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381000" y="685800"/>
            <a:ext cx="6096000" cy="3429000"/>
          </a:xfrm>
          <a:ln/>
        </p:spPr>
      </p:sp>
      <p:sp>
        <p:nvSpPr>
          <p:cNvPr id="55299" name="Notes Placeholder 2"/>
          <p:cNvSpPr>
            <a:spLocks noGrp="1"/>
          </p:cNvSpPr>
          <p:nvPr>
            <p:ph type="body" idx="1"/>
          </p:nvPr>
        </p:nvSpPr>
        <p:spPr>
          <a:noFill/>
          <a:ln/>
        </p:spPr>
        <p:txBody>
          <a:bodyPr/>
          <a:lstStyle/>
          <a:p>
            <a:pPr eaLnBrk="1" hangingPunct="1"/>
            <a:r>
              <a:rPr lang="en-US" dirty="0" smtClean="0"/>
              <a:t>Hyper‑V in Windows Server 2012 RC has a new Fibre Channel support feature that gives organizations more options for growth. The feature takes advantage of Fibre Channel storage area networks (SANs). This allows administrators to connect virtual machines directly to Fibre Channel-based storage. The feature also introduces Fibre Channel host bus adapter ports in the guest operating system that runs the virtual machine. </a:t>
            </a:r>
          </a:p>
          <a:p>
            <a:pPr eaLnBrk="1" hangingPunct="1"/>
            <a:endParaRPr lang="en-US" dirty="0" smtClean="0"/>
          </a:p>
          <a:p>
            <a:pPr eaLnBrk="1" hangingPunct="1"/>
            <a:r>
              <a:rPr lang="en-US" dirty="0" smtClean="0"/>
              <a:t>Virtual Fibre Channel for Hyper‑V uses a World Wide Name (WWN) that is associated with a virtual machine, which provides the guest operating system with unfiltered access to a SAN. The virtual Fibre Channel presents an alternate, hardware-based I/O path to the Windows software virtual hard disk stack, giving administrators the option to use the advanced functionality offered by their SANs directly from Hyper‑V virtual machines. </a:t>
            </a:r>
          </a:p>
          <a:p>
            <a:pPr eaLnBrk="1" hangingPunct="1"/>
            <a:endParaRPr lang="en-US" dirty="0" smtClean="0"/>
          </a:p>
          <a:p>
            <a:pPr eaLnBrk="1" hangingPunct="1"/>
            <a:r>
              <a:rPr lang="en-US" dirty="0" smtClean="0"/>
              <a:t>Virtual Fibre Channel connects WWNs directly to virtual machines, which removes dependencies on the host WWNs and hardware configuration. Hyper‑V users can now migrate virtual machines between different Hyper‑V hosts while using existing SAN recommended practices with the virtual machines. </a:t>
            </a:r>
          </a:p>
          <a:p>
            <a:pPr eaLnBrk="1" hangingPunct="1"/>
            <a:endParaRPr lang="en-US" dirty="0" smtClean="0"/>
          </a:p>
          <a:p>
            <a:pPr eaLnBrk="1" hangingPunct="1"/>
            <a:r>
              <a:rPr lang="en-US" dirty="0" smtClean="0"/>
              <a:t>The technology also supports live migration of virtual machines connected to the Fibre Channel SAN.</a:t>
            </a:r>
          </a:p>
          <a:p>
            <a:pPr eaLnBrk="1" hangingPunct="1"/>
            <a:endParaRPr lang="en-US" dirty="0" smtClean="0"/>
          </a:p>
        </p:txBody>
      </p:sp>
      <p:sp>
        <p:nvSpPr>
          <p:cNvPr id="55300" name="Slide Number Placeholder 3"/>
          <p:cNvSpPr>
            <a:spLocks noGrp="1"/>
          </p:cNvSpPr>
          <p:nvPr>
            <p:ph type="sldNum" sz="quarter" idx="5"/>
          </p:nvPr>
        </p:nvSpPr>
        <p:spPr>
          <a:noFill/>
        </p:spPr>
        <p:txBody>
          <a:bodyPr/>
          <a:lstStyle/>
          <a:p>
            <a:fld id="{0B86508E-64AC-4E83-8379-DAF4B7067F85}" type="slidenum">
              <a:rPr lang="en-US" smtClean="0"/>
              <a:pPr/>
              <a:t>25</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381000" y="685800"/>
            <a:ext cx="6096000" cy="3429000"/>
          </a:xfrm>
          <a:ln/>
        </p:spPr>
      </p:sp>
      <p:sp>
        <p:nvSpPr>
          <p:cNvPr id="56323" name="Notes Placeholder 2"/>
          <p:cNvSpPr>
            <a:spLocks noGrp="1"/>
          </p:cNvSpPr>
          <p:nvPr>
            <p:ph type="body" idx="1"/>
          </p:nvPr>
        </p:nvSpPr>
        <p:spPr>
          <a:noFill/>
          <a:ln/>
        </p:spPr>
        <p:txBody>
          <a:bodyPr/>
          <a:lstStyle/>
          <a:p>
            <a:pPr eaLnBrk="1" hangingPunct="1"/>
            <a:r>
              <a:rPr lang="en-US" dirty="0" smtClean="0"/>
              <a:t>Hyper‑V in Windows Server 2012</a:t>
            </a:r>
            <a:r>
              <a:rPr lang="en-US" baseline="0" dirty="0" smtClean="0"/>
              <a:t> RC </a:t>
            </a:r>
            <a:r>
              <a:rPr lang="en-US" dirty="0" smtClean="0"/>
              <a:t>introduces Copy Offload support, which takes advantage of new developments in hardware storage that provide fast copying of large amounts of data. Hyper‑V performs these operations faster than was previously possible. </a:t>
            </a:r>
          </a:p>
          <a:p>
            <a:pPr eaLnBrk="1" hangingPunct="1"/>
            <a:endParaRPr lang="en-US" dirty="0" smtClean="0"/>
          </a:p>
          <a:p>
            <a:pPr eaLnBrk="1" hangingPunct="1"/>
            <a:r>
              <a:rPr lang="en-US" dirty="0" smtClean="0"/>
              <a:t>With this new feature, Hyper‑V workloads use the offload semantics of the host hardware, as well as the virtual storage stack, to perform internal operations on virtual hard disks that require large amounts of data to be copied. The hardware is connected to the virtual machine as virtual SCSI devices or else is directly attached. </a:t>
            </a:r>
          </a:p>
          <a:p>
            <a:pPr eaLnBrk="1" hangingPunct="1"/>
            <a:endParaRPr lang="en-US" dirty="0" smtClean="0"/>
          </a:p>
          <a:p>
            <a:pPr eaLnBrk="1" hangingPunct="1"/>
            <a:r>
              <a:rPr lang="en-US" dirty="0" smtClean="0"/>
              <a:t>By offloading support, Hyper-V Copy Offload allows CPU resources to be used for the processing needs of the application rather than being diluted by the demands of networking and storage overheads. This, in turn, allows IT organizations to take advantage of new SAN copy offload innovations that allow for copying large amounts of data from one location to another. </a:t>
            </a:r>
          </a:p>
          <a:p>
            <a:pPr eaLnBrk="1" hangingPunct="1"/>
            <a:endParaRPr lang="en-US" dirty="0" smtClean="0"/>
          </a:p>
          <a:p>
            <a:pPr eaLnBrk="1" hangingPunct="1"/>
            <a:endParaRPr lang="en-US" dirty="0" smtClean="0"/>
          </a:p>
        </p:txBody>
      </p:sp>
      <p:sp>
        <p:nvSpPr>
          <p:cNvPr id="56324" name="Slide Number Placeholder 3"/>
          <p:cNvSpPr>
            <a:spLocks noGrp="1"/>
          </p:cNvSpPr>
          <p:nvPr>
            <p:ph type="sldNum" sz="quarter" idx="5"/>
          </p:nvPr>
        </p:nvSpPr>
        <p:spPr>
          <a:noFill/>
        </p:spPr>
        <p:txBody>
          <a:bodyPr/>
          <a:lstStyle/>
          <a:p>
            <a:fld id="{5A0DF726-D7C9-4661-AAC9-F951368BD27E}" type="slidenum">
              <a:rPr lang="en-US" smtClean="0"/>
              <a:pPr/>
              <a:t>26</a:t>
            </a:fld>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381000" y="685800"/>
            <a:ext cx="6096000" cy="3429000"/>
          </a:xfrm>
          <a:ln/>
        </p:spPr>
      </p:sp>
      <p:sp>
        <p:nvSpPr>
          <p:cNvPr id="59395" name="Notes Placeholder 2"/>
          <p:cNvSpPr>
            <a:spLocks noGrp="1"/>
          </p:cNvSpPr>
          <p:nvPr>
            <p:ph type="body" idx="1"/>
          </p:nvPr>
        </p:nvSpPr>
        <p:spPr>
          <a:noFill/>
          <a:ln/>
        </p:spPr>
        <p:txBody>
          <a:bodyPr/>
          <a:lstStyle/>
          <a:p>
            <a:pPr eaLnBrk="1" hangingPunct="1"/>
            <a:r>
              <a:rPr lang="en-US" dirty="0" smtClean="0"/>
              <a:t>Hyper‑V in Windows Server 2012 RC introduces a new storage option—support for Server Message Block 3.0 (SMB3) remote file storage. </a:t>
            </a:r>
          </a:p>
          <a:p>
            <a:pPr eaLnBrk="1" hangingPunct="1"/>
            <a:endParaRPr lang="en-US" dirty="0" smtClean="0"/>
          </a:p>
          <a:p>
            <a:pPr eaLnBrk="1" hangingPunct="1"/>
            <a:r>
              <a:rPr lang="en-US" dirty="0" smtClean="0"/>
              <a:t>SMB is an application-layer network protocol that provides shared access to files, printers, ports, and other types of communications between nodes on a network.</a:t>
            </a:r>
          </a:p>
          <a:p>
            <a:pPr eaLnBrk="1" hangingPunct="1"/>
            <a:endParaRPr lang="en-US" dirty="0" smtClean="0"/>
          </a:p>
          <a:p>
            <a:pPr eaLnBrk="1" hangingPunct="1"/>
            <a:r>
              <a:rPr lang="en-US" dirty="0" smtClean="0"/>
              <a:t>With the new Hyper‑V support for SMB3 file storage, it is easier for administrators to access various storage options for virtualized environments. </a:t>
            </a:r>
          </a:p>
          <a:p>
            <a:pPr eaLnBrk="1" hangingPunct="1"/>
            <a:endParaRPr lang="en-US" dirty="0" smtClean="0"/>
          </a:p>
          <a:p>
            <a:pPr eaLnBrk="1" hangingPunct="1"/>
            <a:r>
              <a:rPr lang="en-US" dirty="0" smtClean="0"/>
              <a:t>The SMB3 remote file storage can be set up in several different configurations, including:</a:t>
            </a:r>
          </a:p>
          <a:p>
            <a:pPr eaLnBrk="1" hangingPunct="1"/>
            <a:r>
              <a:rPr lang="en-US" dirty="0" smtClean="0"/>
              <a:t> </a:t>
            </a:r>
          </a:p>
          <a:p>
            <a:pPr marL="182880" indent="-182880" eaLnBrk="1" hangingPunct="1">
              <a:spcBef>
                <a:spcPts val="0"/>
              </a:spcBef>
              <a:buFont typeface="Arial" pitchFamily="34" charset="0"/>
              <a:buChar char="•"/>
            </a:pPr>
            <a:r>
              <a:rPr lang="en-US" dirty="0" smtClean="0"/>
              <a:t>Single-node file server,  which provides the lowest cost for shared storage.</a:t>
            </a:r>
          </a:p>
          <a:p>
            <a:pPr marL="182880" indent="-182880" eaLnBrk="1" hangingPunct="1">
              <a:spcBef>
                <a:spcPts val="0"/>
              </a:spcBef>
              <a:buFont typeface="Arial" pitchFamily="34" charset="0"/>
              <a:buChar char="•"/>
            </a:pPr>
            <a:endParaRPr lang="en-US" dirty="0" smtClean="0"/>
          </a:p>
          <a:p>
            <a:pPr marL="182880" indent="-182880" eaLnBrk="1" hangingPunct="1">
              <a:spcBef>
                <a:spcPts val="0"/>
              </a:spcBef>
              <a:buFont typeface="Arial" pitchFamily="34" charset="0"/>
              <a:buChar char="•"/>
            </a:pPr>
            <a:r>
              <a:rPr lang="en-US" dirty="0" smtClean="0"/>
              <a:t>Dual-node file server, which has a low cost and provides limited scalability.</a:t>
            </a:r>
          </a:p>
          <a:p>
            <a:pPr marL="182880" indent="-182880" eaLnBrk="1" hangingPunct="1">
              <a:spcBef>
                <a:spcPts val="0"/>
              </a:spcBef>
              <a:buFont typeface="Arial" pitchFamily="34" charset="0"/>
              <a:buChar char="•"/>
            </a:pPr>
            <a:endParaRPr lang="en-US" dirty="0" smtClean="0"/>
          </a:p>
          <a:p>
            <a:pPr marL="182880" indent="-182880" eaLnBrk="1" hangingPunct="1">
              <a:spcBef>
                <a:spcPts val="0"/>
              </a:spcBef>
              <a:buFont typeface="Arial" pitchFamily="34" charset="0"/>
              <a:buChar char="•"/>
            </a:pPr>
            <a:r>
              <a:rPr lang="en-US" dirty="0" smtClean="0"/>
              <a:t>Multinode file server, which has the highest cost but also provides the highest scalability, taking advantage of potentially thousands of disks.</a:t>
            </a:r>
          </a:p>
          <a:p>
            <a:pPr eaLnBrk="1" hangingPunct="1"/>
            <a:endParaRPr lang="en-US" dirty="0" smtClean="0"/>
          </a:p>
          <a:p>
            <a:pPr eaLnBrk="1" hangingPunct="1"/>
            <a:r>
              <a:rPr lang="en-US" dirty="0" smtClean="0"/>
              <a:t>This capability provides increased flexibility, greater ease of</a:t>
            </a:r>
            <a:r>
              <a:rPr lang="en-US" baseline="0" dirty="0" smtClean="0"/>
              <a:t> </a:t>
            </a:r>
            <a:r>
              <a:rPr lang="en-US" dirty="0" smtClean="0"/>
              <a:t>storage provisioning, and reduced system cost when compared to the storage options in prior versions of Windows Server.</a:t>
            </a:r>
          </a:p>
          <a:p>
            <a:pPr eaLnBrk="1" hangingPunct="1"/>
            <a:endParaRPr lang="en-US" dirty="0" smtClean="0"/>
          </a:p>
          <a:p>
            <a:pPr eaLnBrk="1" hangingPunct="1"/>
            <a:endParaRPr lang="en-US" dirty="0" smtClean="0"/>
          </a:p>
          <a:p>
            <a:pPr eaLnBrk="1" hangingPunct="1"/>
            <a:endParaRPr lang="en-US" dirty="0" smtClean="0"/>
          </a:p>
        </p:txBody>
      </p:sp>
      <p:sp>
        <p:nvSpPr>
          <p:cNvPr id="59396" name="Slide Number Placeholder 3"/>
          <p:cNvSpPr>
            <a:spLocks noGrp="1"/>
          </p:cNvSpPr>
          <p:nvPr>
            <p:ph type="sldNum" sz="quarter" idx="5"/>
          </p:nvPr>
        </p:nvSpPr>
        <p:spPr>
          <a:noFill/>
        </p:spPr>
        <p:txBody>
          <a:bodyPr/>
          <a:lstStyle/>
          <a:p>
            <a:fld id="{83756062-D716-4DAF-B4E0-5B1F4B909C6B}" type="slidenum">
              <a:rPr lang="en-US" smtClean="0"/>
              <a:pPr/>
              <a:t>27</a:t>
            </a:fld>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381000" y="685800"/>
            <a:ext cx="6096000" cy="3429000"/>
          </a:xfrm>
          <a:ln/>
        </p:spPr>
      </p:sp>
      <p:sp>
        <p:nvSpPr>
          <p:cNvPr id="56323" name="Notes Placeholder 2"/>
          <p:cNvSpPr>
            <a:spLocks noGrp="1"/>
          </p:cNvSpPr>
          <p:nvPr>
            <p:ph type="body" idx="1"/>
          </p:nvPr>
        </p:nvSpPr>
        <p:spPr>
          <a:noFill/>
          <a:ln/>
        </p:spPr>
        <p:txBody>
          <a:bodyPr/>
          <a:lstStyle/>
          <a:p>
            <a:pPr eaLnBrk="1" hangingPunct="1"/>
            <a:r>
              <a:rPr lang="en-US" dirty="0" smtClean="0"/>
              <a:t>Hyper‑V in Windows Server 2012</a:t>
            </a:r>
            <a:r>
              <a:rPr lang="en-US" baseline="0" dirty="0" smtClean="0"/>
              <a:t> RC </a:t>
            </a:r>
            <a:r>
              <a:rPr lang="en-US" dirty="0" smtClean="0"/>
              <a:t>introduces Copy Offload support, which takes advantage of new developments in hardware storage that provide fast copying of large amounts of data. Hyper‑V performs these operations faster than was previously possible. </a:t>
            </a:r>
          </a:p>
          <a:p>
            <a:pPr eaLnBrk="1" hangingPunct="1"/>
            <a:endParaRPr lang="en-US" dirty="0" smtClean="0"/>
          </a:p>
          <a:p>
            <a:pPr eaLnBrk="1" hangingPunct="1"/>
            <a:r>
              <a:rPr lang="en-US" dirty="0" smtClean="0"/>
              <a:t>With this new feature, Hyper‑V workloads use the offload semantics of the host hardware, as well as the virtual storage stack, to perform internal operations on virtual hard disks that require large amounts of data to be copied. The hardware is connected to the virtual machine as virtual SCSI devices or else is directly attached. </a:t>
            </a:r>
          </a:p>
          <a:p>
            <a:pPr eaLnBrk="1" hangingPunct="1"/>
            <a:endParaRPr lang="en-US" dirty="0" smtClean="0"/>
          </a:p>
          <a:p>
            <a:pPr eaLnBrk="1" hangingPunct="1"/>
            <a:r>
              <a:rPr lang="en-US" dirty="0" smtClean="0"/>
              <a:t>By offloading support, Hyper-V Copy Offload allows CPU resources to be used for the processing needs of the application rather than being diluted by the demands of networking and storage overheads. This, in turn, allows IT organizations to take advantage of new SAN copy offload innovations that allow for copying large amounts of data from one location to another. </a:t>
            </a:r>
          </a:p>
          <a:p>
            <a:pPr eaLnBrk="1" hangingPunct="1"/>
            <a:endParaRPr lang="en-US" dirty="0" smtClean="0"/>
          </a:p>
          <a:p>
            <a:pPr eaLnBrk="1" hangingPunct="1"/>
            <a:endParaRPr lang="en-US" dirty="0" smtClean="0"/>
          </a:p>
        </p:txBody>
      </p:sp>
      <p:sp>
        <p:nvSpPr>
          <p:cNvPr id="56324" name="Slide Number Placeholder 3"/>
          <p:cNvSpPr>
            <a:spLocks noGrp="1"/>
          </p:cNvSpPr>
          <p:nvPr>
            <p:ph type="sldNum" sz="quarter" idx="5"/>
          </p:nvPr>
        </p:nvSpPr>
        <p:spPr>
          <a:noFill/>
        </p:spPr>
        <p:txBody>
          <a:bodyPr/>
          <a:lstStyle/>
          <a:p>
            <a:fld id="{5A0DF726-D7C9-4661-AAC9-F951368BD27E}" type="slidenum">
              <a:rPr lang="en-US" smtClean="0"/>
              <a:pPr/>
              <a:t>28</a:t>
            </a:fld>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CDBDEF05-41AE-44FC-AE32-341852352C6C}" type="slidenum">
              <a:rPr lang="en-US" smtClean="0"/>
              <a:pPr>
                <a:defRPr/>
              </a:pPr>
              <a:t>29</a:t>
            </a:fld>
            <a:endParaRPr lang="en-US" dirty="0"/>
          </a:p>
        </p:txBody>
      </p:sp>
    </p:spTree>
    <p:extLst>
      <p:ext uri="{BB962C8B-B14F-4D97-AF65-F5344CB8AC3E}">
        <p14:creationId xmlns:p14="http://schemas.microsoft.com/office/powerpoint/2010/main" val="4018984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lstStyle/>
          <a:p>
            <a:pPr eaLnBrk="1" hangingPunct="1">
              <a:defRPr/>
            </a:pPr>
            <a:r>
              <a:rPr lang="en-US" b="1" dirty="0" smtClean="0"/>
              <a:t>Connect to cloud services</a:t>
            </a:r>
            <a:endParaRPr lang="en-US" b="0" dirty="0" smtClean="0"/>
          </a:p>
          <a:p>
            <a:pPr eaLnBrk="1" hangingPunct="1">
              <a:defRPr/>
            </a:pPr>
            <a:endParaRPr lang="en-US" dirty="0" smtClean="0"/>
          </a:p>
          <a:p>
            <a:pPr eaLnBrk="1" hangingPunct="1">
              <a:defRPr/>
            </a:pPr>
            <a:r>
              <a:rPr lang="en-US" dirty="0" smtClean="0"/>
              <a:t>Windows Server 2012 RC provides a more secure and reliable platform for connecting to cloud services by using a common identity and management framework for cross-premises connectivity, federating identities, and increasing data protection.</a:t>
            </a:r>
          </a:p>
          <a:p>
            <a:pPr eaLnBrk="1" hangingPunct="1">
              <a:defRPr/>
            </a:pPr>
            <a:endParaRPr lang="en-US" dirty="0" smtClean="0"/>
          </a:p>
          <a:p>
            <a:pPr eaLnBrk="1" hangingPunct="1">
              <a:defRPr/>
            </a:pPr>
            <a:r>
              <a:rPr lang="en-US" dirty="0" smtClean="0"/>
              <a:t>Key features </a:t>
            </a:r>
            <a:r>
              <a:rPr lang="en-US" baseline="0" dirty="0" smtClean="0"/>
              <a:t>include the following:</a:t>
            </a:r>
          </a:p>
          <a:p>
            <a:pPr eaLnBrk="1" hangingPunct="1">
              <a:defRPr/>
            </a:pPr>
            <a:endParaRPr lang="en-US" baseline="0" dirty="0" smtClean="0"/>
          </a:p>
          <a:p>
            <a:pPr marL="171450" indent="-171450" eaLnBrk="1" hangingPunct="1">
              <a:buFont typeface="Arial" pitchFamily="34" charset="0"/>
              <a:buChar char="•"/>
              <a:defRPr/>
            </a:pPr>
            <a:r>
              <a:rPr lang="it-IT" sz="1200" b="1" dirty="0" smtClean="0">
                <a:solidFill>
                  <a:schemeClr val="bg1"/>
                </a:solidFill>
              </a:rPr>
              <a:t>Hyper-V Replica</a:t>
            </a:r>
            <a:r>
              <a:rPr lang="en-US" baseline="0" dirty="0" smtClean="0"/>
              <a:t>. </a:t>
            </a:r>
            <a:r>
              <a:rPr lang="en-US" sz="1200" kern="1200" dirty="0" smtClean="0">
                <a:solidFill>
                  <a:schemeClr val="tx1"/>
                </a:solidFill>
                <a:effectLst/>
                <a:latin typeface="Arial" charset="0"/>
                <a:ea typeface="+mn-ea"/>
                <a:cs typeface="Arial" charset="0"/>
              </a:rPr>
              <a:t>Virtualization opens new, effective possibilities to ensure services are always available. Windows Server 2012 RC introduces Hyper-V Replica, a built-in feature that provides asynchronous replication of virtual machines for the purposes of business continuity and disaster recovery. Hyper-V Replica provides a storage- and workload-agnostic solution that replicates efficiently, periodically, and asynchronously over IP-based networks, typically to a remote site. It also allows an administrator to easily test the replica virtual machine without disrupting the ongoing replication. If a disaster occurs at the primary site, administrators can quickly restore their business operations by bringing up the replicated virtual machine at the replica site. Hyper-V Replica provides a virtual machine-level, affordable, reliable, and manageable replication solution that’s tightly integrated with Hyper-V Manager and Failover Cluster</a:t>
            </a:r>
            <a:r>
              <a:rPr lang="en-US" sz="1200" kern="1200" baseline="0" dirty="0" smtClean="0">
                <a:solidFill>
                  <a:schemeClr val="tx1"/>
                </a:solidFill>
                <a:effectLst/>
                <a:latin typeface="Arial" charset="0"/>
                <a:ea typeface="+mn-ea"/>
                <a:cs typeface="Arial" charset="0"/>
              </a:rPr>
              <a:t> Manager</a:t>
            </a:r>
            <a:r>
              <a:rPr lang="en-US" sz="1200" kern="1200" dirty="0" smtClean="0">
                <a:solidFill>
                  <a:schemeClr val="tx1"/>
                </a:solidFill>
                <a:effectLst/>
                <a:latin typeface="Arial" charset="0"/>
                <a:ea typeface="+mn-ea"/>
                <a:cs typeface="Arial" charset="0"/>
              </a:rPr>
              <a:t> in Windows Server 2012 RC.</a:t>
            </a:r>
          </a:p>
          <a:p>
            <a:pPr marL="0" indent="0" eaLnBrk="1" hangingPunct="1">
              <a:buFont typeface="Arial" pitchFamily="34" charset="0"/>
              <a:buNone/>
              <a:defRPr/>
            </a:pPr>
            <a:endParaRPr lang="en-US" b="1" baseline="0" dirty="0" smtClean="0"/>
          </a:p>
          <a:p>
            <a:pPr marL="171450" indent="-171450" eaLnBrk="1" hangingPunct="1">
              <a:buFont typeface="Arial" pitchFamily="34" charset="0"/>
              <a:buChar char="•"/>
              <a:defRPr/>
            </a:pPr>
            <a:r>
              <a:rPr lang="en-US" b="1" baseline="0" dirty="0" smtClean="0"/>
              <a:t>Cross-premises connectivity</a:t>
            </a:r>
            <a:r>
              <a:rPr lang="en-US" b="0" baseline="0" dirty="0" smtClean="0"/>
              <a:t>.</a:t>
            </a:r>
            <a:r>
              <a:rPr lang="en-US" baseline="0" dirty="0" smtClean="0"/>
              <a:t> Windows Server 2012 RC provides the most highly cloud-optimized operating system available today. VPN site-to-site functionality in remote access provides cross-premises connectivity between enterprises and hosting service providers. Cross-premises connectivity enables enterprises to connect to private subnets in a hosted cloud network. It also enables connectivity between geographically separate enterprise locations. With cross-premises connectivity, enterprises can use their existing networking equipment to connect to hosting providers using the industry-standard IKEv2-IPsec protocol.</a:t>
            </a:r>
          </a:p>
          <a:p>
            <a:pPr marL="171450" indent="-171450" eaLnBrk="1" hangingPunct="1">
              <a:buFont typeface="Arial" pitchFamily="34" charset="0"/>
              <a:buChar char="•"/>
              <a:defRPr/>
            </a:pPr>
            <a:endParaRPr lang="en-US" baseline="0" dirty="0" smtClean="0"/>
          </a:p>
          <a:p>
            <a:pPr marL="171450" indent="-171450" eaLnBrk="1" hangingPunct="1">
              <a:buFont typeface="Arial" pitchFamily="34" charset="0"/>
              <a:buChar char="•"/>
              <a:defRPr/>
            </a:pPr>
            <a:r>
              <a:rPr lang="en-US" b="1" baseline="0" dirty="0" smtClean="0"/>
              <a:t>Online backup</a:t>
            </a:r>
            <a:r>
              <a:rPr lang="en-US" baseline="0" dirty="0" smtClean="0"/>
              <a:t>. Online backup r</a:t>
            </a:r>
            <a:r>
              <a:rPr lang="en-US" dirty="0" smtClean="0"/>
              <a:t>educes costs associated with backup storage and management;</a:t>
            </a:r>
            <a:r>
              <a:rPr lang="en-US" baseline="0" dirty="0" smtClean="0"/>
              <a:t> it c</a:t>
            </a:r>
            <a:r>
              <a:rPr lang="en-US" dirty="0" smtClean="0"/>
              <a:t>an take advantage of Windows Azure cloud services and also offers options for third-party cloud services.</a:t>
            </a:r>
            <a:r>
              <a:rPr lang="en-US" baseline="0" dirty="0" smtClean="0"/>
              <a:t> Online backup is i</a:t>
            </a:r>
            <a:r>
              <a:rPr lang="en-US" dirty="0" smtClean="0"/>
              <a:t>deal for business continuity needs in small businesses, branch offices, and departmental deployments.</a:t>
            </a:r>
            <a:endParaRPr lang="en-US" sz="1200" dirty="0" smtClean="0"/>
          </a:p>
          <a:p>
            <a:pPr marL="171450" indent="-171450" eaLnBrk="1" hangingPunct="1">
              <a:buFont typeface="Arial" pitchFamily="34" charset="0"/>
              <a:buChar char="•"/>
              <a:defRPr/>
            </a:pPr>
            <a:endParaRPr lang="en-US" baseline="0" dirty="0" smtClean="0"/>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b="1" i="0" kern="1200" dirty="0" smtClean="0">
                <a:solidFill>
                  <a:schemeClr val="tx1"/>
                </a:solidFill>
                <a:latin typeface="Segoe"/>
                <a:ea typeface="Segoe UI" pitchFamily="34" charset="0"/>
                <a:cs typeface="Segoe UI" pitchFamily="34" charset="0"/>
              </a:rPr>
              <a:t>Identity federation with Active Directory Federation Services. </a:t>
            </a:r>
            <a:r>
              <a:rPr lang="en-US" sz="1200" b="0" i="0" kern="1200" dirty="0" smtClean="0">
                <a:solidFill>
                  <a:schemeClr val="tx1"/>
                </a:solidFill>
                <a:latin typeface="Segoe"/>
                <a:ea typeface="Segoe UI" pitchFamily="34" charset="0"/>
                <a:cs typeface="Segoe UI" pitchFamily="34" charset="0"/>
              </a:rPr>
              <a:t>This features</a:t>
            </a:r>
            <a:r>
              <a:rPr lang="en-US" sz="1200" b="0" i="0" kern="1200" baseline="0" dirty="0" smtClean="0">
                <a:solidFill>
                  <a:schemeClr val="tx1"/>
                </a:solidFill>
                <a:latin typeface="Segoe"/>
                <a:ea typeface="Segoe UI" pitchFamily="34" charset="0"/>
                <a:cs typeface="Segoe UI" pitchFamily="34" charset="0"/>
              </a:rPr>
              <a:t> </a:t>
            </a:r>
            <a:r>
              <a:rPr lang="en-US" sz="1200" b="0" i="0" kern="1200" dirty="0" smtClean="0">
                <a:solidFill>
                  <a:schemeClr val="tx1"/>
                </a:solidFill>
                <a:latin typeface="Segoe"/>
                <a:ea typeface="Segoe UI" pitchFamily="34" charset="0"/>
                <a:cs typeface="Segoe UI" pitchFamily="34" charset="0"/>
              </a:rPr>
              <a:t>allows </a:t>
            </a:r>
            <a:r>
              <a:rPr lang="en-US" sz="1200" i="0" kern="1200" dirty="0" smtClean="0">
                <a:solidFill>
                  <a:schemeClr val="tx1"/>
                </a:solidFill>
                <a:latin typeface="Segoe"/>
                <a:ea typeface="Segoe UI" pitchFamily="34" charset="0"/>
                <a:cs typeface="Segoe UI" pitchFamily="34" charset="0"/>
              </a:rPr>
              <a:t>for a common</a:t>
            </a:r>
            <a:r>
              <a:rPr lang="en-US" sz="1200" i="0" kern="1200" baseline="0" dirty="0" smtClean="0">
                <a:solidFill>
                  <a:schemeClr val="tx1"/>
                </a:solidFill>
                <a:latin typeface="Segoe"/>
                <a:ea typeface="Segoe UI" pitchFamily="34" charset="0"/>
                <a:cs typeface="Segoe UI" pitchFamily="34" charset="0"/>
              </a:rPr>
              <a:t> identity framework across premises and the cloud. It includes the extension of Active Directory identities to gain access to cloud resources, single sign-on (SSO) for resources on-premises and in the cloud, and support for open standards.</a:t>
            </a:r>
            <a:endParaRPr lang="en-US" sz="1200" i="0" kern="1200" dirty="0" smtClean="0">
              <a:solidFill>
                <a:schemeClr val="tx1"/>
              </a:solidFill>
              <a:latin typeface="Segoe"/>
              <a:ea typeface="Segoe UI" pitchFamily="34" charset="0"/>
              <a:cs typeface="Segoe UI" pitchFamily="34" charset="0"/>
            </a:endParaRPr>
          </a:p>
        </p:txBody>
      </p:sp>
      <p:sp>
        <p:nvSpPr>
          <p:cNvPr id="76804" name="Slide Number Placeholder 3"/>
          <p:cNvSpPr>
            <a:spLocks noGrp="1"/>
          </p:cNvSpPr>
          <p:nvPr>
            <p:ph type="sldNum" sz="quarter" idx="5"/>
          </p:nvPr>
        </p:nvSpPr>
        <p:spPr>
          <a:noFill/>
        </p:spPr>
        <p:txBody>
          <a:bodyPr/>
          <a:lstStyle/>
          <a:p>
            <a:fld id="{6ACA0AAA-47F4-4568-AD52-C2A70417C80E}" type="slidenum">
              <a:rPr lang="en-US" smtClean="0"/>
              <a:pPr/>
              <a:t>30</a:t>
            </a:fld>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347B6357-D8C4-4F0B-9717-BB576D49AC14}" type="slidenum">
              <a:rPr lang="en-US" smtClean="0"/>
              <a:pPr>
                <a:defRPr/>
              </a:pPr>
              <a:t>31</a:t>
            </a:fld>
            <a:endParaRPr lang="en-US" dirty="0"/>
          </a:p>
        </p:txBody>
      </p:sp>
    </p:spTree>
    <p:extLst>
      <p:ext uri="{BB962C8B-B14F-4D97-AF65-F5344CB8AC3E}">
        <p14:creationId xmlns:p14="http://schemas.microsoft.com/office/powerpoint/2010/main" val="16458971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lstStyle/>
          <a:p>
            <a:pPr eaLnBrk="1" hangingPunct="1">
              <a:defRPr/>
            </a:pPr>
            <a:r>
              <a:rPr lang="en-US" dirty="0" smtClean="0"/>
              <a:t>The biggest benefits of cloud computing are seen in three key areas:</a:t>
            </a:r>
          </a:p>
          <a:p>
            <a:pPr eaLnBrk="1" hangingPunct="1">
              <a:defRPr/>
            </a:pPr>
            <a:endParaRPr lang="en-US" dirty="0" smtClean="0"/>
          </a:p>
          <a:p>
            <a:pPr marL="228600" marR="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b="1" u="none" dirty="0" smtClean="0"/>
              <a:t>Agility</a:t>
            </a:r>
            <a:r>
              <a:rPr lang="en-US" dirty="0" smtClean="0"/>
              <a:t>. Every business wants the ability to respond quickly to changes in the market or the way the business is run.</a:t>
            </a:r>
            <a:endParaRPr lang="en-US" b="1" u="none" dirty="0" smtClean="0"/>
          </a:p>
          <a:p>
            <a:pPr marL="228600" indent="-228600" eaLnBrk="1" hangingPunct="1">
              <a:buFont typeface="+mj-lt"/>
              <a:buAutoNum type="arabicPeriod"/>
              <a:defRPr/>
            </a:pPr>
            <a:r>
              <a:rPr lang="en-US" b="1" u="none" dirty="0" smtClean="0"/>
              <a:t>Focus</a:t>
            </a:r>
            <a:r>
              <a:rPr lang="en-US" dirty="0" smtClean="0"/>
              <a:t>. More people are able to focus on higher levels of the stack—such</a:t>
            </a:r>
            <a:r>
              <a:rPr lang="en-US" baseline="0" dirty="0" smtClean="0"/>
              <a:t> as</a:t>
            </a:r>
            <a:r>
              <a:rPr lang="en-US" dirty="0" smtClean="0"/>
              <a:t> managing application SLAs and rolling out new applications—without having to worry about the underlying infrastructure.</a:t>
            </a:r>
          </a:p>
          <a:p>
            <a:pPr marL="228600" marR="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b="1" u="none" dirty="0" smtClean="0"/>
              <a:t>Economics</a:t>
            </a:r>
            <a:r>
              <a:rPr lang="en-US" dirty="0" smtClean="0"/>
              <a:t>. Virtual</a:t>
            </a:r>
            <a:r>
              <a:rPr lang="en-US" baseline="0" dirty="0" smtClean="0"/>
              <a:t>ization has been a driver of efficiency in IT for nearly a decade. </a:t>
            </a:r>
            <a:r>
              <a:rPr lang="en-US" dirty="0" smtClean="0"/>
              <a:t>Cloud computing takes you further</a:t>
            </a:r>
            <a:r>
              <a:rPr lang="en-US" baseline="0" dirty="0" smtClean="0"/>
              <a:t> by </a:t>
            </a:r>
            <a:r>
              <a:rPr lang="en-US" dirty="0" smtClean="0"/>
              <a:t>allowing you to run multiple workloads on the same overall infrastructure, to use those resources more effectively. It also gives you elasticity,</a:t>
            </a:r>
            <a:r>
              <a:rPr lang="en-US" baseline="0" dirty="0" smtClean="0"/>
              <a:t> which helps you more efficiently provision resources based on demand. Both of these attributes u</a:t>
            </a:r>
            <a:r>
              <a:rPr lang="en-US" dirty="0" smtClean="0"/>
              <a:t>ltimately reduce overall cost.</a:t>
            </a:r>
          </a:p>
          <a:p>
            <a:pPr eaLnBrk="1" hangingPunct="1">
              <a:defRPr/>
            </a:pPr>
            <a:endParaRPr lang="en-US" dirty="0" smtClean="0"/>
          </a:p>
          <a:p>
            <a:pPr marL="0" marR="0" indent="0" algn="l" defTabSz="914400" rtl="0" eaLnBrk="1" fontAlgn="base" latinLnBrk="0" hangingPunct="1">
              <a:lnSpc>
                <a:spcPct val="100000"/>
              </a:lnSpc>
              <a:spcBef>
                <a:spcPct val="30000"/>
              </a:spcBef>
              <a:spcAft>
                <a:spcPct val="0"/>
              </a:spcAft>
              <a:buClrTx/>
              <a:buSzTx/>
              <a:buFont typeface="+mj-lt"/>
              <a:buNone/>
              <a:tabLst/>
              <a:defRPr/>
            </a:pPr>
            <a:r>
              <a:rPr lang="en-US" dirty="0" smtClean="0"/>
              <a:t>By moving to a cloud-based model, you can focus on the things that most</a:t>
            </a:r>
            <a:r>
              <a:rPr lang="en-US" baseline="0" dirty="0" smtClean="0"/>
              <a:t> improve your business</a:t>
            </a:r>
            <a:r>
              <a:rPr lang="en-US" dirty="0" smtClean="0"/>
              <a:t>, increase your organizational agility to respond to market changes, and drive down costs across your infrastructure.</a:t>
            </a:r>
          </a:p>
          <a:p>
            <a:pPr marL="228600" indent="-228600" eaLnBrk="1" hangingPunct="1">
              <a:buFont typeface="+mj-lt"/>
              <a:buAutoNum type="arabicPeriod"/>
              <a:defRPr/>
            </a:pPr>
            <a:endParaRPr lang="en-US" dirty="0" smtClean="0"/>
          </a:p>
          <a:p>
            <a:pPr eaLnBrk="1" hangingPunct="1">
              <a:defRPr/>
            </a:pPr>
            <a:endParaRPr lang="en-US" dirty="0" smtClean="0"/>
          </a:p>
          <a:p>
            <a:pPr eaLnBrk="1" hangingPunct="1">
              <a:defRPr/>
            </a:pPr>
            <a:endParaRPr lang="en-US" dirty="0" smtClean="0"/>
          </a:p>
          <a:p>
            <a:pPr eaLnBrk="1" hangingPunct="1">
              <a:defRPr/>
            </a:pPr>
            <a:endParaRPr lang="en-US" dirty="0" smtClean="0"/>
          </a:p>
        </p:txBody>
      </p:sp>
      <p:sp>
        <p:nvSpPr>
          <p:cNvPr id="61444" name="Slide Number Placeholder 3"/>
          <p:cNvSpPr>
            <a:spLocks noGrp="1"/>
          </p:cNvSpPr>
          <p:nvPr>
            <p:ph type="sldNum" sz="quarter" idx="5"/>
          </p:nvPr>
        </p:nvSpPr>
        <p:spPr>
          <a:noFill/>
        </p:spPr>
        <p:txBody>
          <a:bodyPr/>
          <a:lstStyle/>
          <a:p>
            <a:fld id="{8BF19A48-ADCD-409C-940B-C3F321C0037B}" type="slidenum">
              <a:rPr lang="en-US" smtClean="0"/>
              <a:pPr/>
              <a:t>32</a:t>
            </a:fld>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xfrm>
            <a:off x="381000" y="685800"/>
            <a:ext cx="6096000" cy="3429000"/>
          </a:xfrm>
          <a:ln/>
        </p:spPr>
      </p:sp>
      <p:sp>
        <p:nvSpPr>
          <p:cNvPr id="99331" name="Notes Placeholder 2"/>
          <p:cNvSpPr>
            <a:spLocks noGrp="1"/>
          </p:cNvSpPr>
          <p:nvPr>
            <p:ph type="body" idx="1"/>
          </p:nvPr>
        </p:nvSpPr>
        <p:spPr>
          <a:noFill/>
          <a:ln/>
        </p:spPr>
        <p:txBody>
          <a:bodyPr/>
          <a:lstStyle/>
          <a:p>
            <a:pPr eaLnBrk="1" hangingPunct="1"/>
            <a:r>
              <a:rPr lang="en-US" b="1" dirty="0" smtClean="0"/>
              <a:t>Why</a:t>
            </a:r>
            <a:r>
              <a:rPr lang="en-US" b="1" baseline="0" dirty="0" smtClean="0"/>
              <a:t> choose Windows Server 2012 RC?</a:t>
            </a:r>
          </a:p>
          <a:p>
            <a:pPr eaLnBrk="1" hangingPunct="1"/>
            <a:endParaRPr lang="en-US" dirty="0" smtClean="0"/>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smtClean="0"/>
              <a:t>Windows Server 2012 RC is a dynamic</a:t>
            </a:r>
            <a:r>
              <a:rPr lang="en-US" baseline="0" dirty="0" smtClean="0"/>
              <a:t> and efficient</a:t>
            </a:r>
            <a:r>
              <a:rPr lang="en-US" dirty="0" smtClean="0"/>
              <a:t> platform</a:t>
            </a:r>
            <a:r>
              <a:rPr lang="en-US" baseline="0" dirty="0" smtClean="0"/>
              <a:t> for private cloud computing. It delivers a </a:t>
            </a:r>
            <a:r>
              <a:rPr lang="en-US" sz="1200" kern="1200" dirty="0" smtClean="0">
                <a:solidFill>
                  <a:schemeClr val="tx1"/>
                </a:solidFill>
                <a:effectLst/>
                <a:latin typeface="Arial" charset="0"/>
                <a:ea typeface="+mn-ea"/>
                <a:cs typeface="Arial" charset="0"/>
              </a:rPr>
              <a:t>dynamic, available, and cost-effective server platform that satisfies business</a:t>
            </a:r>
            <a:r>
              <a:rPr lang="en-US" sz="1200" kern="1200" baseline="0" dirty="0" smtClean="0">
                <a:solidFill>
                  <a:schemeClr val="tx1"/>
                </a:solidFill>
                <a:effectLst/>
                <a:latin typeface="Arial" charset="0"/>
                <a:ea typeface="+mn-ea"/>
                <a:cs typeface="Arial" charset="0"/>
              </a:rPr>
              <a:t> and </a:t>
            </a:r>
            <a:r>
              <a:rPr lang="en-US" sz="1200" kern="1200" dirty="0" smtClean="0">
                <a:solidFill>
                  <a:schemeClr val="tx1"/>
                </a:solidFill>
                <a:effectLst/>
                <a:latin typeface="Arial" charset="0"/>
                <a:ea typeface="+mn-ea"/>
                <a:cs typeface="Arial" charset="0"/>
              </a:rPr>
              <a:t>IT professionals by offering</a:t>
            </a:r>
            <a:r>
              <a:rPr lang="en-US" sz="1200" kern="1200" baseline="0" dirty="0" smtClean="0">
                <a:solidFill>
                  <a:schemeClr val="tx1"/>
                </a:solidFill>
                <a:effectLst/>
                <a:latin typeface="Arial" charset="0"/>
                <a:ea typeface="+mn-ea"/>
                <a:cs typeface="Arial" charset="0"/>
              </a:rPr>
              <a:t>:</a:t>
            </a:r>
          </a:p>
          <a:p>
            <a:pPr marL="628650" marR="0" lvl="1"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Arial" charset="0"/>
                <a:ea typeface="+mn-ea"/>
                <a:cs typeface="Arial" charset="0"/>
              </a:rPr>
              <a:t>A consistent, integrated approach that helps them solve fundamental business and IT challenges</a:t>
            </a:r>
          </a:p>
          <a:p>
            <a:pPr marL="628650" marR="0" lvl="1"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Arial" charset="0"/>
                <a:ea typeface="+mn-ea"/>
                <a:cs typeface="Arial" charset="0"/>
              </a:rPr>
              <a:t>A</a:t>
            </a:r>
            <a:r>
              <a:rPr lang="en-US" sz="1200" kern="1200" baseline="0" dirty="0" smtClean="0">
                <a:solidFill>
                  <a:schemeClr val="tx1"/>
                </a:solidFill>
                <a:effectLst/>
                <a:latin typeface="Arial" charset="0"/>
                <a:ea typeface="+mn-ea"/>
                <a:cs typeface="Arial" charset="0"/>
              </a:rPr>
              <a:t> concrete platform that lets them </a:t>
            </a:r>
            <a:r>
              <a:rPr lang="en-US" sz="1200" kern="1200" dirty="0" smtClean="0">
                <a:solidFill>
                  <a:schemeClr val="tx1"/>
                </a:solidFill>
                <a:effectLst/>
                <a:latin typeface="Arial" charset="0"/>
                <a:ea typeface="+mn-ea"/>
                <a:cs typeface="Arial" charset="0"/>
              </a:rPr>
              <a:t>take advantage of new applications and services that can be deployed on-premises and in private and public cloud environments</a:t>
            </a:r>
            <a:endParaRPr lang="en-US" dirty="0" smtClean="0"/>
          </a:p>
          <a:p>
            <a:pPr eaLnBrk="1" hangingPunct="1"/>
            <a:endParaRPr lang="en-US" dirty="0" smtClean="0"/>
          </a:p>
          <a:p>
            <a:pPr marL="171450" indent="-171450" eaLnBrk="1" hangingPunct="1">
              <a:buFont typeface="Arial" pitchFamily="34" charset="0"/>
              <a:buChar char="•"/>
            </a:pPr>
            <a:r>
              <a:rPr lang="en-US" dirty="0" smtClean="0"/>
              <a:t>Windows Server 2012 RC supports yesterday’s technologies and today’s business needs while preparing you for tomorrow’s innovations.</a:t>
            </a:r>
            <a:r>
              <a:rPr lang="en-US" baseline="0" dirty="0" smtClean="0"/>
              <a:t> </a:t>
            </a:r>
            <a:r>
              <a:rPr lang="en-US" dirty="0" smtClean="0"/>
              <a:t>Many of the new and improved features in Windows Server 2012 RC can help you meet demanding business requirements. If you’re working with virtualized environments, many of the improvements in Hyper-V and storage technologies will help you enhance your virtual environment and reduce storage costs. For example, Windows Server 2012 RC offers high-performance file-share storage that is continually available for server applications. Implementing this feature lets you store application data on inexpensive, easy-to-manage file shares and obtain nearly the same benefits you would expect from a storage area network (SAN).</a:t>
            </a:r>
          </a:p>
          <a:p>
            <a:pPr marL="171450" indent="-171450" eaLnBrk="1" hangingPunct="1">
              <a:buFont typeface="Arial" pitchFamily="34" charset="0"/>
              <a:buChar char="•"/>
            </a:pPr>
            <a:endParaRPr lang="en-US" dirty="0" smtClean="0"/>
          </a:p>
          <a:p>
            <a:pPr marL="171450" indent="-171450" eaLnBrk="1" hangingPunct="1">
              <a:buFont typeface="Arial" pitchFamily="34" charset="0"/>
              <a:buChar char="•"/>
            </a:pPr>
            <a:r>
              <a:rPr lang="en-US" dirty="0" smtClean="0"/>
              <a:t>We built Windows Server 2012 RC so you can capitalize on your existing investments. By choosing Windows Server 2012 RC now, you are preparing for the future. As you continue to grow and work within a heterogeneous environment, you can select the path that is best for your business. Whether implementing a private cloud is around the corner or over the horizon for you, Windows Server 2012 RC offers the best platform to prepare for and implement cloud-optimized IT now.</a:t>
            </a:r>
          </a:p>
        </p:txBody>
      </p:sp>
      <p:sp>
        <p:nvSpPr>
          <p:cNvPr id="99332" name="Slide Number Placeholder 3"/>
          <p:cNvSpPr>
            <a:spLocks noGrp="1"/>
          </p:cNvSpPr>
          <p:nvPr>
            <p:ph type="sldNum" sz="quarter" idx="5"/>
          </p:nvPr>
        </p:nvSpPr>
        <p:spPr>
          <a:noFill/>
        </p:spPr>
        <p:txBody>
          <a:bodyPr/>
          <a:lstStyle/>
          <a:p>
            <a:fld id="{E008AE44-BCE5-4B20-990D-409804896033}" type="slidenum">
              <a:rPr lang="en-US" smtClean="0"/>
              <a:pPr/>
              <a:t>33</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66AA59E-9AD3-4F6B-98BA-8EB39B318164}" type="slidenum">
              <a:rPr lang="en-US">
                <a:latin typeface="Arial"/>
                <a:ea typeface="PMingLiU"/>
              </a:rPr>
              <a:pPr/>
              <a:t>6</a:t>
            </a:fld>
            <a:endParaRPr lang="en-US">
              <a:latin typeface="Arial"/>
              <a:ea typeface="PMingLiU"/>
            </a:endParaRPr>
          </a:p>
        </p:txBody>
      </p:sp>
      <p:sp>
        <p:nvSpPr>
          <p:cNvPr id="108546" name="Rectangle 7"/>
          <p:cNvSpPr txBox="1">
            <a:spLocks noGrp="1" noChangeArrowheads="1"/>
          </p:cNvSpPr>
          <p:nvPr/>
        </p:nvSpPr>
        <p:spPr bwMode="auto">
          <a:xfrm>
            <a:off x="3884614" y="8937626"/>
            <a:ext cx="2971800" cy="204788"/>
          </a:xfrm>
          <a:prstGeom prst="rect">
            <a:avLst/>
          </a:prstGeom>
          <a:noFill/>
          <a:ln w="9525">
            <a:noFill/>
            <a:miter lim="800000"/>
            <a:headEnd/>
            <a:tailEnd/>
          </a:ln>
        </p:spPr>
        <p:txBody>
          <a:bodyPr lIns="91426" tIns="45713" rIns="91426" bIns="45713" anchor="b"/>
          <a:lstStyle/>
          <a:p>
            <a:pPr algn="r" eaLnBrk="1" hangingPunct="1">
              <a:lnSpc>
                <a:spcPct val="100000"/>
              </a:lnSpc>
            </a:pPr>
            <a:fld id="{A2C9045D-F782-4436-A58B-58E7F8FB7C55}" type="slidenum">
              <a:rPr lang="en-US" sz="1200">
                <a:latin typeface="Arial"/>
                <a:ea typeface="PMingLiU"/>
              </a:rPr>
              <a:pPr algn="r" eaLnBrk="1" hangingPunct="1">
                <a:lnSpc>
                  <a:spcPct val="100000"/>
                </a:lnSpc>
              </a:pPr>
              <a:t>6</a:t>
            </a:fld>
            <a:endParaRPr lang="en-US" sz="1200">
              <a:latin typeface="Arial"/>
              <a:ea typeface="PMingLiU"/>
            </a:endParaRPr>
          </a:p>
        </p:txBody>
      </p:sp>
      <p:sp>
        <p:nvSpPr>
          <p:cNvPr id="108547" name="Slide Image Placeholder 6"/>
          <p:cNvSpPr>
            <a:spLocks noGrp="1" noRot="1" noChangeAspect="1" noTextEdit="1"/>
          </p:cNvSpPr>
          <p:nvPr>
            <p:ph type="sldImg"/>
          </p:nvPr>
        </p:nvSpPr>
        <p:spPr>
          <a:xfrm>
            <a:off x="703263" y="368300"/>
            <a:ext cx="5451475" cy="3067050"/>
          </a:xfrm>
          <a:ln/>
        </p:spPr>
      </p:sp>
      <p:sp>
        <p:nvSpPr>
          <p:cNvPr id="108548" name="Notes Placeholder 8"/>
          <p:cNvSpPr>
            <a:spLocks noGrp="1"/>
          </p:cNvSpPr>
          <p:nvPr>
            <p:ph type="body" idx="1"/>
          </p:nvPr>
        </p:nvSpPr>
        <p:spPr>
          <a:xfrm>
            <a:off x="300041" y="3452815"/>
            <a:ext cx="6257925" cy="5370512"/>
          </a:xfrm>
        </p:spPr>
        <p:txBody>
          <a:bodyPr lIns="91426" tIns="45713" rIns="91426" bIns="45713"/>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02DF6D49-616D-E944-8440-8C52F405E669}" type="slidenum">
              <a:rPr lang="en-US" smtClean="0"/>
              <a:pPr/>
              <a:t>7</a:t>
            </a:fld>
            <a:endParaRPr lang="en-US"/>
          </a:p>
        </p:txBody>
      </p:sp>
    </p:spTree>
    <p:extLst>
      <p:ext uri="{BB962C8B-B14F-4D97-AF65-F5344CB8AC3E}">
        <p14:creationId xmlns:p14="http://schemas.microsoft.com/office/powerpoint/2010/main" val="3747205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xfrm>
            <a:off x="381000" y="685800"/>
            <a:ext cx="6096000" cy="3429000"/>
          </a:xfrm>
          <a:ln/>
        </p:spPr>
      </p:sp>
      <p:sp>
        <p:nvSpPr>
          <p:cNvPr id="3" name="Notes Placeholder 2"/>
          <p:cNvSpPr>
            <a:spLocks noGrp="1"/>
          </p:cNvSpPr>
          <p:nvPr>
            <p:ph type="body" idx="1"/>
          </p:nvPr>
        </p:nvSpPr>
        <p:spPr/>
        <p:txBody>
          <a:bodyPr/>
          <a:lstStyle/>
          <a:p>
            <a:pPr>
              <a:defRPr/>
            </a:pPr>
            <a:endParaRPr lang="en-US" dirty="0">
              <a:cs typeface="+mn-cs"/>
            </a:endParaRPr>
          </a:p>
        </p:txBody>
      </p:sp>
      <p:sp>
        <p:nvSpPr>
          <p:cNvPr id="48131" name="Slide Number Placeholder 3"/>
          <p:cNvSpPr>
            <a:spLocks noGrp="1"/>
          </p:cNvSpPr>
          <p:nvPr>
            <p:ph type="sldNum" sz="quarter" idx="5"/>
          </p:nvPr>
        </p:nvSpPr>
        <p:spPr>
          <a:noFill/>
        </p:spPr>
        <p:txBody>
          <a:bodyPr/>
          <a:lstStyle/>
          <a:p>
            <a:fld id="{ED4E3720-1870-4A74-AE94-841B508E976F}" type="slidenum">
              <a:rPr lang="en-US" smtClean="0">
                <a:latin typeface="Arial"/>
                <a:ea typeface="PMingLiU"/>
                <a:cs typeface="ＭＳ Ｐゴシック"/>
              </a:rPr>
              <a:pPr/>
              <a:t>9</a:t>
            </a:fld>
            <a:endParaRPr lang="en-US" smtClean="0">
              <a:latin typeface="Arial"/>
              <a:ea typeface="PMingLiU"/>
              <a:cs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4213"/>
            <a:ext cx="6096000" cy="3429000"/>
          </a:xfrm>
        </p:spPr>
      </p:sp>
      <p:sp>
        <p:nvSpPr>
          <p:cNvPr id="3" name="Notes Placeholder 2"/>
          <p:cNvSpPr>
            <a:spLocks noGrp="1"/>
          </p:cNvSpPr>
          <p:nvPr>
            <p:ph type="body" idx="1"/>
          </p:nvPr>
        </p:nvSpPr>
        <p:spPr>
          <a:xfrm>
            <a:off x="406674" y="4343401"/>
            <a:ext cx="6063138" cy="4114800"/>
          </a:xfrm>
          <a:effectLst/>
        </p:spPr>
        <p:txBody>
          <a:bodyPr/>
          <a:lstStyle/>
          <a:p>
            <a:r>
              <a:rPr lang="en-US" sz="1100" b="1" dirty="0" smtClean="0"/>
              <a:t>Our vision is to empower people and organizations by radically simplifying IT through virtualization software</a:t>
            </a:r>
            <a:r>
              <a:rPr lang="en-US" sz="1100" dirty="0" smtClean="0"/>
              <a:t>.</a:t>
            </a:r>
          </a:p>
          <a:p>
            <a:pPr marL="168501" indent="-168501" defTabSz="898672" eaLnBrk="0" fontAlgn="base" hangingPunct="0">
              <a:spcBef>
                <a:spcPct val="30000"/>
              </a:spcBef>
              <a:spcAft>
                <a:spcPct val="0"/>
              </a:spcAft>
              <a:buFont typeface="Arial"/>
              <a:buChar char="•"/>
              <a:defRPr/>
            </a:pPr>
            <a:r>
              <a:rPr lang="en-US" sz="1100" dirty="0" smtClean="0"/>
              <a:t>By virtualizing computing—from the data center to the cloud to mobile devices—we help organizations become more agile, more responsive, and more profitable: </a:t>
            </a:r>
          </a:p>
          <a:p>
            <a:pPr marL="617643" lvl="1" indent="-168501">
              <a:buFont typeface="Arial"/>
              <a:buChar char="•"/>
            </a:pPr>
            <a:r>
              <a:rPr lang="en-US" sz="1100" dirty="0" smtClean="0"/>
              <a:t>By finding new ways to solve complex IT problems, we empower you with the </a:t>
            </a:r>
            <a:r>
              <a:rPr lang="en-US" sz="1100" b="1" dirty="0" smtClean="0"/>
              <a:t>agility</a:t>
            </a:r>
            <a:r>
              <a:rPr lang="en-US" sz="1100" dirty="0" smtClean="0"/>
              <a:t> to leverage flexible infrastructure and automation, speeding delivery of new services to your organization.</a:t>
            </a:r>
            <a:endParaRPr lang="en-US" sz="1100" kern="0" dirty="0" smtClean="0">
              <a:effectLst>
                <a:outerShdw blurRad="38100" dist="38100" dir="2700000" algn="tl">
                  <a:srgbClr val="000000">
                    <a:alpha val="43137"/>
                  </a:srgbClr>
                </a:outerShdw>
              </a:effectLst>
              <a:ea typeface="ＭＳ Ｐゴシック"/>
            </a:endParaRPr>
          </a:p>
          <a:p>
            <a:pPr marL="617643" lvl="1" indent="-168501">
              <a:buFont typeface="Arial"/>
              <a:buChar char="•"/>
            </a:pPr>
            <a:r>
              <a:rPr lang="en-US" sz="1100" dirty="0" smtClean="0"/>
              <a:t>With VMware’s virtualized infrastructure, you can respond quickly to the demands of today’s competitive, fast-changing environment. And all with an unprecedented degree of </a:t>
            </a:r>
            <a:r>
              <a:rPr lang="en-US" sz="1100" b="1" dirty="0" smtClean="0"/>
              <a:t>contro</a:t>
            </a:r>
            <a:r>
              <a:rPr lang="en-US" sz="1100" dirty="0" smtClean="0"/>
              <a:t>l over how you securely manage IT resources—without sacrificing choice, across any application, on any cloud, for any device.</a:t>
            </a:r>
          </a:p>
          <a:p>
            <a:pPr marL="617643" lvl="1" indent="-168501">
              <a:buFont typeface="Arial"/>
              <a:buChar char="•"/>
            </a:pPr>
            <a:r>
              <a:rPr lang="en-US" sz="1100" dirty="0" smtClean="0"/>
              <a:t>The result goes straight to your bottom line. Driven by VMware software and solutions, the efficient use of hardware and human resources significantly reduces IT costs—both CapEx and OpEx—resulting in </a:t>
            </a:r>
            <a:r>
              <a:rPr lang="en-US" sz="1100" b="1" dirty="0" smtClean="0"/>
              <a:t>lower TCO </a:t>
            </a:r>
            <a:r>
              <a:rPr lang="en-US" sz="1100" dirty="0" smtClean="0"/>
              <a:t>than any competing offering, helping IT drive the profitability of your organization.</a:t>
            </a:r>
          </a:p>
          <a:p>
            <a:endParaRPr lang="en-US" b="0" dirty="0"/>
          </a:p>
        </p:txBody>
      </p:sp>
      <p:sp>
        <p:nvSpPr>
          <p:cNvPr id="4" name="Slide Number Placeholder 3"/>
          <p:cNvSpPr>
            <a:spLocks noGrp="1"/>
          </p:cNvSpPr>
          <p:nvPr>
            <p:ph type="sldNum" sz="quarter" idx="10"/>
          </p:nvPr>
        </p:nvSpPr>
        <p:spPr/>
        <p:txBody>
          <a:bodyPr/>
          <a:lstStyle/>
          <a:p>
            <a:fld id="{7951B865-2D65-EA49-810F-9C7654DDEE59}" type="slidenum">
              <a:rPr lang="en-US" smtClean="0"/>
              <a:pPr/>
              <a:t>10</a:t>
            </a:fld>
            <a:endParaRPr lang="en-US" dirty="0"/>
          </a:p>
        </p:txBody>
      </p:sp>
    </p:spTree>
    <p:extLst>
      <p:ext uri="{BB962C8B-B14F-4D97-AF65-F5344CB8AC3E}">
        <p14:creationId xmlns:p14="http://schemas.microsoft.com/office/powerpoint/2010/main" val="3278672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347B6357-D8C4-4F0B-9717-BB576D49AC14}" type="slidenum">
              <a:rPr lang="en-US" smtClean="0"/>
              <a:pPr>
                <a:defRPr/>
              </a:pPr>
              <a:t>11</a:t>
            </a:fld>
            <a:endParaRPr lang="en-US" dirty="0"/>
          </a:p>
        </p:txBody>
      </p:sp>
    </p:spTree>
    <p:extLst>
      <p:ext uri="{BB962C8B-B14F-4D97-AF65-F5344CB8AC3E}">
        <p14:creationId xmlns:p14="http://schemas.microsoft.com/office/powerpoint/2010/main" val="1907027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lstStyle/>
          <a:p>
            <a:pPr eaLnBrk="1" hangingPunct="1">
              <a:defRPr/>
            </a:pPr>
            <a:r>
              <a:rPr lang="en-US" b="1" dirty="0" smtClean="0"/>
              <a:t>Optimize your IT for the cloud with Windows Server 2012</a:t>
            </a:r>
          </a:p>
          <a:p>
            <a:pPr eaLnBrk="1" hangingPunct="1">
              <a:defRPr/>
            </a:pPr>
            <a:endParaRPr lang="en-US" dirty="0" smtClean="0"/>
          </a:p>
          <a:p>
            <a:pPr eaLnBrk="1" hangingPunct="1">
              <a:defRPr/>
            </a:pPr>
            <a:r>
              <a:rPr lang="en-US" dirty="0" smtClean="0"/>
              <a:t>When you optimize your IT for the cloud</a:t>
            </a:r>
            <a:r>
              <a:rPr lang="en-US" baseline="0" dirty="0" smtClean="0"/>
              <a:t> </a:t>
            </a:r>
            <a:r>
              <a:rPr lang="en-US" dirty="0" smtClean="0"/>
              <a:t>with Windows Server 2012 RC, you take advantage of the skills and investment you’ve already made in building a familiar and consistent platform. Windows Server 2012 RC builds on that familiarity and optimizes your IT for the cloud. With Windows Server 2012 RC, you gain all the Microsoft experience behind building and operating private and public clouds, delivered as a dynamic, available, and cost-effective server platform.</a:t>
            </a:r>
          </a:p>
          <a:p>
            <a:pPr eaLnBrk="1" hangingPunct="1">
              <a:defRPr/>
            </a:pPr>
            <a:endParaRPr lang="en-US" dirty="0" smtClean="0"/>
          </a:p>
          <a:p>
            <a:pPr eaLnBrk="1" hangingPunct="1">
              <a:defRPr/>
            </a:pPr>
            <a:r>
              <a:rPr lang="en-US" dirty="0" smtClean="0"/>
              <a:t>Windows Server 2012 RC delivers value in four key ways:</a:t>
            </a:r>
          </a:p>
          <a:p>
            <a:pPr marL="228600" indent="-228600" eaLnBrk="1" hangingPunct="1">
              <a:buFont typeface="+mj-lt"/>
              <a:buAutoNum type="arabicPeriod"/>
              <a:defRPr/>
            </a:pPr>
            <a:r>
              <a:rPr lang="en-US" dirty="0" smtClean="0"/>
              <a:t>It takes you </a:t>
            </a:r>
            <a:r>
              <a:rPr lang="en-US" b="1" i="0" dirty="0" smtClean="0"/>
              <a:t>beyond virtualization</a:t>
            </a:r>
            <a:r>
              <a:rPr lang="en-US" dirty="0" smtClean="0"/>
              <a:t>. Windows Server 2012 RC offers a dynamic, multitenant infrastructure that goes beyond virtualization technology to a complete platform for building a private cloud.</a:t>
            </a:r>
          </a:p>
          <a:p>
            <a:pPr marL="228600" indent="-228600" eaLnBrk="1" hangingPunct="1">
              <a:buFont typeface="+mj-lt"/>
              <a:buAutoNum type="arabicPeriod"/>
              <a:defRPr/>
            </a:pPr>
            <a:r>
              <a:rPr lang="en-US" dirty="0" smtClean="0"/>
              <a:t>It delivers </a:t>
            </a:r>
            <a:r>
              <a:rPr lang="en-US" b="1" i="0" dirty="0" smtClean="0"/>
              <a:t>the power of many servers, with</a:t>
            </a:r>
            <a:r>
              <a:rPr lang="en-US" b="1" i="0" baseline="0" dirty="0" smtClean="0"/>
              <a:t> t</a:t>
            </a:r>
            <a:r>
              <a:rPr lang="en-US" b="1" i="0" dirty="0" smtClean="0"/>
              <a:t>he simplicity of one</a:t>
            </a:r>
            <a:r>
              <a:rPr lang="en-US" dirty="0" smtClean="0"/>
              <a:t>. Windows Server 2012 RC offers you excellent economics by integrating a highly available and easy-to-manage multiple-server platform.</a:t>
            </a:r>
          </a:p>
          <a:p>
            <a:pPr marL="228600" indent="-228600" eaLnBrk="1" hangingPunct="1">
              <a:buFont typeface="+mj-lt"/>
              <a:buAutoNum type="arabicPeriod"/>
              <a:defRPr/>
            </a:pPr>
            <a:r>
              <a:rPr lang="en-US" dirty="0" smtClean="0"/>
              <a:t>It opens the door to </a:t>
            </a:r>
            <a:r>
              <a:rPr lang="en-US" b="1" i="0" dirty="0" smtClean="0"/>
              <a:t>every app on any cloud</a:t>
            </a:r>
            <a:r>
              <a:rPr lang="en-US" dirty="0" smtClean="0"/>
              <a:t>. Windows Server 2012 RC is the broadest, most scalable and elastic web and application platform, giving you the flexibility to build and deploy applications on-premises, in the cloud,</a:t>
            </a:r>
            <a:r>
              <a:rPr lang="en-US" baseline="0" dirty="0" smtClean="0"/>
              <a:t> and in a hybrid environment</a:t>
            </a:r>
            <a:r>
              <a:rPr lang="en-US" dirty="0" smtClean="0"/>
              <a:t> using a consistent</a:t>
            </a:r>
            <a:r>
              <a:rPr lang="en-US" baseline="0" dirty="0" smtClean="0"/>
              <a:t> set of tools and frameworks</a:t>
            </a:r>
            <a:r>
              <a:rPr lang="en-US" dirty="0" smtClean="0"/>
              <a:t>.</a:t>
            </a:r>
          </a:p>
          <a:p>
            <a:pPr marL="228600" indent="-228600" eaLnBrk="1" hangingPunct="1">
              <a:buFont typeface="+mj-lt"/>
              <a:buAutoNum type="arabicPeriod"/>
              <a:defRPr/>
            </a:pPr>
            <a:r>
              <a:rPr lang="en-US" dirty="0" smtClean="0"/>
              <a:t>It </a:t>
            </a:r>
            <a:r>
              <a:rPr lang="en-US" b="1" i="0" dirty="0" smtClean="0"/>
              <a:t>enables the modern work style</a:t>
            </a:r>
            <a:r>
              <a:rPr lang="en-US" dirty="0" smtClean="0"/>
              <a:t>. Windows Server 2012 RC empowers IT to provide users with flexible access to data and applications anywhere, on any device, while simplifying management and maintaining security, control, and compliance.</a:t>
            </a:r>
          </a:p>
          <a:p>
            <a:pPr eaLnBrk="1" hangingPunct="1">
              <a:defRPr/>
            </a:pPr>
            <a:endParaRPr lang="en-US" dirty="0" smtClean="0"/>
          </a:p>
          <a:p>
            <a:pPr eaLnBrk="1" hangingPunct="1">
              <a:defRPr/>
            </a:pPr>
            <a:r>
              <a:rPr lang="en-US" dirty="0" smtClean="0"/>
              <a:t>Let’s look at each of these areas in more detail.</a:t>
            </a:r>
          </a:p>
        </p:txBody>
      </p:sp>
      <p:sp>
        <p:nvSpPr>
          <p:cNvPr id="72708" name="Slide Number Placeholder 3"/>
          <p:cNvSpPr>
            <a:spLocks noGrp="1"/>
          </p:cNvSpPr>
          <p:nvPr>
            <p:ph type="sldNum" sz="quarter" idx="5"/>
          </p:nvPr>
        </p:nvSpPr>
        <p:spPr>
          <a:noFill/>
        </p:spPr>
        <p:txBody>
          <a:bodyPr/>
          <a:lstStyle/>
          <a:p>
            <a:fld id="{4339581F-8628-42B5-A630-5D94DD1EDF0F}" type="slidenum">
              <a:rPr lang="en-US" smtClean="0"/>
              <a:pPr/>
              <a:t>12</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lstStyle/>
          <a:p>
            <a:pPr eaLnBrk="1" hangingPunct="1">
              <a:defRPr/>
            </a:pPr>
            <a:r>
              <a:rPr lang="en-US" sz="1200" b="1" kern="1200" dirty="0" smtClean="0">
                <a:solidFill>
                  <a:schemeClr val="tx1"/>
                </a:solidFill>
                <a:effectLst/>
                <a:latin typeface="Arial" pitchFamily="34" charset="0"/>
                <a:ea typeface="+mn-ea"/>
                <a:cs typeface="Arial" pitchFamily="34" charset="0"/>
              </a:rPr>
              <a:t>Optimized your IT for the cloud </a:t>
            </a:r>
            <a:r>
              <a:rPr lang="en-US" sz="1200" b="1" kern="1200" baseline="0" dirty="0" smtClean="0">
                <a:solidFill>
                  <a:schemeClr val="tx1"/>
                </a:solidFill>
                <a:effectLst/>
                <a:latin typeface="Arial" pitchFamily="34" charset="0"/>
                <a:ea typeface="+mn-ea"/>
                <a:cs typeface="Arial" pitchFamily="34" charset="0"/>
              </a:rPr>
              <a:t>with Windows Server 2012 RC</a:t>
            </a:r>
            <a:endParaRPr lang="en-US" sz="1200" b="1" kern="1200" dirty="0" smtClean="0">
              <a:solidFill>
                <a:schemeClr val="tx1"/>
              </a:solidFill>
              <a:effectLst/>
              <a:latin typeface="Arial" pitchFamily="34" charset="0"/>
              <a:ea typeface="+mn-ea"/>
              <a:cs typeface="Arial" pitchFamily="34" charset="0"/>
            </a:endParaRPr>
          </a:p>
          <a:p>
            <a:pPr eaLnBrk="1" hangingPunct="1">
              <a:defRPr/>
            </a:pPr>
            <a:endParaRPr lang="en-US" sz="1200" kern="1200" dirty="0" smtClean="0">
              <a:solidFill>
                <a:schemeClr val="tx1"/>
              </a:solidFill>
              <a:effectLst/>
              <a:latin typeface="Arial" pitchFamily="34" charset="0"/>
              <a:ea typeface="+mn-ea"/>
              <a:cs typeface="Arial" pitchFamily="34" charset="0"/>
            </a:endParaRPr>
          </a:p>
          <a:p>
            <a:pPr eaLnBrk="1" hangingPunct="1">
              <a:defRPr/>
            </a:pPr>
            <a:r>
              <a:rPr lang="en-US" sz="1200" kern="1200" dirty="0" smtClean="0">
                <a:solidFill>
                  <a:schemeClr val="tx1"/>
                </a:solidFill>
                <a:effectLst/>
                <a:latin typeface="Arial" pitchFamily="34" charset="0"/>
                <a:ea typeface="+mn-ea"/>
                <a:cs typeface="Arial" pitchFamily="34" charset="0"/>
              </a:rPr>
              <a:t>We’ve just spent some</a:t>
            </a:r>
            <a:r>
              <a:rPr lang="en-US" sz="1200" kern="1200" baseline="0" dirty="0" smtClean="0">
                <a:solidFill>
                  <a:schemeClr val="tx1"/>
                </a:solidFill>
                <a:effectLst/>
                <a:latin typeface="Arial" pitchFamily="34" charset="0"/>
                <a:ea typeface="+mn-ea"/>
                <a:cs typeface="Arial" pitchFamily="34" charset="0"/>
              </a:rPr>
              <a:t> time learning about the features in Windows Server 2012 RC that help you optimize your IT for the cloud. To summarize, Windows Server 2012 RC helps you:</a:t>
            </a:r>
          </a:p>
          <a:p>
            <a:pPr eaLnBrk="1" hangingPunct="1">
              <a:defRPr/>
            </a:pPr>
            <a:endParaRPr lang="en-US" sz="1200" kern="1200" baseline="0" dirty="0" smtClean="0">
              <a:solidFill>
                <a:schemeClr val="tx1"/>
              </a:solidFill>
              <a:effectLst/>
              <a:latin typeface="Arial" pitchFamily="34" charset="0"/>
              <a:ea typeface="+mn-ea"/>
              <a:cs typeface="Arial" pitchFamily="34" charset="0"/>
            </a:endParaRPr>
          </a:p>
          <a:p>
            <a:pPr marL="171450" indent="-171450" eaLnBrk="1" hangingPunct="1">
              <a:buFont typeface="Arial" pitchFamily="34" charset="0"/>
              <a:buChar char="•"/>
              <a:defRPr/>
            </a:pPr>
            <a:r>
              <a:rPr lang="en-US" dirty="0" smtClean="0"/>
              <a:t>Scale and secure workloads, cost-effectively build a private cloud, and securely connect to cloud services</a:t>
            </a:r>
          </a:p>
          <a:p>
            <a:pPr marL="171450" indent="-171450" eaLnBrk="1" hangingPunct="1">
              <a:buFont typeface="Arial" pitchFamily="34" charset="0"/>
              <a:buChar char="•"/>
              <a:defRPr/>
            </a:pPr>
            <a:r>
              <a:rPr lang="en-US" dirty="0" smtClean="0"/>
              <a:t>Efficiently manage infrastructure while maximizing uptime and minimizing failures and downtime</a:t>
            </a:r>
          </a:p>
          <a:p>
            <a:pPr marL="171450" indent="-171450" eaLnBrk="1" hangingPunct="1">
              <a:buFont typeface="Arial" pitchFamily="34" charset="0"/>
              <a:buChar char="•"/>
              <a:defRPr/>
            </a:pPr>
            <a:r>
              <a:rPr lang="en-US" dirty="0" smtClean="0"/>
              <a:t>Build on an open and scalable web platform that supports applications across premises</a:t>
            </a:r>
          </a:p>
          <a:p>
            <a:pPr marL="171450" indent="-171450" eaLnBrk="1" hangingPunct="1">
              <a:buFont typeface="Arial" pitchFamily="34" charset="0"/>
              <a:buChar char="•"/>
              <a:defRPr/>
            </a:pPr>
            <a:r>
              <a:rPr lang="en-US" dirty="0" smtClean="0"/>
              <a:t>Support a mobile and flexible work style that gives people access to information and data, regardless of the infrastructure, network, device, or application used to access it</a:t>
            </a:r>
          </a:p>
          <a:p>
            <a:pPr eaLnBrk="1" hangingPunct="1">
              <a:defRPr/>
            </a:pPr>
            <a:endParaRPr lang="en-US" sz="1200" kern="1200" dirty="0" smtClean="0">
              <a:solidFill>
                <a:schemeClr val="tx1"/>
              </a:solidFill>
              <a:effectLst/>
              <a:latin typeface="Arial" pitchFamily="34" charset="0"/>
              <a:ea typeface="+mn-ea"/>
              <a:cs typeface="Arial" pitchFamily="34" charset="0"/>
            </a:endParaRPr>
          </a:p>
        </p:txBody>
      </p:sp>
      <p:sp>
        <p:nvSpPr>
          <p:cNvPr id="71684" name="Slide Number Placeholder 3"/>
          <p:cNvSpPr>
            <a:spLocks noGrp="1"/>
          </p:cNvSpPr>
          <p:nvPr>
            <p:ph type="sldNum" sz="quarter" idx="5"/>
          </p:nvPr>
        </p:nvSpPr>
        <p:spPr>
          <a:noFill/>
        </p:spPr>
        <p:txBody>
          <a:bodyPr/>
          <a:lstStyle/>
          <a:p>
            <a:fld id="{FB3F81A3-58BB-4414-AF4F-A8AC318A0AD3}" type="slidenum">
              <a:rPr lang="en-US" smtClean="0"/>
              <a:pPr/>
              <a:t>13</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標題投影片">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671" y="2"/>
            <a:ext cx="14560731" cy="8255725"/>
          </a:xfrm>
          <a:prstGeom prst="rect">
            <a:avLst/>
          </a:prstGeom>
        </p:spPr>
      </p:pic>
      <p:sp>
        <p:nvSpPr>
          <p:cNvPr id="2" name="Title 1"/>
          <p:cNvSpPr>
            <a:spLocks noGrp="1"/>
          </p:cNvSpPr>
          <p:nvPr>
            <p:ph type="ctrTitle" hasCustomPrompt="1"/>
          </p:nvPr>
        </p:nvSpPr>
        <p:spPr>
          <a:xfrm>
            <a:off x="4145280" y="2743202"/>
            <a:ext cx="9888358" cy="1764030"/>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339840" y="4846320"/>
            <a:ext cx="7636045" cy="1188720"/>
          </a:xfrm>
        </p:spPr>
        <p:txBody>
          <a:bodyPr>
            <a:normAutofit/>
          </a:bodyPr>
          <a:lstStyle>
            <a:lvl1pPr marL="0" indent="0" algn="r">
              <a:buNone/>
              <a:defRPr sz="2900" b="0">
                <a:solidFill>
                  <a:schemeClr val="tx1"/>
                </a:solidFill>
                <a:latin typeface="Georgia" pitchFamily="18" charset="0"/>
              </a:defRPr>
            </a:lvl1pPr>
            <a:lvl2pPr marL="653077" indent="0" algn="ctr">
              <a:buNone/>
              <a:defRPr>
                <a:solidFill>
                  <a:schemeClr val="tx1">
                    <a:tint val="75000"/>
                  </a:schemeClr>
                </a:solidFill>
              </a:defRPr>
            </a:lvl2pPr>
            <a:lvl3pPr marL="1306155" indent="0" algn="ctr">
              <a:buNone/>
              <a:defRPr>
                <a:solidFill>
                  <a:schemeClr val="tx1">
                    <a:tint val="75000"/>
                  </a:schemeClr>
                </a:solidFill>
              </a:defRPr>
            </a:lvl3pPr>
            <a:lvl4pPr marL="1959233" indent="0" algn="ctr">
              <a:buNone/>
              <a:defRPr>
                <a:solidFill>
                  <a:schemeClr val="tx1">
                    <a:tint val="75000"/>
                  </a:schemeClr>
                </a:solidFill>
              </a:defRPr>
            </a:lvl4pPr>
            <a:lvl5pPr marL="2612311" indent="0" algn="ctr">
              <a:buNone/>
              <a:defRPr>
                <a:solidFill>
                  <a:schemeClr val="tx1">
                    <a:tint val="75000"/>
                  </a:schemeClr>
                </a:solidFill>
              </a:defRPr>
            </a:lvl5pPr>
            <a:lvl6pPr marL="3265388" indent="0" algn="ctr">
              <a:buNone/>
              <a:defRPr>
                <a:solidFill>
                  <a:schemeClr val="tx1">
                    <a:tint val="75000"/>
                  </a:schemeClr>
                </a:solidFill>
              </a:defRPr>
            </a:lvl6pPr>
            <a:lvl7pPr marL="3918465" indent="0" algn="ctr">
              <a:buNone/>
              <a:defRPr>
                <a:solidFill>
                  <a:schemeClr val="tx1">
                    <a:tint val="75000"/>
                  </a:schemeClr>
                </a:solidFill>
              </a:defRPr>
            </a:lvl7pPr>
            <a:lvl8pPr marL="4571543" indent="0" algn="ctr">
              <a:buNone/>
              <a:defRPr>
                <a:solidFill>
                  <a:schemeClr val="tx1">
                    <a:tint val="75000"/>
                  </a:schemeClr>
                </a:solidFill>
              </a:defRPr>
            </a:lvl8pPr>
            <a:lvl9pPr marL="5224620" indent="0" algn="ctr">
              <a:buNone/>
              <a:defRPr>
                <a:solidFill>
                  <a:schemeClr val="tx1">
                    <a:tint val="75000"/>
                  </a:schemeClr>
                </a:solidFill>
              </a:defRPr>
            </a:lvl9pPr>
          </a:lstStyle>
          <a:p>
            <a:r>
              <a:rPr lang="zh-TW" altLang="en-US" smtClean="0"/>
              <a:t>按一下以編輯母片副標題樣式</a:t>
            </a:r>
            <a:endParaRPr lang="en-US" dirty="0"/>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501"/>
            <a:ext cx="5954589" cy="8229600"/>
          </a:xfrm>
          <a:prstGeom prst="rect">
            <a:avLst/>
          </a:prstGeom>
        </p:spPr>
      </p:pic>
      <p:sp>
        <p:nvSpPr>
          <p:cNvPr id="10" name="Picture Placeholder 9"/>
          <p:cNvSpPr>
            <a:spLocks noGrp="1"/>
          </p:cNvSpPr>
          <p:nvPr>
            <p:ph type="pic" sz="quarter" idx="13" hasCustomPrompt="1"/>
          </p:nvPr>
        </p:nvSpPr>
        <p:spPr>
          <a:xfrm>
            <a:off x="10972800" y="6126480"/>
            <a:ext cx="2926080" cy="1188720"/>
          </a:xfrm>
        </p:spPr>
        <p:txBody>
          <a:bodyPr>
            <a:normAutofit/>
          </a:bodyPr>
          <a:lstStyle>
            <a:lvl1pPr marL="0" indent="0" algn="ctr">
              <a:buNone/>
              <a:defRPr sz="2900" baseline="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x">
  <p:cSld name="標題，物件及文字">
    <p:spTree>
      <p:nvGrpSpPr>
        <p:cNvPr id="1" name=""/>
        <p:cNvGrpSpPr/>
        <p:nvPr/>
      </p:nvGrpSpPr>
      <p:grpSpPr>
        <a:xfrm>
          <a:off x="0" y="0"/>
          <a:ext cx="0" cy="0"/>
          <a:chOff x="0" y="0"/>
          <a:chExt cx="0" cy="0"/>
        </a:xfrm>
      </p:grpSpPr>
      <p:sp>
        <p:nvSpPr>
          <p:cNvPr id="2" name="Title 1"/>
          <p:cNvSpPr>
            <a:spLocks noGrp="1"/>
          </p:cNvSpPr>
          <p:nvPr>
            <p:ph type="title"/>
          </p:nvPr>
        </p:nvSpPr>
        <p:spPr>
          <a:xfrm>
            <a:off x="1097282" y="426720"/>
            <a:ext cx="13111480" cy="1371600"/>
          </a:xfrm>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1076960" y="1796416"/>
            <a:ext cx="6360160" cy="5711190"/>
          </a:xfrm>
        </p:spPr>
        <p:txBody>
          <a:bodyPr/>
          <a:lstStyle>
            <a:lvl4pPr>
              <a:defRPr baseline="0"/>
            </a:lvl4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p:txBody>
      </p:sp>
      <p:sp>
        <p:nvSpPr>
          <p:cNvPr id="4" name="Text Placeholder 3"/>
          <p:cNvSpPr>
            <a:spLocks noGrp="1"/>
          </p:cNvSpPr>
          <p:nvPr>
            <p:ph type="body" sz="half" idx="2"/>
          </p:nvPr>
        </p:nvSpPr>
        <p:spPr>
          <a:xfrm>
            <a:off x="7900416" y="1796416"/>
            <a:ext cx="6364224" cy="5711190"/>
          </a:xfrm>
        </p:spPr>
        <p:txBody>
          <a:bodyPr/>
          <a:lstStyle>
            <a:lvl4pPr>
              <a:defRPr baseline="0"/>
            </a:lvl4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p:txBody>
      </p:sp>
      <p:sp>
        <p:nvSpPr>
          <p:cNvPr id="5" name="Date Placeholder 3"/>
          <p:cNvSpPr>
            <a:spLocks noGrp="1"/>
          </p:cNvSpPr>
          <p:nvPr>
            <p:ph type="dt" sz="half" idx="10"/>
          </p:nvPr>
        </p:nvSpPr>
        <p:spPr>
          <a:xfrm>
            <a:off x="1219200" y="7627622"/>
            <a:ext cx="3413760" cy="438150"/>
          </a:xfrm>
        </p:spPr>
        <p:txBody>
          <a:bodyPr/>
          <a:lstStyle/>
          <a:p>
            <a:pPr>
              <a:defRPr/>
            </a:pPr>
            <a:endParaRPr lang="en-US" dirty="0"/>
          </a:p>
        </p:txBody>
      </p:sp>
      <p:sp>
        <p:nvSpPr>
          <p:cNvPr id="6" name="Footer Placeholder 4"/>
          <p:cNvSpPr>
            <a:spLocks noGrp="1"/>
          </p:cNvSpPr>
          <p:nvPr>
            <p:ph type="ftr" sz="quarter" idx="11"/>
          </p:nvPr>
        </p:nvSpPr>
        <p:spPr>
          <a:xfrm>
            <a:off x="5364480" y="7627622"/>
            <a:ext cx="4632960" cy="438150"/>
          </a:xfrm>
        </p:spPr>
        <p:txBody>
          <a:bodyPr/>
          <a:lstStyle/>
          <a:p>
            <a:pPr>
              <a:defRPr/>
            </a:pPr>
            <a:endParaRPr lang="en-US" dirty="0"/>
          </a:p>
        </p:txBody>
      </p:sp>
      <p:sp>
        <p:nvSpPr>
          <p:cNvPr id="7" name="Slide Number Placeholder 5"/>
          <p:cNvSpPr>
            <a:spLocks noGrp="1"/>
          </p:cNvSpPr>
          <p:nvPr>
            <p:ph type="sldNum" sz="quarter" idx="12"/>
          </p:nvPr>
        </p:nvSpPr>
        <p:spPr>
          <a:xfrm>
            <a:off x="10728960" y="7627622"/>
            <a:ext cx="3413760" cy="438150"/>
          </a:xfrm>
        </p:spPr>
        <p:txBody>
          <a:bodyPr/>
          <a:lstStyle/>
          <a:p>
            <a:pPr>
              <a:defRPr/>
            </a:pPr>
            <a:fld id="{BEF715D9-1AB0-4F49-A0AB-0D58329E3073}" type="slidenum">
              <a:rPr lang="en-US" smtClean="0"/>
              <a:pPr>
                <a:defRPr/>
              </a:pPr>
              <a:t>‹#›</a:t>
            </a:fld>
            <a:endParaRPr lang="en-US" dirty="0"/>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BEF715D9-1AB0-4F49-A0AB-0D58329E3073}" type="slidenum">
              <a:rPr lang="en-US" smtClean="0"/>
              <a:pPr>
                <a:defRPr/>
              </a:pPr>
              <a:t>‹#›</a:t>
            </a:fld>
            <a:endParaRPr lang="en-US" dirty="0"/>
          </a:p>
        </p:txBody>
      </p:sp>
    </p:spTree>
  </p:cSld>
  <p:clrMapOvr>
    <a:masterClrMapping/>
  </p:clrMapOvr>
  <p:transition spd="slow">
    <p:wipe dir="d"/>
  </p:transition>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BEF715D9-1AB0-4F49-A0AB-0D58329E3073}" type="slidenum">
              <a:rPr lang="en-US" smtClean="0"/>
              <a:pPr>
                <a:defRPr/>
              </a:pPr>
              <a:t>‹#›</a:t>
            </a:fld>
            <a:endParaRPr lang="en-US" dirty="0"/>
          </a:p>
        </p:txBody>
      </p:sp>
    </p:spTree>
  </p:cSld>
  <p:clrMapOvr>
    <a:masterClrMapping/>
  </p:clrMapOvr>
  <p:transition spd="slow">
    <p:wipe dir="d"/>
  </p:transition>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Background Only">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671" y="2"/>
            <a:ext cx="14560731" cy="8255725"/>
          </a:xfrm>
          <a:prstGeom prst="rect">
            <a:avLst/>
          </a:prstGeom>
        </p:spPr>
      </p:pic>
      <p:sp>
        <p:nvSpPr>
          <p:cNvPr id="3" name="Date Placeholder 3"/>
          <p:cNvSpPr>
            <a:spLocks noGrp="1"/>
          </p:cNvSpPr>
          <p:nvPr>
            <p:ph type="dt" sz="half" idx="10"/>
          </p:nvPr>
        </p:nvSpPr>
        <p:spPr>
          <a:xfrm>
            <a:off x="1219200" y="7627622"/>
            <a:ext cx="3413760" cy="438150"/>
          </a:xfrm>
        </p:spPr>
        <p:txBody>
          <a:bodyPr/>
          <a:lstStyle/>
          <a:p>
            <a:pPr>
              <a:defRPr/>
            </a:pPr>
            <a:endParaRPr lang="en-US" dirty="0"/>
          </a:p>
        </p:txBody>
      </p:sp>
      <p:sp>
        <p:nvSpPr>
          <p:cNvPr id="4" name="Footer Placeholder 4"/>
          <p:cNvSpPr>
            <a:spLocks noGrp="1"/>
          </p:cNvSpPr>
          <p:nvPr>
            <p:ph type="ftr" sz="quarter" idx="11"/>
          </p:nvPr>
        </p:nvSpPr>
        <p:spPr>
          <a:xfrm>
            <a:off x="5364480" y="7627622"/>
            <a:ext cx="4632960" cy="438150"/>
          </a:xfrm>
        </p:spPr>
        <p:txBody>
          <a:bodyPr/>
          <a:lstStyle/>
          <a:p>
            <a:pPr>
              <a:defRPr/>
            </a:pPr>
            <a:endParaRPr lang="en-US" dirty="0"/>
          </a:p>
        </p:txBody>
      </p:sp>
      <p:sp>
        <p:nvSpPr>
          <p:cNvPr id="5" name="Slide Number Placeholder 5"/>
          <p:cNvSpPr>
            <a:spLocks noGrp="1"/>
          </p:cNvSpPr>
          <p:nvPr>
            <p:ph type="sldNum" sz="quarter" idx="12"/>
          </p:nvPr>
        </p:nvSpPr>
        <p:spPr>
          <a:xfrm>
            <a:off x="10728960" y="7627622"/>
            <a:ext cx="3413760" cy="438150"/>
          </a:xfrm>
        </p:spPr>
        <p:txBody>
          <a:bodyPr/>
          <a:lstStyle/>
          <a:p>
            <a:pPr>
              <a:defRPr/>
            </a:pPr>
            <a:fld id="{BEF715D9-1AB0-4F49-A0AB-0D58329E3073}" type="slidenum">
              <a:rPr lang="en-US" smtClean="0"/>
              <a:pPr>
                <a:defRPr/>
              </a:pPr>
              <a:t>‹#›</a:t>
            </a:fld>
            <a:endParaRPr lang="en-US" dirty="0"/>
          </a:p>
        </p:txBody>
      </p:sp>
    </p:spTree>
  </p:cSld>
  <p:clrMapOvr>
    <a:masterClrMapping/>
  </p:clrMapOvr>
  <p:transition spd="slow">
    <p:wipe dir="d"/>
  </p:transition>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F92E933-38A1-45BA-8EC3-DEDEE417EA3B}"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9" name="Rectangle 8"/>
          <p:cNvSpPr/>
          <p:nvPr userDrawn="1"/>
        </p:nvSpPr>
        <p:spPr>
          <a:xfrm>
            <a:off x="5301" y="1"/>
            <a:ext cx="14630400" cy="8229600"/>
          </a:xfrm>
          <a:prstGeom prst="rect">
            <a:avLst/>
          </a:prstGeom>
          <a:solidFill>
            <a:srgbClr val="11A7D8"/>
          </a:solidFill>
          <a:ln>
            <a:noFill/>
          </a:ln>
        </p:spPr>
        <p:style>
          <a:lnRef idx="2">
            <a:schemeClr val="accent1">
              <a:shade val="50000"/>
            </a:schemeClr>
          </a:lnRef>
          <a:fillRef idx="1">
            <a:schemeClr val="accent1"/>
          </a:fillRef>
          <a:effectRef idx="0">
            <a:schemeClr val="accent1"/>
          </a:effectRef>
          <a:fontRef idx="minor">
            <a:schemeClr val="lt1"/>
          </a:fontRef>
        </p:style>
        <p:txBody>
          <a:bodyPr lIns="92181" tIns="46089" rIns="92181" bIns="46089" rtlCol="0" anchor="ctr"/>
          <a:lstStyle/>
          <a:p>
            <a:pPr algn="ctr"/>
            <a:endParaRPr lang="en-US" dirty="0"/>
          </a:p>
        </p:txBody>
      </p:sp>
      <p:sp>
        <p:nvSpPr>
          <p:cNvPr id="7" name="Title 1"/>
          <p:cNvSpPr>
            <a:spLocks noGrp="1"/>
          </p:cNvSpPr>
          <p:nvPr>
            <p:ph type="title" hasCustomPrompt="1"/>
          </p:nvPr>
        </p:nvSpPr>
        <p:spPr>
          <a:xfrm>
            <a:off x="459138" y="354088"/>
            <a:ext cx="11795110" cy="1097280"/>
          </a:xfrm>
        </p:spPr>
        <p:txBody>
          <a:bodyPr/>
          <a:lstStyle>
            <a:lvl1pPr>
              <a:defRPr>
                <a:solidFill>
                  <a:schemeClr val="bg1"/>
                </a:solidFill>
              </a:defRPr>
            </a:lvl1pPr>
          </a:lstStyle>
          <a:p>
            <a:r>
              <a:rPr lang="en-US" dirty="0" smtClean="0"/>
              <a:t>Click To Edit Master Title Style</a:t>
            </a:r>
            <a:endParaRPr lang="en-US" dirty="0"/>
          </a:p>
        </p:txBody>
      </p:sp>
      <p:sp>
        <p:nvSpPr>
          <p:cNvPr id="11" name="Content Placeholder 2"/>
          <p:cNvSpPr>
            <a:spLocks noGrp="1"/>
          </p:cNvSpPr>
          <p:nvPr>
            <p:ph idx="1"/>
          </p:nvPr>
        </p:nvSpPr>
        <p:spPr>
          <a:xfrm>
            <a:off x="731522" y="1554481"/>
            <a:ext cx="13167362" cy="472073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Slide Number Placeholder 5"/>
          <p:cNvSpPr>
            <a:spLocks noGrp="1"/>
          </p:cNvSpPr>
          <p:nvPr>
            <p:ph type="sldNum" sz="quarter" idx="4"/>
          </p:nvPr>
        </p:nvSpPr>
        <p:spPr>
          <a:xfrm>
            <a:off x="10875267" y="7791473"/>
            <a:ext cx="3755136" cy="438150"/>
          </a:xfrm>
          <a:prstGeom prst="rect">
            <a:avLst/>
          </a:prstGeom>
        </p:spPr>
        <p:txBody>
          <a:bodyPr vert="horz" lIns="92181" tIns="46089" rIns="92181" bIns="46089" rtlCol="0" anchor="ctr"/>
          <a:lstStyle>
            <a:lvl1pPr algn="r">
              <a:defRPr sz="1100">
                <a:solidFill>
                  <a:schemeClr val="bg1"/>
                </a:solidFill>
              </a:defRPr>
            </a:lvl1pPr>
          </a:lstStyle>
          <a:p>
            <a:fld id="{40E23B03-6AFE-40A9-BC2C-E89E0B2C5091}" type="slidenum">
              <a:rPr lang="en-US" smtClean="0"/>
              <a:pPr/>
              <a:t>‹#›</a:t>
            </a:fld>
            <a:endParaRPr lang="en-US" dirty="0"/>
          </a:p>
        </p:txBody>
      </p:sp>
    </p:spTree>
    <p:extLst>
      <p:ext uri="{BB962C8B-B14F-4D97-AF65-F5344CB8AC3E}">
        <p14:creationId xmlns:p14="http://schemas.microsoft.com/office/powerpoint/2010/main" val="412315167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pPr>
              <a:defRPr/>
            </a:pPr>
            <a:endParaRPr lang="en-US"/>
          </a:p>
        </p:txBody>
      </p:sp>
      <p:sp>
        <p:nvSpPr>
          <p:cNvPr id="7" name="Text Placeholder 6"/>
          <p:cNvSpPr>
            <a:spLocks noGrp="1"/>
          </p:cNvSpPr>
          <p:nvPr>
            <p:ph type="body" sz="quarter" idx="13"/>
          </p:nvPr>
        </p:nvSpPr>
        <p:spPr>
          <a:xfrm>
            <a:off x="563880" y="943661"/>
            <a:ext cx="13416077" cy="6013094"/>
          </a:xfrm>
        </p:spPr>
        <p:txBody>
          <a:bodyPr/>
          <a:lstStyle>
            <a:lvl1pPr marL="333342" indent="-333342">
              <a:buClr>
                <a:schemeClr val="accent1">
                  <a:lumMod val="75000"/>
                </a:schemeClr>
              </a:buClr>
              <a:buFont typeface="Wingdings" pitchFamily="2" charset="2"/>
              <a:buChar cha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04460476"/>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標題投影片">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670" y="1"/>
            <a:ext cx="14560731" cy="8255725"/>
          </a:xfrm>
          <a:prstGeom prst="rect">
            <a:avLst/>
          </a:prstGeom>
        </p:spPr>
      </p:pic>
      <p:sp>
        <p:nvSpPr>
          <p:cNvPr id="2" name="Title 1"/>
          <p:cNvSpPr>
            <a:spLocks noGrp="1"/>
          </p:cNvSpPr>
          <p:nvPr>
            <p:ph type="ctrTitle" hasCustomPrompt="1"/>
          </p:nvPr>
        </p:nvSpPr>
        <p:spPr>
          <a:xfrm>
            <a:off x="4145280" y="2743201"/>
            <a:ext cx="9888358" cy="1764030"/>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339840" y="4846320"/>
            <a:ext cx="7636045" cy="1188720"/>
          </a:xfrm>
        </p:spPr>
        <p:txBody>
          <a:bodyPr>
            <a:normAutofit/>
          </a:bodyPr>
          <a:lstStyle>
            <a:lvl1pPr marL="0" indent="0" algn="r">
              <a:buNone/>
              <a:defRPr sz="2900" b="0">
                <a:solidFill>
                  <a:schemeClr val="tx1"/>
                </a:solidFill>
                <a:latin typeface="Georgia" pitchFamily="18" charset="0"/>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zh-TW" altLang="en-US" smtClean="0"/>
              <a:t>按一下以編輯母片副標題樣式</a:t>
            </a:r>
            <a:endParaRPr lang="en-US" dirty="0"/>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501"/>
            <a:ext cx="5954589" cy="8229600"/>
          </a:xfrm>
          <a:prstGeom prst="rect">
            <a:avLst/>
          </a:prstGeom>
        </p:spPr>
      </p:pic>
      <p:sp>
        <p:nvSpPr>
          <p:cNvPr id="10" name="Picture Placeholder 9"/>
          <p:cNvSpPr>
            <a:spLocks noGrp="1"/>
          </p:cNvSpPr>
          <p:nvPr>
            <p:ph type="pic" sz="quarter" idx="13" hasCustomPrompt="1"/>
          </p:nvPr>
        </p:nvSpPr>
        <p:spPr>
          <a:xfrm>
            <a:off x="10972800" y="6126480"/>
            <a:ext cx="2926080" cy="1188720"/>
          </a:xfrm>
        </p:spPr>
        <p:txBody>
          <a:bodyPr>
            <a:normAutofit/>
          </a:bodyPr>
          <a:lstStyle>
            <a:lvl1pPr marL="0" indent="0" algn="ctr">
              <a:buNone/>
              <a:defRPr sz="2900" baseline="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章節標題">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670" y="1"/>
            <a:ext cx="14560731" cy="8255725"/>
          </a:xfrm>
          <a:prstGeom prst="rect">
            <a:avLst/>
          </a:prstGeom>
        </p:spPr>
      </p:pic>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5621558" y="-5646784"/>
            <a:ext cx="3383280" cy="14676850"/>
          </a:xfrm>
          <a:prstGeom prst="rect">
            <a:avLst/>
          </a:prstGeom>
        </p:spPr>
      </p:pic>
      <p:sp>
        <p:nvSpPr>
          <p:cNvPr id="2" name="Title 1"/>
          <p:cNvSpPr>
            <a:spLocks noGrp="1"/>
          </p:cNvSpPr>
          <p:nvPr>
            <p:ph type="title" hasCustomPrompt="1"/>
          </p:nvPr>
        </p:nvSpPr>
        <p:spPr>
          <a:xfrm>
            <a:off x="7315200" y="3657601"/>
            <a:ext cx="6949440" cy="1634490"/>
          </a:xfrm>
        </p:spPr>
        <p:txBody>
          <a:bodyPr anchor="b" anchorCtr="0"/>
          <a:lstStyle>
            <a:lvl1pPr algn="l">
              <a:defRPr sz="57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pPr defTabSz="1462967" fontAlgn="auto">
              <a:spcBef>
                <a:spcPts val="0"/>
              </a:spcBef>
              <a:spcAft>
                <a:spcPts val="0"/>
              </a:spcAft>
            </a:pPr>
            <a:fld id="{CEC2A70F-38D4-4EBF-82DA-CD3FF8DE7B8A}" type="datetimeFigureOut">
              <a:rPr lang="en-US" smtClean="0">
                <a:solidFill>
                  <a:prstClr val="black">
                    <a:tint val="75000"/>
                  </a:prstClr>
                </a:solidFill>
                <a:latin typeface="Calibri"/>
                <a:cs typeface="+mn-cs"/>
              </a:rPr>
              <a:pPr defTabSz="1462967" fontAlgn="auto">
                <a:spcBef>
                  <a:spcPts val="0"/>
                </a:spcBef>
                <a:spcAft>
                  <a:spcPts val="0"/>
                </a:spcAft>
              </a:pPr>
              <a:t>12/5/2013</a:t>
            </a:fld>
            <a:endParaRPr lang="en-US">
              <a:solidFill>
                <a:prstClr val="black">
                  <a:tint val="75000"/>
                </a:prstClr>
              </a:solidFill>
              <a:latin typeface="Calibri"/>
              <a:cs typeface="+mn-cs"/>
            </a:endParaRPr>
          </a:p>
        </p:txBody>
      </p:sp>
      <p:sp>
        <p:nvSpPr>
          <p:cNvPr id="5" name="Footer Placeholder 4"/>
          <p:cNvSpPr>
            <a:spLocks noGrp="1"/>
          </p:cNvSpPr>
          <p:nvPr>
            <p:ph type="ftr" sz="quarter" idx="11"/>
          </p:nvPr>
        </p:nvSpPr>
        <p:spPr/>
        <p:txBody>
          <a:bodyPr/>
          <a:lstStyle/>
          <a:p>
            <a:pPr defTabSz="1462967"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12"/>
          </p:nvPr>
        </p:nvSpPr>
        <p:spPr/>
        <p:txBody>
          <a:bodyPr/>
          <a:lstStyle/>
          <a:p>
            <a:pPr defTabSz="1462967" fontAlgn="auto">
              <a:spcBef>
                <a:spcPts val="0"/>
              </a:spcBef>
              <a:spcAft>
                <a:spcPts val="0"/>
              </a:spcAft>
            </a:pPr>
            <a:fld id="{5ED51DAF-8881-4EC8-9D66-FAD222760432}" type="slidenum">
              <a:rPr lang="en-US" smtClean="0">
                <a:solidFill>
                  <a:prstClr val="black">
                    <a:tint val="75000"/>
                  </a:prstClr>
                </a:solidFill>
                <a:latin typeface="Calibri"/>
                <a:cs typeface="+mn-cs"/>
              </a:rPr>
              <a:pPr defTabSz="1462967" fontAlgn="auto">
                <a:spcBef>
                  <a:spcPts val="0"/>
                </a:spcBef>
                <a:spcAft>
                  <a:spcPts val="0"/>
                </a:spcAft>
              </a:pPr>
              <a:t>‹#›</a:t>
            </a:fld>
            <a:endParaRPr lang="en-US">
              <a:solidFill>
                <a:prstClr val="black">
                  <a:tint val="75000"/>
                </a:prstClr>
              </a:solidFill>
              <a:latin typeface="Calibri"/>
              <a:cs typeface="+mn-cs"/>
            </a:endParaRPr>
          </a:p>
        </p:txBody>
      </p:sp>
      <p:sp>
        <p:nvSpPr>
          <p:cNvPr id="10" name="Picture Placeholder 9"/>
          <p:cNvSpPr>
            <a:spLocks noGrp="1"/>
          </p:cNvSpPr>
          <p:nvPr>
            <p:ph type="pic" sz="quarter" idx="13" hasCustomPrompt="1"/>
          </p:nvPr>
        </p:nvSpPr>
        <p:spPr>
          <a:xfrm>
            <a:off x="10850880" y="6400800"/>
            <a:ext cx="3413760" cy="1188720"/>
          </a:xfrm>
        </p:spPr>
        <p:txBody>
          <a:bodyPr>
            <a:normAutofit/>
          </a:bodyPr>
          <a:lstStyle>
            <a:lvl1pPr marL="0" indent="0" algn="ctr">
              <a:buNone/>
              <a:defRPr sz="260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標題及物件">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323558"/>
            <a:ext cx="12923520" cy="13716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1219200" y="1915696"/>
            <a:ext cx="12923520" cy="5156836"/>
          </a:xfrm>
        </p:spPr>
        <p:txBody>
          <a:bodyPr>
            <a:normAutofit/>
          </a:bodyPr>
          <a:lstStyle>
            <a:lvl1pPr>
              <a:defRPr sz="4600">
                <a:latin typeface="+mn-lt"/>
              </a:defRPr>
            </a:lvl1pPr>
            <a:lvl2pPr>
              <a:defRPr sz="4000">
                <a:latin typeface="+mn-lt"/>
              </a:defRPr>
            </a:lvl2pPr>
            <a:lvl3pPr>
              <a:defRPr sz="3400">
                <a:latin typeface="+mn-lt"/>
              </a:defRPr>
            </a:lvl3pPr>
            <a:lvl4pPr>
              <a:defRPr sz="3400">
                <a:latin typeface="+mn-lt"/>
              </a:defRPr>
            </a:lvl4pPr>
            <a:lvl5pPr>
              <a:defRPr sz="3400">
                <a:latin typeface="+mn-lt"/>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pPr defTabSz="1462967" fontAlgn="auto">
              <a:spcBef>
                <a:spcPts val="0"/>
              </a:spcBef>
              <a:spcAft>
                <a:spcPts val="0"/>
              </a:spcAft>
            </a:pPr>
            <a:fld id="{CEC2A70F-38D4-4EBF-82DA-CD3FF8DE7B8A}" type="datetimeFigureOut">
              <a:rPr lang="en-US" smtClean="0">
                <a:solidFill>
                  <a:prstClr val="black">
                    <a:tint val="75000"/>
                  </a:prstClr>
                </a:solidFill>
                <a:latin typeface="Calibri"/>
                <a:cs typeface="+mn-cs"/>
              </a:rPr>
              <a:pPr defTabSz="1462967" fontAlgn="auto">
                <a:spcBef>
                  <a:spcPts val="0"/>
                </a:spcBef>
                <a:spcAft>
                  <a:spcPts val="0"/>
                </a:spcAft>
              </a:pPr>
              <a:t>12/5/2013</a:t>
            </a:fld>
            <a:endParaRPr lang="en-US">
              <a:solidFill>
                <a:prstClr val="black">
                  <a:tint val="75000"/>
                </a:prstClr>
              </a:solidFill>
              <a:latin typeface="Calibri"/>
              <a:cs typeface="+mn-cs"/>
            </a:endParaRPr>
          </a:p>
        </p:txBody>
      </p:sp>
      <p:sp>
        <p:nvSpPr>
          <p:cNvPr id="5" name="Footer Placeholder 4"/>
          <p:cNvSpPr>
            <a:spLocks noGrp="1"/>
          </p:cNvSpPr>
          <p:nvPr>
            <p:ph type="ftr" sz="quarter" idx="11"/>
          </p:nvPr>
        </p:nvSpPr>
        <p:spPr/>
        <p:txBody>
          <a:bodyPr/>
          <a:lstStyle/>
          <a:p>
            <a:pPr defTabSz="1462967"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12"/>
          </p:nvPr>
        </p:nvSpPr>
        <p:spPr>
          <a:xfrm>
            <a:off x="10728960" y="7627621"/>
            <a:ext cx="3413760" cy="438150"/>
          </a:xfrm>
        </p:spPr>
        <p:txBody>
          <a:bodyPr/>
          <a:lstStyle/>
          <a:p>
            <a:pPr defTabSz="1462967" fontAlgn="auto">
              <a:spcBef>
                <a:spcPts val="0"/>
              </a:spcBef>
              <a:spcAft>
                <a:spcPts val="0"/>
              </a:spcAft>
            </a:pPr>
            <a:fld id="{5ED51DAF-8881-4EC8-9D66-FAD222760432}" type="slidenum">
              <a:rPr lang="en-US" smtClean="0">
                <a:solidFill>
                  <a:prstClr val="black">
                    <a:tint val="75000"/>
                  </a:prstClr>
                </a:solidFill>
                <a:latin typeface="Calibri"/>
                <a:cs typeface="+mn-cs"/>
              </a:rPr>
              <a:pPr defTabSz="1462967" fontAlgn="auto">
                <a:spcBef>
                  <a:spcPts val="0"/>
                </a:spcBef>
                <a:spcAft>
                  <a:spcPts val="0"/>
                </a:spcAft>
              </a:pPr>
              <a:t>‹#›</a:t>
            </a:fld>
            <a:endParaRPr lang="en-US">
              <a:solidFill>
                <a:prstClr val="black">
                  <a:tint val="75000"/>
                </a:prstClr>
              </a:solidFill>
              <a:latin typeface="Calibri"/>
              <a:cs typeface="+mn-cs"/>
            </a:endParaRPr>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章節標題">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671" y="2"/>
            <a:ext cx="14560731" cy="8255725"/>
          </a:xfrm>
          <a:prstGeom prst="rect">
            <a:avLst/>
          </a:prstGeom>
        </p:spPr>
      </p:pic>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5621558" y="-5646784"/>
            <a:ext cx="3383280" cy="14676850"/>
          </a:xfrm>
          <a:prstGeom prst="rect">
            <a:avLst/>
          </a:prstGeom>
        </p:spPr>
      </p:pic>
      <p:sp>
        <p:nvSpPr>
          <p:cNvPr id="2" name="Title 1"/>
          <p:cNvSpPr>
            <a:spLocks noGrp="1"/>
          </p:cNvSpPr>
          <p:nvPr>
            <p:ph type="title" hasCustomPrompt="1"/>
          </p:nvPr>
        </p:nvSpPr>
        <p:spPr>
          <a:xfrm>
            <a:off x="7315200" y="3657602"/>
            <a:ext cx="6949440" cy="1634490"/>
          </a:xfrm>
        </p:spPr>
        <p:txBody>
          <a:bodyPr anchor="b" anchorCtr="0"/>
          <a:lstStyle>
            <a:lvl1pPr algn="l">
              <a:defRPr sz="57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EF715D9-1AB0-4F49-A0AB-0D58329E3073}" type="slidenum">
              <a:rPr lang="en-US" smtClean="0"/>
              <a:pPr>
                <a:defRPr/>
              </a:pPr>
              <a:t>‹#›</a:t>
            </a:fld>
            <a:endParaRPr lang="en-US" dirty="0"/>
          </a:p>
        </p:txBody>
      </p:sp>
      <p:sp>
        <p:nvSpPr>
          <p:cNvPr id="10" name="Picture Placeholder 9"/>
          <p:cNvSpPr>
            <a:spLocks noGrp="1"/>
          </p:cNvSpPr>
          <p:nvPr>
            <p:ph type="pic" sz="quarter" idx="13" hasCustomPrompt="1"/>
          </p:nvPr>
        </p:nvSpPr>
        <p:spPr>
          <a:xfrm>
            <a:off x="10850880" y="6400800"/>
            <a:ext cx="3413760" cy="1188720"/>
          </a:xfrm>
        </p:spPr>
        <p:txBody>
          <a:bodyPr>
            <a:normAutofit/>
          </a:bodyPr>
          <a:lstStyle>
            <a:lvl1pPr marL="0" indent="0" algn="ctr">
              <a:buNone/>
              <a:defRPr sz="260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109728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Content Placeholder 3"/>
          <p:cNvSpPr>
            <a:spLocks noGrp="1"/>
          </p:cNvSpPr>
          <p:nvPr>
            <p:ph sz="half" idx="2"/>
          </p:nvPr>
        </p:nvSpPr>
        <p:spPr>
          <a:xfrm>
            <a:off x="780288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Date Placeholder 4"/>
          <p:cNvSpPr>
            <a:spLocks noGrp="1"/>
          </p:cNvSpPr>
          <p:nvPr>
            <p:ph type="dt" sz="half" idx="10"/>
          </p:nvPr>
        </p:nvSpPr>
        <p:spPr/>
        <p:txBody>
          <a:bodyPr/>
          <a:lstStyle/>
          <a:p>
            <a:pPr defTabSz="1462967" fontAlgn="auto">
              <a:spcBef>
                <a:spcPts val="0"/>
              </a:spcBef>
              <a:spcAft>
                <a:spcPts val="0"/>
              </a:spcAft>
            </a:pPr>
            <a:fld id="{CEC2A70F-38D4-4EBF-82DA-CD3FF8DE7B8A}" type="datetimeFigureOut">
              <a:rPr lang="en-US" smtClean="0">
                <a:solidFill>
                  <a:prstClr val="black">
                    <a:tint val="75000"/>
                  </a:prstClr>
                </a:solidFill>
                <a:latin typeface="Calibri"/>
                <a:cs typeface="+mn-cs"/>
              </a:rPr>
              <a:pPr defTabSz="1462967" fontAlgn="auto">
                <a:spcBef>
                  <a:spcPts val="0"/>
                </a:spcBef>
                <a:spcAft>
                  <a:spcPts val="0"/>
                </a:spcAft>
              </a:pPr>
              <a:t>12/5/2013</a:t>
            </a:fld>
            <a:endParaRPr lang="en-US">
              <a:solidFill>
                <a:prstClr val="black">
                  <a:tint val="75000"/>
                </a:prstClr>
              </a:solidFill>
              <a:latin typeface="Calibri"/>
              <a:cs typeface="+mn-cs"/>
            </a:endParaRPr>
          </a:p>
        </p:txBody>
      </p:sp>
      <p:sp>
        <p:nvSpPr>
          <p:cNvPr id="6" name="Footer Placeholder 5"/>
          <p:cNvSpPr>
            <a:spLocks noGrp="1"/>
          </p:cNvSpPr>
          <p:nvPr>
            <p:ph type="ftr" sz="quarter" idx="11"/>
          </p:nvPr>
        </p:nvSpPr>
        <p:spPr/>
        <p:txBody>
          <a:bodyPr/>
          <a:lstStyle/>
          <a:p>
            <a:pPr defTabSz="1462967" fontAlgn="auto">
              <a:spcBef>
                <a:spcPts val="0"/>
              </a:spcBef>
              <a:spcAft>
                <a:spcPts val="0"/>
              </a:spcAft>
            </a:pPr>
            <a:endParaRPr lang="en-US">
              <a:solidFill>
                <a:prstClr val="black">
                  <a:tint val="75000"/>
                </a:prstClr>
              </a:solidFill>
              <a:latin typeface="Calibri"/>
              <a:cs typeface="+mn-cs"/>
            </a:endParaRPr>
          </a:p>
        </p:txBody>
      </p:sp>
      <p:sp>
        <p:nvSpPr>
          <p:cNvPr id="7" name="Slide Number Placeholder 6"/>
          <p:cNvSpPr>
            <a:spLocks noGrp="1"/>
          </p:cNvSpPr>
          <p:nvPr>
            <p:ph type="sldNum" sz="quarter" idx="12"/>
          </p:nvPr>
        </p:nvSpPr>
        <p:spPr/>
        <p:txBody>
          <a:bodyPr/>
          <a:lstStyle/>
          <a:p>
            <a:pPr defTabSz="1462967" fontAlgn="auto">
              <a:spcBef>
                <a:spcPts val="0"/>
              </a:spcBef>
              <a:spcAft>
                <a:spcPts val="0"/>
              </a:spcAft>
            </a:pPr>
            <a:fld id="{5ED51DAF-8881-4EC8-9D66-FAD222760432}" type="slidenum">
              <a:rPr lang="en-US" smtClean="0">
                <a:solidFill>
                  <a:prstClr val="black">
                    <a:tint val="75000"/>
                  </a:prstClr>
                </a:solidFill>
                <a:latin typeface="Calibri"/>
                <a:cs typeface="+mn-cs"/>
              </a:rPr>
              <a:pPr defTabSz="1462967" fontAlgn="auto">
                <a:spcBef>
                  <a:spcPts val="0"/>
                </a:spcBef>
                <a:spcAft>
                  <a:spcPts val="0"/>
                </a:spcAft>
              </a:pPr>
              <a:t>‹#›</a:t>
            </a:fld>
            <a:endParaRPr lang="en-US">
              <a:solidFill>
                <a:prstClr val="black">
                  <a:tint val="75000"/>
                </a:prstClr>
              </a:solidFill>
              <a:latin typeface="Calibri"/>
              <a:cs typeface="+mn-cs"/>
            </a:endParaRPr>
          </a:p>
        </p:txBody>
      </p:sp>
    </p:spTree>
  </p:cSld>
  <p:clrMapOvr>
    <a:masterClrMapping/>
  </p:clrMapOvr>
  <p:transition spd="slow">
    <p:wipe dir="d"/>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109728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zh-TW" altLang="en-US" smtClean="0"/>
              <a:t>按一下以編輯母片文字樣式</a:t>
            </a:r>
          </a:p>
        </p:txBody>
      </p:sp>
      <p:sp>
        <p:nvSpPr>
          <p:cNvPr id="4" name="Content Placeholder 3"/>
          <p:cNvSpPr>
            <a:spLocks noGrp="1"/>
          </p:cNvSpPr>
          <p:nvPr>
            <p:ph sz="half" idx="2"/>
          </p:nvPr>
        </p:nvSpPr>
        <p:spPr>
          <a:xfrm>
            <a:off x="109728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Text Placeholder 4"/>
          <p:cNvSpPr>
            <a:spLocks noGrp="1"/>
          </p:cNvSpPr>
          <p:nvPr>
            <p:ph type="body" sz="quarter" idx="3"/>
          </p:nvPr>
        </p:nvSpPr>
        <p:spPr>
          <a:xfrm>
            <a:off x="779780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zh-TW" altLang="en-US" smtClean="0"/>
              <a:t>按一下以編輯母片文字樣式</a:t>
            </a:r>
          </a:p>
        </p:txBody>
      </p:sp>
      <p:sp>
        <p:nvSpPr>
          <p:cNvPr id="6" name="Content Placeholder 5"/>
          <p:cNvSpPr>
            <a:spLocks noGrp="1"/>
          </p:cNvSpPr>
          <p:nvPr>
            <p:ph sz="quarter" idx="4"/>
          </p:nvPr>
        </p:nvSpPr>
        <p:spPr>
          <a:xfrm>
            <a:off x="779780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Date Placeholder 6"/>
          <p:cNvSpPr>
            <a:spLocks noGrp="1"/>
          </p:cNvSpPr>
          <p:nvPr>
            <p:ph type="dt" sz="half" idx="10"/>
          </p:nvPr>
        </p:nvSpPr>
        <p:spPr/>
        <p:txBody>
          <a:bodyPr/>
          <a:lstStyle/>
          <a:p>
            <a:pPr defTabSz="1462967" fontAlgn="auto">
              <a:spcBef>
                <a:spcPts val="0"/>
              </a:spcBef>
              <a:spcAft>
                <a:spcPts val="0"/>
              </a:spcAft>
            </a:pPr>
            <a:fld id="{CEC2A70F-38D4-4EBF-82DA-CD3FF8DE7B8A}" type="datetimeFigureOut">
              <a:rPr lang="en-US" smtClean="0">
                <a:solidFill>
                  <a:prstClr val="black">
                    <a:tint val="75000"/>
                  </a:prstClr>
                </a:solidFill>
                <a:latin typeface="Calibri"/>
                <a:cs typeface="+mn-cs"/>
              </a:rPr>
              <a:pPr defTabSz="1462967" fontAlgn="auto">
                <a:spcBef>
                  <a:spcPts val="0"/>
                </a:spcBef>
                <a:spcAft>
                  <a:spcPts val="0"/>
                </a:spcAft>
              </a:pPr>
              <a:t>12/5/2013</a:t>
            </a:fld>
            <a:endParaRPr lang="en-US">
              <a:solidFill>
                <a:prstClr val="black">
                  <a:tint val="75000"/>
                </a:prstClr>
              </a:solidFill>
              <a:latin typeface="Calibri"/>
              <a:cs typeface="+mn-cs"/>
            </a:endParaRPr>
          </a:p>
        </p:txBody>
      </p:sp>
      <p:sp>
        <p:nvSpPr>
          <p:cNvPr id="8" name="Footer Placeholder 7"/>
          <p:cNvSpPr>
            <a:spLocks noGrp="1"/>
          </p:cNvSpPr>
          <p:nvPr>
            <p:ph type="ftr" sz="quarter" idx="11"/>
          </p:nvPr>
        </p:nvSpPr>
        <p:spPr/>
        <p:txBody>
          <a:bodyPr/>
          <a:lstStyle/>
          <a:p>
            <a:pPr defTabSz="1462967" fontAlgn="auto">
              <a:spcBef>
                <a:spcPts val="0"/>
              </a:spcBef>
              <a:spcAft>
                <a:spcPts val="0"/>
              </a:spcAft>
            </a:pPr>
            <a:endParaRPr lang="en-US">
              <a:solidFill>
                <a:prstClr val="black">
                  <a:tint val="75000"/>
                </a:prstClr>
              </a:solidFill>
              <a:latin typeface="Calibri"/>
              <a:cs typeface="+mn-cs"/>
            </a:endParaRPr>
          </a:p>
        </p:txBody>
      </p:sp>
      <p:sp>
        <p:nvSpPr>
          <p:cNvPr id="9" name="Slide Number Placeholder 8"/>
          <p:cNvSpPr>
            <a:spLocks noGrp="1"/>
          </p:cNvSpPr>
          <p:nvPr>
            <p:ph type="sldNum" sz="quarter" idx="12"/>
          </p:nvPr>
        </p:nvSpPr>
        <p:spPr/>
        <p:txBody>
          <a:bodyPr/>
          <a:lstStyle/>
          <a:p>
            <a:pPr defTabSz="1462967" fontAlgn="auto">
              <a:spcBef>
                <a:spcPts val="0"/>
              </a:spcBef>
              <a:spcAft>
                <a:spcPts val="0"/>
              </a:spcAft>
            </a:pPr>
            <a:fld id="{5ED51DAF-8881-4EC8-9D66-FAD222760432}" type="slidenum">
              <a:rPr lang="en-US" smtClean="0">
                <a:solidFill>
                  <a:prstClr val="black">
                    <a:tint val="75000"/>
                  </a:prstClr>
                </a:solidFill>
                <a:latin typeface="Calibri"/>
                <a:cs typeface="+mn-cs"/>
              </a:rPr>
              <a:pPr defTabSz="1462967" fontAlgn="auto">
                <a:spcBef>
                  <a:spcPts val="0"/>
                </a:spcBef>
                <a:spcAft>
                  <a:spcPts val="0"/>
                </a:spcAft>
              </a:pPr>
              <a:t>‹#›</a:t>
            </a:fld>
            <a:endParaRPr lang="en-US">
              <a:solidFill>
                <a:prstClr val="black">
                  <a:tint val="75000"/>
                </a:prstClr>
              </a:solidFill>
              <a:latin typeface="Calibri"/>
              <a:cs typeface="+mn-cs"/>
            </a:endParaRPr>
          </a:p>
        </p:txBody>
      </p:sp>
    </p:spTree>
  </p:cSld>
  <p:clrMapOvr>
    <a:masterClrMapping/>
  </p:clrMapOvr>
  <p:transition spd="slow">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097281" y="327660"/>
            <a:ext cx="4813301" cy="1394460"/>
          </a:xfrm>
        </p:spPr>
        <p:txBody>
          <a:bodyPr anchor="b"/>
          <a:lstStyle>
            <a:lvl1pPr algn="l">
              <a:defRPr sz="2900" b="1"/>
            </a:lvl1pPr>
          </a:lstStyle>
          <a:p>
            <a:r>
              <a:rPr lang="zh-TW" altLang="en-US" smtClean="0"/>
              <a:t>按一下以編輯母片標題樣式</a:t>
            </a:r>
            <a:endParaRPr lang="en-US"/>
          </a:p>
        </p:txBody>
      </p:sp>
      <p:sp>
        <p:nvSpPr>
          <p:cNvPr id="3" name="Content Placeholder 2"/>
          <p:cNvSpPr>
            <a:spLocks noGrp="1"/>
          </p:cNvSpPr>
          <p:nvPr>
            <p:ph idx="1"/>
          </p:nvPr>
        </p:nvSpPr>
        <p:spPr>
          <a:xfrm>
            <a:off x="608584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Text Placeholder 3"/>
          <p:cNvSpPr>
            <a:spLocks noGrp="1"/>
          </p:cNvSpPr>
          <p:nvPr>
            <p:ph type="body" sz="half" idx="2"/>
          </p:nvPr>
        </p:nvSpPr>
        <p:spPr>
          <a:xfrm>
            <a:off x="109728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pPr defTabSz="1462967" fontAlgn="auto">
              <a:spcBef>
                <a:spcPts val="0"/>
              </a:spcBef>
              <a:spcAft>
                <a:spcPts val="0"/>
              </a:spcAft>
            </a:pPr>
            <a:fld id="{CEC2A70F-38D4-4EBF-82DA-CD3FF8DE7B8A}" type="datetimeFigureOut">
              <a:rPr lang="en-US" smtClean="0">
                <a:solidFill>
                  <a:prstClr val="black">
                    <a:tint val="75000"/>
                  </a:prstClr>
                </a:solidFill>
                <a:latin typeface="Calibri"/>
                <a:cs typeface="+mn-cs"/>
              </a:rPr>
              <a:pPr defTabSz="1462967" fontAlgn="auto">
                <a:spcBef>
                  <a:spcPts val="0"/>
                </a:spcBef>
                <a:spcAft>
                  <a:spcPts val="0"/>
                </a:spcAft>
              </a:pPr>
              <a:t>12/5/2013</a:t>
            </a:fld>
            <a:endParaRPr lang="en-US">
              <a:solidFill>
                <a:prstClr val="black">
                  <a:tint val="75000"/>
                </a:prstClr>
              </a:solidFill>
              <a:latin typeface="Calibri"/>
              <a:cs typeface="+mn-cs"/>
            </a:endParaRPr>
          </a:p>
        </p:txBody>
      </p:sp>
      <p:sp>
        <p:nvSpPr>
          <p:cNvPr id="6" name="Footer Placeholder 5"/>
          <p:cNvSpPr>
            <a:spLocks noGrp="1"/>
          </p:cNvSpPr>
          <p:nvPr>
            <p:ph type="ftr" sz="quarter" idx="11"/>
          </p:nvPr>
        </p:nvSpPr>
        <p:spPr/>
        <p:txBody>
          <a:bodyPr/>
          <a:lstStyle/>
          <a:p>
            <a:pPr defTabSz="1462967" fontAlgn="auto">
              <a:spcBef>
                <a:spcPts val="0"/>
              </a:spcBef>
              <a:spcAft>
                <a:spcPts val="0"/>
              </a:spcAft>
            </a:pPr>
            <a:endParaRPr lang="en-US">
              <a:solidFill>
                <a:prstClr val="black">
                  <a:tint val="75000"/>
                </a:prstClr>
              </a:solidFill>
              <a:latin typeface="Calibri"/>
              <a:cs typeface="+mn-cs"/>
            </a:endParaRPr>
          </a:p>
        </p:txBody>
      </p:sp>
      <p:sp>
        <p:nvSpPr>
          <p:cNvPr id="7" name="Slide Number Placeholder 6"/>
          <p:cNvSpPr>
            <a:spLocks noGrp="1"/>
          </p:cNvSpPr>
          <p:nvPr>
            <p:ph type="sldNum" sz="quarter" idx="12"/>
          </p:nvPr>
        </p:nvSpPr>
        <p:spPr/>
        <p:txBody>
          <a:bodyPr/>
          <a:lstStyle/>
          <a:p>
            <a:pPr defTabSz="1462967" fontAlgn="auto">
              <a:spcBef>
                <a:spcPts val="0"/>
              </a:spcBef>
              <a:spcAft>
                <a:spcPts val="0"/>
              </a:spcAft>
            </a:pPr>
            <a:fld id="{5ED51DAF-8881-4EC8-9D66-FAD222760432}" type="slidenum">
              <a:rPr lang="en-US" smtClean="0">
                <a:solidFill>
                  <a:prstClr val="black">
                    <a:tint val="75000"/>
                  </a:prstClr>
                </a:solidFill>
                <a:latin typeface="Calibri"/>
                <a:cs typeface="+mn-cs"/>
              </a:rPr>
              <a:pPr defTabSz="1462967" fontAlgn="auto">
                <a:spcBef>
                  <a:spcPts val="0"/>
                </a:spcBef>
                <a:spcAft>
                  <a:spcPts val="0"/>
                </a:spcAft>
              </a:pPr>
              <a:t>‹#›</a:t>
            </a:fld>
            <a:endParaRPr lang="en-US">
              <a:solidFill>
                <a:prstClr val="black">
                  <a:tint val="75000"/>
                </a:prstClr>
              </a:solidFill>
              <a:latin typeface="Calibri"/>
              <a:cs typeface="+mn-cs"/>
            </a:endParaRPr>
          </a:p>
        </p:txBody>
      </p:sp>
    </p:spTree>
  </p:cSld>
  <p:clrMapOvr>
    <a:masterClrMapping/>
  </p:clrMapOvr>
  <p:transition spd="slow">
    <p:wipe dir="d"/>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zh-TW" altLang="en-US" smtClean="0"/>
              <a:t>按一下以編輯母片標題樣式</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pPr defTabSz="1462967" fontAlgn="auto">
              <a:spcBef>
                <a:spcPts val="0"/>
              </a:spcBef>
              <a:spcAft>
                <a:spcPts val="0"/>
              </a:spcAft>
            </a:pPr>
            <a:fld id="{CEC2A70F-38D4-4EBF-82DA-CD3FF8DE7B8A}" type="datetimeFigureOut">
              <a:rPr lang="en-US" smtClean="0">
                <a:solidFill>
                  <a:prstClr val="black">
                    <a:tint val="75000"/>
                  </a:prstClr>
                </a:solidFill>
                <a:latin typeface="Calibri"/>
                <a:cs typeface="+mn-cs"/>
              </a:rPr>
              <a:pPr defTabSz="1462967" fontAlgn="auto">
                <a:spcBef>
                  <a:spcPts val="0"/>
                </a:spcBef>
                <a:spcAft>
                  <a:spcPts val="0"/>
                </a:spcAft>
              </a:pPr>
              <a:t>12/5/2013</a:t>
            </a:fld>
            <a:endParaRPr lang="en-US">
              <a:solidFill>
                <a:prstClr val="black">
                  <a:tint val="75000"/>
                </a:prstClr>
              </a:solidFill>
              <a:latin typeface="Calibri"/>
              <a:cs typeface="+mn-cs"/>
            </a:endParaRPr>
          </a:p>
        </p:txBody>
      </p:sp>
      <p:sp>
        <p:nvSpPr>
          <p:cNvPr id="6" name="Footer Placeholder 5"/>
          <p:cNvSpPr>
            <a:spLocks noGrp="1"/>
          </p:cNvSpPr>
          <p:nvPr>
            <p:ph type="ftr" sz="quarter" idx="11"/>
          </p:nvPr>
        </p:nvSpPr>
        <p:spPr/>
        <p:txBody>
          <a:bodyPr/>
          <a:lstStyle/>
          <a:p>
            <a:pPr defTabSz="1462967" fontAlgn="auto">
              <a:spcBef>
                <a:spcPts val="0"/>
              </a:spcBef>
              <a:spcAft>
                <a:spcPts val="0"/>
              </a:spcAft>
            </a:pPr>
            <a:endParaRPr lang="en-US">
              <a:solidFill>
                <a:prstClr val="black">
                  <a:tint val="75000"/>
                </a:prstClr>
              </a:solidFill>
              <a:latin typeface="Calibri"/>
              <a:cs typeface="+mn-cs"/>
            </a:endParaRPr>
          </a:p>
        </p:txBody>
      </p:sp>
      <p:sp>
        <p:nvSpPr>
          <p:cNvPr id="7" name="Slide Number Placeholder 6"/>
          <p:cNvSpPr>
            <a:spLocks noGrp="1"/>
          </p:cNvSpPr>
          <p:nvPr>
            <p:ph type="sldNum" sz="quarter" idx="12"/>
          </p:nvPr>
        </p:nvSpPr>
        <p:spPr/>
        <p:txBody>
          <a:bodyPr/>
          <a:lstStyle/>
          <a:p>
            <a:pPr defTabSz="1462967" fontAlgn="auto">
              <a:spcBef>
                <a:spcPts val="0"/>
              </a:spcBef>
              <a:spcAft>
                <a:spcPts val="0"/>
              </a:spcAft>
            </a:pPr>
            <a:fld id="{5ED51DAF-8881-4EC8-9D66-FAD222760432}" type="slidenum">
              <a:rPr lang="en-US" smtClean="0">
                <a:solidFill>
                  <a:prstClr val="black">
                    <a:tint val="75000"/>
                  </a:prstClr>
                </a:solidFill>
                <a:latin typeface="Calibri"/>
                <a:cs typeface="+mn-cs"/>
              </a:rPr>
              <a:pPr defTabSz="1462967" fontAlgn="auto">
                <a:spcBef>
                  <a:spcPts val="0"/>
                </a:spcBef>
                <a:spcAft>
                  <a:spcPts val="0"/>
                </a:spcAft>
              </a:pPr>
              <a:t>‹#›</a:t>
            </a:fld>
            <a:endParaRPr lang="en-US">
              <a:solidFill>
                <a:prstClr val="black">
                  <a:tint val="75000"/>
                </a:prstClr>
              </a:solidFill>
              <a:latin typeface="Calibri"/>
              <a:cs typeface="+mn-cs"/>
            </a:endParaRPr>
          </a:p>
        </p:txBody>
      </p:sp>
    </p:spTree>
  </p:cSld>
  <p:clrMapOvr>
    <a:masterClrMapping/>
  </p:clrMapOvr>
  <p:transition spd="slow">
    <p:wipe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pPr defTabSz="1462967" fontAlgn="auto">
              <a:spcBef>
                <a:spcPts val="0"/>
              </a:spcBef>
              <a:spcAft>
                <a:spcPts val="0"/>
              </a:spcAft>
            </a:pPr>
            <a:fld id="{CEC2A70F-38D4-4EBF-82DA-CD3FF8DE7B8A}" type="datetimeFigureOut">
              <a:rPr lang="en-US" smtClean="0">
                <a:solidFill>
                  <a:prstClr val="black">
                    <a:tint val="75000"/>
                  </a:prstClr>
                </a:solidFill>
                <a:latin typeface="Calibri"/>
                <a:cs typeface="+mn-cs"/>
              </a:rPr>
              <a:pPr defTabSz="1462967" fontAlgn="auto">
                <a:spcBef>
                  <a:spcPts val="0"/>
                </a:spcBef>
                <a:spcAft>
                  <a:spcPts val="0"/>
                </a:spcAft>
              </a:pPr>
              <a:t>12/5/2013</a:t>
            </a:fld>
            <a:endParaRPr lang="en-US">
              <a:solidFill>
                <a:prstClr val="black">
                  <a:tint val="75000"/>
                </a:prstClr>
              </a:solidFill>
              <a:latin typeface="Calibri"/>
              <a:cs typeface="+mn-cs"/>
            </a:endParaRPr>
          </a:p>
        </p:txBody>
      </p:sp>
      <p:sp>
        <p:nvSpPr>
          <p:cNvPr id="5" name="Footer Placeholder 4"/>
          <p:cNvSpPr>
            <a:spLocks noGrp="1"/>
          </p:cNvSpPr>
          <p:nvPr>
            <p:ph type="ftr" sz="quarter" idx="11"/>
          </p:nvPr>
        </p:nvSpPr>
        <p:spPr/>
        <p:txBody>
          <a:bodyPr/>
          <a:lstStyle/>
          <a:p>
            <a:pPr defTabSz="1462967"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12"/>
          </p:nvPr>
        </p:nvSpPr>
        <p:spPr/>
        <p:txBody>
          <a:bodyPr/>
          <a:lstStyle/>
          <a:p>
            <a:pPr defTabSz="1462967" fontAlgn="auto">
              <a:spcBef>
                <a:spcPts val="0"/>
              </a:spcBef>
              <a:spcAft>
                <a:spcPts val="0"/>
              </a:spcAft>
            </a:pPr>
            <a:fld id="{5ED51DAF-8881-4EC8-9D66-FAD222760432}" type="slidenum">
              <a:rPr lang="en-US" smtClean="0">
                <a:solidFill>
                  <a:prstClr val="black">
                    <a:tint val="75000"/>
                  </a:prstClr>
                </a:solidFill>
                <a:latin typeface="Calibri"/>
                <a:cs typeface="+mn-cs"/>
              </a:rPr>
              <a:pPr defTabSz="1462967" fontAlgn="auto">
                <a:spcBef>
                  <a:spcPts val="0"/>
                </a:spcBef>
                <a:spcAft>
                  <a:spcPts val="0"/>
                </a:spcAft>
              </a:pPr>
              <a:t>‹#›</a:t>
            </a:fld>
            <a:endParaRPr lang="en-US">
              <a:solidFill>
                <a:prstClr val="black">
                  <a:tint val="75000"/>
                </a:prstClr>
              </a:solidFill>
              <a:latin typeface="Calibri"/>
              <a:cs typeface="+mn-cs"/>
            </a:endParaRPr>
          </a:p>
        </p:txBody>
      </p:sp>
    </p:spTree>
  </p:cSld>
  <p:clrMapOvr>
    <a:masterClrMapping/>
  </p:clrMapOvr>
  <p:transition spd="slow">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50880" y="329566"/>
            <a:ext cx="3291840" cy="7021830"/>
          </a:xfrm>
        </p:spPr>
        <p:txBody>
          <a:bodyPr vert="eaVert"/>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1219200" y="329566"/>
            <a:ext cx="9387840" cy="702183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pPr defTabSz="1462967" fontAlgn="auto">
              <a:spcBef>
                <a:spcPts val="0"/>
              </a:spcBef>
              <a:spcAft>
                <a:spcPts val="0"/>
              </a:spcAft>
            </a:pPr>
            <a:fld id="{CEC2A70F-38D4-4EBF-82DA-CD3FF8DE7B8A}" type="datetimeFigureOut">
              <a:rPr lang="en-US" smtClean="0">
                <a:solidFill>
                  <a:prstClr val="black">
                    <a:tint val="75000"/>
                  </a:prstClr>
                </a:solidFill>
                <a:latin typeface="Calibri"/>
                <a:cs typeface="+mn-cs"/>
              </a:rPr>
              <a:pPr defTabSz="1462967" fontAlgn="auto">
                <a:spcBef>
                  <a:spcPts val="0"/>
                </a:spcBef>
                <a:spcAft>
                  <a:spcPts val="0"/>
                </a:spcAft>
              </a:pPr>
              <a:t>12/5/2013</a:t>
            </a:fld>
            <a:endParaRPr lang="en-US">
              <a:solidFill>
                <a:prstClr val="black">
                  <a:tint val="75000"/>
                </a:prstClr>
              </a:solidFill>
              <a:latin typeface="Calibri"/>
              <a:cs typeface="+mn-cs"/>
            </a:endParaRPr>
          </a:p>
        </p:txBody>
      </p:sp>
      <p:sp>
        <p:nvSpPr>
          <p:cNvPr id="5" name="Footer Placeholder 4"/>
          <p:cNvSpPr>
            <a:spLocks noGrp="1"/>
          </p:cNvSpPr>
          <p:nvPr>
            <p:ph type="ftr" sz="quarter" idx="11"/>
          </p:nvPr>
        </p:nvSpPr>
        <p:spPr/>
        <p:txBody>
          <a:bodyPr/>
          <a:lstStyle/>
          <a:p>
            <a:pPr defTabSz="1462967"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12"/>
          </p:nvPr>
        </p:nvSpPr>
        <p:spPr/>
        <p:txBody>
          <a:bodyPr/>
          <a:lstStyle/>
          <a:p>
            <a:pPr defTabSz="1462967" fontAlgn="auto">
              <a:spcBef>
                <a:spcPts val="0"/>
              </a:spcBef>
              <a:spcAft>
                <a:spcPts val="0"/>
              </a:spcAft>
            </a:pPr>
            <a:fld id="{5ED51DAF-8881-4EC8-9D66-FAD222760432}" type="slidenum">
              <a:rPr lang="en-US" smtClean="0">
                <a:solidFill>
                  <a:prstClr val="black">
                    <a:tint val="75000"/>
                  </a:prstClr>
                </a:solidFill>
                <a:latin typeface="Calibri"/>
                <a:cs typeface="+mn-cs"/>
              </a:rPr>
              <a:pPr defTabSz="1462967" fontAlgn="auto">
                <a:spcBef>
                  <a:spcPts val="0"/>
                </a:spcBef>
                <a:spcAft>
                  <a:spcPts val="0"/>
                </a:spcAft>
              </a:pPr>
              <a:t>‹#›</a:t>
            </a:fld>
            <a:endParaRPr lang="en-US">
              <a:solidFill>
                <a:prstClr val="black">
                  <a:tint val="75000"/>
                </a:prstClr>
              </a:solidFill>
              <a:latin typeface="Calibri"/>
              <a:cs typeface="+mn-cs"/>
            </a:endParaRPr>
          </a:p>
        </p:txBody>
      </p:sp>
    </p:spTree>
  </p:cSld>
  <p:clrMapOvr>
    <a:masterClrMapping/>
  </p:clrMapOvr>
  <p:transition spd="slow">
    <p:wipe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x">
  <p:cSld name="標題，物件及文字">
    <p:spTree>
      <p:nvGrpSpPr>
        <p:cNvPr id="1" name=""/>
        <p:cNvGrpSpPr/>
        <p:nvPr/>
      </p:nvGrpSpPr>
      <p:grpSpPr>
        <a:xfrm>
          <a:off x="0" y="0"/>
          <a:ext cx="0" cy="0"/>
          <a:chOff x="0" y="0"/>
          <a:chExt cx="0" cy="0"/>
        </a:xfrm>
      </p:grpSpPr>
      <p:sp>
        <p:nvSpPr>
          <p:cNvPr id="2" name="Title 1"/>
          <p:cNvSpPr>
            <a:spLocks noGrp="1"/>
          </p:cNvSpPr>
          <p:nvPr>
            <p:ph type="title"/>
          </p:nvPr>
        </p:nvSpPr>
        <p:spPr>
          <a:xfrm>
            <a:off x="1097281" y="426720"/>
            <a:ext cx="13111480" cy="1371600"/>
          </a:xfrm>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1076960" y="1796416"/>
            <a:ext cx="6360160" cy="5711190"/>
          </a:xfrm>
        </p:spPr>
        <p:txBody>
          <a:bodyPr/>
          <a:lstStyle>
            <a:lvl4pPr>
              <a:defRPr baseline="0"/>
            </a:lvl4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p:txBody>
      </p:sp>
      <p:sp>
        <p:nvSpPr>
          <p:cNvPr id="4" name="Text Placeholder 3"/>
          <p:cNvSpPr>
            <a:spLocks noGrp="1"/>
          </p:cNvSpPr>
          <p:nvPr>
            <p:ph type="body" sz="half" idx="2"/>
          </p:nvPr>
        </p:nvSpPr>
        <p:spPr>
          <a:xfrm>
            <a:off x="7900416" y="1796416"/>
            <a:ext cx="6364224" cy="5711190"/>
          </a:xfrm>
        </p:spPr>
        <p:txBody>
          <a:bodyPr/>
          <a:lstStyle>
            <a:lvl4pPr>
              <a:defRPr baseline="0"/>
            </a:lvl4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p:txBody>
      </p:sp>
      <p:sp>
        <p:nvSpPr>
          <p:cNvPr id="5" name="Date Placeholder 3"/>
          <p:cNvSpPr>
            <a:spLocks noGrp="1"/>
          </p:cNvSpPr>
          <p:nvPr>
            <p:ph type="dt" sz="half" idx="10"/>
          </p:nvPr>
        </p:nvSpPr>
        <p:spPr>
          <a:xfrm>
            <a:off x="1219200" y="7627621"/>
            <a:ext cx="3413760" cy="438150"/>
          </a:xfrm>
        </p:spPr>
        <p:txBody>
          <a:bodyPr/>
          <a:lstStyle/>
          <a:p>
            <a:pPr defTabSz="1462967" fontAlgn="auto">
              <a:spcBef>
                <a:spcPts val="0"/>
              </a:spcBef>
              <a:spcAft>
                <a:spcPts val="0"/>
              </a:spcAft>
            </a:pPr>
            <a:fld id="{CEC2A70F-38D4-4EBF-82DA-CD3FF8DE7B8A}" type="datetimeFigureOut">
              <a:rPr lang="en-US" smtClean="0">
                <a:solidFill>
                  <a:prstClr val="black">
                    <a:tint val="75000"/>
                  </a:prstClr>
                </a:solidFill>
                <a:latin typeface="Calibri"/>
                <a:cs typeface="+mn-cs"/>
              </a:rPr>
              <a:pPr defTabSz="1462967" fontAlgn="auto">
                <a:spcBef>
                  <a:spcPts val="0"/>
                </a:spcBef>
                <a:spcAft>
                  <a:spcPts val="0"/>
                </a:spcAft>
              </a:pPr>
              <a:t>12/5/2013</a:t>
            </a:fld>
            <a:endParaRPr lang="en-US">
              <a:solidFill>
                <a:prstClr val="black">
                  <a:tint val="75000"/>
                </a:prstClr>
              </a:solidFill>
              <a:latin typeface="Calibri"/>
              <a:cs typeface="+mn-cs"/>
            </a:endParaRPr>
          </a:p>
        </p:txBody>
      </p:sp>
      <p:sp>
        <p:nvSpPr>
          <p:cNvPr id="6" name="Footer Placeholder 4"/>
          <p:cNvSpPr>
            <a:spLocks noGrp="1"/>
          </p:cNvSpPr>
          <p:nvPr>
            <p:ph type="ftr" sz="quarter" idx="11"/>
          </p:nvPr>
        </p:nvSpPr>
        <p:spPr>
          <a:xfrm>
            <a:off x="5364480" y="7627621"/>
            <a:ext cx="4632960" cy="438150"/>
          </a:xfrm>
        </p:spPr>
        <p:txBody>
          <a:bodyPr/>
          <a:lstStyle/>
          <a:p>
            <a:pPr defTabSz="1462967" fontAlgn="auto">
              <a:spcBef>
                <a:spcPts val="0"/>
              </a:spcBef>
              <a:spcAft>
                <a:spcPts val="0"/>
              </a:spcAft>
            </a:pPr>
            <a:endParaRPr lang="en-US">
              <a:solidFill>
                <a:prstClr val="black">
                  <a:tint val="75000"/>
                </a:prstClr>
              </a:solidFill>
              <a:latin typeface="Calibri"/>
              <a:cs typeface="+mn-cs"/>
            </a:endParaRPr>
          </a:p>
        </p:txBody>
      </p:sp>
      <p:sp>
        <p:nvSpPr>
          <p:cNvPr id="7" name="Slide Number Placeholder 5"/>
          <p:cNvSpPr>
            <a:spLocks noGrp="1"/>
          </p:cNvSpPr>
          <p:nvPr>
            <p:ph type="sldNum" sz="quarter" idx="12"/>
          </p:nvPr>
        </p:nvSpPr>
        <p:spPr>
          <a:xfrm>
            <a:off x="10728960" y="7627621"/>
            <a:ext cx="3413760" cy="438150"/>
          </a:xfrm>
        </p:spPr>
        <p:txBody>
          <a:bodyPr/>
          <a:lstStyle/>
          <a:p>
            <a:pPr defTabSz="1462967" fontAlgn="auto">
              <a:spcBef>
                <a:spcPts val="0"/>
              </a:spcBef>
              <a:spcAft>
                <a:spcPts val="0"/>
              </a:spcAft>
            </a:pPr>
            <a:fld id="{5ED51DAF-8881-4EC8-9D66-FAD222760432}" type="slidenum">
              <a:rPr lang="en-US" smtClean="0">
                <a:solidFill>
                  <a:prstClr val="black">
                    <a:tint val="75000"/>
                  </a:prstClr>
                </a:solidFill>
                <a:latin typeface="Calibri"/>
                <a:cs typeface="+mn-cs"/>
              </a:rPr>
              <a:pPr defTabSz="1462967" fontAlgn="auto">
                <a:spcBef>
                  <a:spcPts val="0"/>
                </a:spcBef>
                <a:spcAft>
                  <a:spcPts val="0"/>
                </a:spcAft>
              </a:pPr>
              <a:t>‹#›</a:t>
            </a:fld>
            <a:endParaRPr lang="en-US">
              <a:solidFill>
                <a:prstClr val="black">
                  <a:tint val="75000"/>
                </a:prstClr>
              </a:solidFill>
              <a:latin typeface="Calibri"/>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pPr defTabSz="1462967" fontAlgn="auto">
              <a:spcBef>
                <a:spcPts val="0"/>
              </a:spcBef>
              <a:spcAft>
                <a:spcPts val="0"/>
              </a:spcAft>
            </a:pPr>
            <a:fld id="{CEC2A70F-38D4-4EBF-82DA-CD3FF8DE7B8A}" type="datetimeFigureOut">
              <a:rPr lang="en-US" smtClean="0">
                <a:solidFill>
                  <a:prstClr val="black">
                    <a:tint val="75000"/>
                  </a:prstClr>
                </a:solidFill>
                <a:latin typeface="Calibri"/>
                <a:cs typeface="+mn-cs"/>
              </a:rPr>
              <a:pPr defTabSz="1462967" fontAlgn="auto">
                <a:spcBef>
                  <a:spcPts val="0"/>
                </a:spcBef>
                <a:spcAft>
                  <a:spcPts val="0"/>
                </a:spcAft>
              </a:pPr>
              <a:t>12/5/2013</a:t>
            </a:fld>
            <a:endParaRPr lang="en-US">
              <a:solidFill>
                <a:prstClr val="black">
                  <a:tint val="75000"/>
                </a:prstClr>
              </a:solidFill>
              <a:latin typeface="Calibri"/>
              <a:cs typeface="+mn-cs"/>
            </a:endParaRPr>
          </a:p>
        </p:txBody>
      </p:sp>
      <p:sp>
        <p:nvSpPr>
          <p:cNvPr id="4" name="Footer Placeholder 3"/>
          <p:cNvSpPr>
            <a:spLocks noGrp="1"/>
          </p:cNvSpPr>
          <p:nvPr>
            <p:ph type="ftr" sz="quarter" idx="11"/>
          </p:nvPr>
        </p:nvSpPr>
        <p:spPr/>
        <p:txBody>
          <a:bodyPr/>
          <a:lstStyle/>
          <a:p>
            <a:pPr defTabSz="1462967" fontAlgn="auto">
              <a:spcBef>
                <a:spcPts val="0"/>
              </a:spcBef>
              <a:spcAft>
                <a:spcPts val="0"/>
              </a:spcAft>
            </a:pPr>
            <a:endParaRPr lang="en-US">
              <a:solidFill>
                <a:prstClr val="black">
                  <a:tint val="75000"/>
                </a:prstClr>
              </a:solidFill>
              <a:latin typeface="Calibri"/>
              <a:cs typeface="+mn-cs"/>
            </a:endParaRPr>
          </a:p>
        </p:txBody>
      </p:sp>
      <p:sp>
        <p:nvSpPr>
          <p:cNvPr id="5" name="Slide Number Placeholder 4"/>
          <p:cNvSpPr>
            <a:spLocks noGrp="1"/>
          </p:cNvSpPr>
          <p:nvPr>
            <p:ph type="sldNum" sz="quarter" idx="12"/>
          </p:nvPr>
        </p:nvSpPr>
        <p:spPr/>
        <p:txBody>
          <a:bodyPr/>
          <a:lstStyle/>
          <a:p>
            <a:pPr defTabSz="1462967" fontAlgn="auto">
              <a:spcBef>
                <a:spcPts val="0"/>
              </a:spcBef>
              <a:spcAft>
                <a:spcPts val="0"/>
              </a:spcAft>
            </a:pPr>
            <a:fld id="{5ED51DAF-8881-4EC8-9D66-FAD222760432}" type="slidenum">
              <a:rPr lang="en-US" smtClean="0">
                <a:solidFill>
                  <a:prstClr val="black">
                    <a:tint val="75000"/>
                  </a:prstClr>
                </a:solidFill>
                <a:latin typeface="Calibri"/>
                <a:cs typeface="+mn-cs"/>
              </a:rPr>
              <a:pPr defTabSz="1462967" fontAlgn="auto">
                <a:spcBef>
                  <a:spcPts val="0"/>
                </a:spcBef>
                <a:spcAft>
                  <a:spcPts val="0"/>
                </a:spcAft>
              </a:pPr>
              <a:t>‹#›</a:t>
            </a:fld>
            <a:endParaRPr lang="en-US">
              <a:solidFill>
                <a:prstClr val="black">
                  <a:tint val="75000"/>
                </a:prstClr>
              </a:solidFill>
              <a:latin typeface="Calibri"/>
              <a:cs typeface="+mn-cs"/>
            </a:endParaRPr>
          </a:p>
        </p:txBody>
      </p:sp>
    </p:spTree>
  </p:cSld>
  <p:clrMapOvr>
    <a:masterClrMapping/>
  </p:clrMapOvr>
  <p:transition spd="slow">
    <p:wipe dir="d"/>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462967" fontAlgn="auto">
              <a:spcBef>
                <a:spcPts val="0"/>
              </a:spcBef>
              <a:spcAft>
                <a:spcPts val="0"/>
              </a:spcAft>
            </a:pPr>
            <a:fld id="{CEC2A70F-38D4-4EBF-82DA-CD3FF8DE7B8A}" type="datetimeFigureOut">
              <a:rPr lang="en-US" smtClean="0">
                <a:solidFill>
                  <a:prstClr val="black">
                    <a:tint val="75000"/>
                  </a:prstClr>
                </a:solidFill>
                <a:latin typeface="Calibri"/>
                <a:cs typeface="+mn-cs"/>
              </a:rPr>
              <a:pPr defTabSz="1462967" fontAlgn="auto">
                <a:spcBef>
                  <a:spcPts val="0"/>
                </a:spcBef>
                <a:spcAft>
                  <a:spcPts val="0"/>
                </a:spcAft>
              </a:pPr>
              <a:t>12/5/2013</a:t>
            </a:fld>
            <a:endParaRPr lang="en-US">
              <a:solidFill>
                <a:prstClr val="black">
                  <a:tint val="75000"/>
                </a:prstClr>
              </a:solidFill>
              <a:latin typeface="Calibri"/>
              <a:cs typeface="+mn-cs"/>
            </a:endParaRPr>
          </a:p>
        </p:txBody>
      </p:sp>
      <p:sp>
        <p:nvSpPr>
          <p:cNvPr id="3" name="Footer Placeholder 2"/>
          <p:cNvSpPr>
            <a:spLocks noGrp="1"/>
          </p:cNvSpPr>
          <p:nvPr>
            <p:ph type="ftr" sz="quarter" idx="11"/>
          </p:nvPr>
        </p:nvSpPr>
        <p:spPr/>
        <p:txBody>
          <a:bodyPr/>
          <a:lstStyle/>
          <a:p>
            <a:pPr defTabSz="1462967" fontAlgn="auto">
              <a:spcBef>
                <a:spcPts val="0"/>
              </a:spcBef>
              <a:spcAft>
                <a:spcPts val="0"/>
              </a:spcAft>
            </a:pPr>
            <a:endParaRPr lang="en-US">
              <a:solidFill>
                <a:prstClr val="black">
                  <a:tint val="75000"/>
                </a:prstClr>
              </a:solidFill>
              <a:latin typeface="Calibri"/>
              <a:cs typeface="+mn-cs"/>
            </a:endParaRPr>
          </a:p>
        </p:txBody>
      </p:sp>
      <p:sp>
        <p:nvSpPr>
          <p:cNvPr id="4" name="Slide Number Placeholder 3"/>
          <p:cNvSpPr>
            <a:spLocks noGrp="1"/>
          </p:cNvSpPr>
          <p:nvPr>
            <p:ph type="sldNum" sz="quarter" idx="12"/>
          </p:nvPr>
        </p:nvSpPr>
        <p:spPr/>
        <p:txBody>
          <a:bodyPr/>
          <a:lstStyle/>
          <a:p>
            <a:pPr defTabSz="1462967" fontAlgn="auto">
              <a:spcBef>
                <a:spcPts val="0"/>
              </a:spcBef>
              <a:spcAft>
                <a:spcPts val="0"/>
              </a:spcAft>
            </a:pPr>
            <a:fld id="{5ED51DAF-8881-4EC8-9D66-FAD222760432}" type="slidenum">
              <a:rPr lang="en-US" smtClean="0">
                <a:solidFill>
                  <a:prstClr val="black">
                    <a:tint val="75000"/>
                  </a:prstClr>
                </a:solidFill>
                <a:latin typeface="Calibri"/>
                <a:cs typeface="+mn-cs"/>
              </a:rPr>
              <a:pPr defTabSz="1462967" fontAlgn="auto">
                <a:spcBef>
                  <a:spcPts val="0"/>
                </a:spcBef>
                <a:spcAft>
                  <a:spcPts val="0"/>
                </a:spcAft>
              </a:pPr>
              <a:t>‹#›</a:t>
            </a:fld>
            <a:endParaRPr lang="en-US">
              <a:solidFill>
                <a:prstClr val="black">
                  <a:tint val="75000"/>
                </a:prstClr>
              </a:solidFill>
              <a:latin typeface="Calibri"/>
              <a:cs typeface="+mn-cs"/>
            </a:endParaRPr>
          </a:p>
        </p:txBody>
      </p:sp>
    </p:spTree>
  </p:cSld>
  <p:clrMapOvr>
    <a:masterClrMapping/>
  </p:clrMapOvr>
  <p:transition spd="slow">
    <p:wipe dir="d"/>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Background Only">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670" y="1"/>
            <a:ext cx="14560731" cy="8255725"/>
          </a:xfrm>
          <a:prstGeom prst="rect">
            <a:avLst/>
          </a:prstGeom>
        </p:spPr>
      </p:pic>
      <p:sp>
        <p:nvSpPr>
          <p:cNvPr id="3" name="Date Placeholder 3"/>
          <p:cNvSpPr>
            <a:spLocks noGrp="1"/>
          </p:cNvSpPr>
          <p:nvPr>
            <p:ph type="dt" sz="half" idx="10"/>
          </p:nvPr>
        </p:nvSpPr>
        <p:spPr>
          <a:xfrm>
            <a:off x="1219200" y="7627621"/>
            <a:ext cx="3413760" cy="438150"/>
          </a:xfrm>
        </p:spPr>
        <p:txBody>
          <a:bodyPr/>
          <a:lstStyle/>
          <a:p>
            <a:pPr defTabSz="1462967" fontAlgn="auto">
              <a:spcBef>
                <a:spcPts val="0"/>
              </a:spcBef>
              <a:spcAft>
                <a:spcPts val="0"/>
              </a:spcAft>
            </a:pPr>
            <a:fld id="{CEC2A70F-38D4-4EBF-82DA-CD3FF8DE7B8A}" type="datetimeFigureOut">
              <a:rPr lang="en-US" smtClean="0">
                <a:solidFill>
                  <a:prstClr val="black">
                    <a:tint val="75000"/>
                  </a:prstClr>
                </a:solidFill>
                <a:latin typeface="Calibri"/>
                <a:cs typeface="+mn-cs"/>
              </a:rPr>
              <a:pPr defTabSz="1462967" fontAlgn="auto">
                <a:spcBef>
                  <a:spcPts val="0"/>
                </a:spcBef>
                <a:spcAft>
                  <a:spcPts val="0"/>
                </a:spcAft>
              </a:pPr>
              <a:t>12/5/2013</a:t>
            </a:fld>
            <a:endParaRPr lang="en-US">
              <a:solidFill>
                <a:prstClr val="black">
                  <a:tint val="75000"/>
                </a:prstClr>
              </a:solidFill>
              <a:latin typeface="Calibri"/>
              <a:cs typeface="+mn-cs"/>
            </a:endParaRPr>
          </a:p>
        </p:txBody>
      </p:sp>
      <p:sp>
        <p:nvSpPr>
          <p:cNvPr id="4" name="Footer Placeholder 4"/>
          <p:cNvSpPr>
            <a:spLocks noGrp="1"/>
          </p:cNvSpPr>
          <p:nvPr>
            <p:ph type="ftr" sz="quarter" idx="11"/>
          </p:nvPr>
        </p:nvSpPr>
        <p:spPr>
          <a:xfrm>
            <a:off x="5364480" y="7627621"/>
            <a:ext cx="4632960" cy="438150"/>
          </a:xfrm>
        </p:spPr>
        <p:txBody>
          <a:bodyPr/>
          <a:lstStyle/>
          <a:p>
            <a:pPr defTabSz="1462967" fontAlgn="auto">
              <a:spcBef>
                <a:spcPts val="0"/>
              </a:spcBef>
              <a:spcAft>
                <a:spcPts val="0"/>
              </a:spcAft>
            </a:pPr>
            <a:endParaRPr lang="en-US">
              <a:solidFill>
                <a:prstClr val="black">
                  <a:tint val="75000"/>
                </a:prstClr>
              </a:solidFill>
              <a:latin typeface="Calibri"/>
              <a:cs typeface="+mn-cs"/>
            </a:endParaRPr>
          </a:p>
        </p:txBody>
      </p:sp>
      <p:sp>
        <p:nvSpPr>
          <p:cNvPr id="5" name="Slide Number Placeholder 5"/>
          <p:cNvSpPr>
            <a:spLocks noGrp="1"/>
          </p:cNvSpPr>
          <p:nvPr>
            <p:ph type="sldNum" sz="quarter" idx="12"/>
          </p:nvPr>
        </p:nvSpPr>
        <p:spPr>
          <a:xfrm>
            <a:off x="10728960" y="7627621"/>
            <a:ext cx="3413760" cy="438150"/>
          </a:xfrm>
        </p:spPr>
        <p:txBody>
          <a:bodyPr/>
          <a:lstStyle/>
          <a:p>
            <a:pPr defTabSz="1462967" fontAlgn="auto">
              <a:spcBef>
                <a:spcPts val="0"/>
              </a:spcBef>
              <a:spcAft>
                <a:spcPts val="0"/>
              </a:spcAft>
            </a:pPr>
            <a:fld id="{5ED51DAF-8881-4EC8-9D66-FAD222760432}" type="slidenum">
              <a:rPr lang="en-US" smtClean="0">
                <a:solidFill>
                  <a:prstClr val="black">
                    <a:tint val="75000"/>
                  </a:prstClr>
                </a:solidFill>
                <a:latin typeface="Calibri"/>
                <a:cs typeface="+mn-cs"/>
              </a:rPr>
              <a:pPr defTabSz="1462967" fontAlgn="auto">
                <a:spcBef>
                  <a:spcPts val="0"/>
                </a:spcBef>
                <a:spcAft>
                  <a:spcPts val="0"/>
                </a:spcAft>
              </a:pPr>
              <a:t>‹#›</a:t>
            </a:fld>
            <a:endParaRPr lang="en-US">
              <a:solidFill>
                <a:prstClr val="black">
                  <a:tint val="75000"/>
                </a:prstClr>
              </a:solidFill>
              <a:latin typeface="Calibri"/>
              <a:cs typeface="+mn-cs"/>
            </a:endParaRPr>
          </a:p>
        </p:txBody>
      </p:sp>
    </p:spTree>
  </p:cSld>
  <p:clrMapOvr>
    <a:masterClrMapping/>
  </p:clrMapOvr>
  <p:transition spd="slow">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標題及物件">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323558"/>
            <a:ext cx="12923520" cy="13716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1219200" y="1915696"/>
            <a:ext cx="12923520" cy="5156836"/>
          </a:xfrm>
        </p:spPr>
        <p:txBody>
          <a:bodyPr>
            <a:normAutofit/>
          </a:bodyPr>
          <a:lstStyle>
            <a:lvl1pPr>
              <a:defRPr sz="4600">
                <a:latin typeface="+mn-lt"/>
              </a:defRPr>
            </a:lvl1pPr>
            <a:lvl2pPr>
              <a:defRPr sz="4000">
                <a:latin typeface="+mn-lt"/>
              </a:defRPr>
            </a:lvl2pPr>
            <a:lvl3pPr>
              <a:defRPr sz="3400">
                <a:latin typeface="+mn-lt"/>
              </a:defRPr>
            </a:lvl3pPr>
            <a:lvl4pPr>
              <a:defRPr sz="3400">
                <a:latin typeface="+mn-lt"/>
              </a:defRPr>
            </a:lvl4pPr>
            <a:lvl5pPr>
              <a:defRPr sz="3400">
                <a:latin typeface="+mn-lt"/>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a:xfrm>
            <a:off x="10728960" y="7627622"/>
            <a:ext cx="3413760" cy="438150"/>
          </a:xfrm>
        </p:spPr>
        <p:txBody>
          <a:bodyPr/>
          <a:lstStyle/>
          <a:p>
            <a:pPr>
              <a:defRPr/>
            </a:pPr>
            <a:fld id="{BEF715D9-1AB0-4F49-A0AB-0D58329E3073}" type="slidenum">
              <a:rPr lang="en-US" smtClean="0"/>
              <a:pPr>
                <a:defRPr/>
              </a:pPr>
              <a:t>‹#›</a:t>
            </a:fld>
            <a:endParaRPr lang="en-US" dirty="0"/>
          </a:p>
        </p:txBody>
      </p:sp>
    </p:spTree>
  </p:cSld>
  <p:clrMapOvr>
    <a:masterClrMapping/>
  </p:clrMapOvr>
  <p:transition spd="slow">
    <p:wipe dir="d"/>
  </p:transition>
  <p:timing>
    <p:tnLst>
      <p:par>
        <p:cTn id="1" dur="indefinite" restart="never" nodeType="tmRoot"/>
      </p:par>
    </p:tnLst>
  </p:timing>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2"/>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731483" indent="0" algn="ctr">
              <a:buNone/>
              <a:defRPr>
                <a:solidFill>
                  <a:schemeClr val="tx1">
                    <a:tint val="75000"/>
                  </a:schemeClr>
                </a:solidFill>
              </a:defRPr>
            </a:lvl2pPr>
            <a:lvl3pPr marL="1462967" indent="0" algn="ctr">
              <a:buNone/>
              <a:defRPr>
                <a:solidFill>
                  <a:schemeClr val="tx1">
                    <a:tint val="75000"/>
                  </a:schemeClr>
                </a:solidFill>
              </a:defRPr>
            </a:lvl3pPr>
            <a:lvl4pPr marL="2194450" indent="0" algn="ctr">
              <a:buNone/>
              <a:defRPr>
                <a:solidFill>
                  <a:schemeClr val="tx1">
                    <a:tint val="75000"/>
                  </a:schemeClr>
                </a:solidFill>
              </a:defRPr>
            </a:lvl4pPr>
            <a:lvl5pPr marL="2925934" indent="0" algn="ctr">
              <a:buNone/>
              <a:defRPr>
                <a:solidFill>
                  <a:schemeClr val="tx1">
                    <a:tint val="75000"/>
                  </a:schemeClr>
                </a:solidFill>
              </a:defRPr>
            </a:lvl5pPr>
            <a:lvl6pPr marL="3657417" indent="0" algn="ctr">
              <a:buNone/>
              <a:defRPr>
                <a:solidFill>
                  <a:schemeClr val="tx1">
                    <a:tint val="75000"/>
                  </a:schemeClr>
                </a:solidFill>
              </a:defRPr>
            </a:lvl6pPr>
            <a:lvl7pPr marL="4388901" indent="0" algn="ctr">
              <a:buNone/>
              <a:defRPr>
                <a:solidFill>
                  <a:schemeClr val="tx1">
                    <a:tint val="75000"/>
                  </a:schemeClr>
                </a:solidFill>
              </a:defRPr>
            </a:lvl7pPr>
            <a:lvl8pPr marL="5120384" indent="0" algn="ctr">
              <a:buNone/>
              <a:defRPr>
                <a:solidFill>
                  <a:schemeClr val="tx1">
                    <a:tint val="75000"/>
                  </a:schemeClr>
                </a:solidFill>
              </a:defRPr>
            </a:lvl8pPr>
            <a:lvl9pPr marL="585186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C2A70F-38D4-4EBF-82DA-CD3FF8DE7B8A}" type="datetimeFigureOut">
              <a:rPr lang="en-US" smtClean="0">
                <a:solidFill>
                  <a:prstClr val="black">
                    <a:tint val="75000"/>
                  </a:prstClr>
                </a:solidFill>
              </a:rPr>
              <a:pPr/>
              <a:t>12/5/2013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ED51DAF-8881-4EC8-9D66-FAD2227604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19086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C2A70F-38D4-4EBF-82DA-CD3FF8DE7B8A}" type="datetimeFigureOut">
              <a:rPr lang="en-US" smtClean="0">
                <a:solidFill>
                  <a:prstClr val="black">
                    <a:tint val="75000"/>
                  </a:prstClr>
                </a:solidFill>
              </a:rPr>
              <a:pPr/>
              <a:t>12/5/2013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ED51DAF-8881-4EC8-9D66-FAD2227604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85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109728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Content Placeholder 3"/>
          <p:cNvSpPr>
            <a:spLocks noGrp="1"/>
          </p:cNvSpPr>
          <p:nvPr>
            <p:ph sz="half" idx="2"/>
          </p:nvPr>
        </p:nvSpPr>
        <p:spPr>
          <a:xfrm>
            <a:off x="780288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BEF715D9-1AB0-4F49-A0AB-0D58329E3073}" type="slidenum">
              <a:rPr lang="en-US" smtClean="0"/>
              <a:pPr>
                <a:defRPr/>
              </a:pPr>
              <a:t>‹#›</a:t>
            </a:fld>
            <a:endParaRPr lang="en-US" dirty="0"/>
          </a:p>
        </p:txBody>
      </p:sp>
    </p:spTree>
  </p:cSld>
  <p:clrMapOvr>
    <a:masterClrMapping/>
  </p:clrMapOvr>
  <p:transition spd="slow">
    <p:wipe dir="d"/>
  </p:transition>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1097280" y="1842136"/>
            <a:ext cx="6464301" cy="767714"/>
          </a:xfrm>
        </p:spPr>
        <p:txBody>
          <a:bodyPr anchor="b"/>
          <a:lstStyle>
            <a:lvl1pPr marL="0" indent="0">
              <a:buNone/>
              <a:defRPr sz="3400" b="1"/>
            </a:lvl1pPr>
            <a:lvl2pPr marL="653077" indent="0">
              <a:buNone/>
              <a:defRPr sz="2900" b="1"/>
            </a:lvl2pPr>
            <a:lvl3pPr marL="1306155" indent="0">
              <a:buNone/>
              <a:defRPr sz="2600" b="1"/>
            </a:lvl3pPr>
            <a:lvl4pPr marL="1959233" indent="0">
              <a:buNone/>
              <a:defRPr sz="2300" b="1"/>
            </a:lvl4pPr>
            <a:lvl5pPr marL="2612311" indent="0">
              <a:buNone/>
              <a:defRPr sz="2300" b="1"/>
            </a:lvl5pPr>
            <a:lvl6pPr marL="3265388" indent="0">
              <a:buNone/>
              <a:defRPr sz="2300" b="1"/>
            </a:lvl6pPr>
            <a:lvl7pPr marL="3918465" indent="0">
              <a:buNone/>
              <a:defRPr sz="2300" b="1"/>
            </a:lvl7pPr>
            <a:lvl8pPr marL="4571543" indent="0">
              <a:buNone/>
              <a:defRPr sz="2300" b="1"/>
            </a:lvl8pPr>
            <a:lvl9pPr marL="5224620" indent="0">
              <a:buNone/>
              <a:defRPr sz="2300" b="1"/>
            </a:lvl9pPr>
          </a:lstStyle>
          <a:p>
            <a:pPr lvl="0"/>
            <a:r>
              <a:rPr lang="zh-TW" altLang="en-US" smtClean="0"/>
              <a:t>按一下以編輯母片文字樣式</a:t>
            </a:r>
          </a:p>
        </p:txBody>
      </p:sp>
      <p:sp>
        <p:nvSpPr>
          <p:cNvPr id="4" name="Content Placeholder 3"/>
          <p:cNvSpPr>
            <a:spLocks noGrp="1"/>
          </p:cNvSpPr>
          <p:nvPr>
            <p:ph sz="half" idx="2"/>
          </p:nvPr>
        </p:nvSpPr>
        <p:spPr>
          <a:xfrm>
            <a:off x="109728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Text Placeholder 4"/>
          <p:cNvSpPr>
            <a:spLocks noGrp="1"/>
          </p:cNvSpPr>
          <p:nvPr>
            <p:ph type="body" sz="quarter" idx="3"/>
          </p:nvPr>
        </p:nvSpPr>
        <p:spPr>
          <a:xfrm>
            <a:off x="7797802" y="1842136"/>
            <a:ext cx="6466840" cy="767714"/>
          </a:xfrm>
        </p:spPr>
        <p:txBody>
          <a:bodyPr anchor="b"/>
          <a:lstStyle>
            <a:lvl1pPr marL="0" indent="0">
              <a:buNone/>
              <a:defRPr sz="3400" b="1"/>
            </a:lvl1pPr>
            <a:lvl2pPr marL="653077" indent="0">
              <a:buNone/>
              <a:defRPr sz="2900" b="1"/>
            </a:lvl2pPr>
            <a:lvl3pPr marL="1306155" indent="0">
              <a:buNone/>
              <a:defRPr sz="2600" b="1"/>
            </a:lvl3pPr>
            <a:lvl4pPr marL="1959233" indent="0">
              <a:buNone/>
              <a:defRPr sz="2300" b="1"/>
            </a:lvl4pPr>
            <a:lvl5pPr marL="2612311" indent="0">
              <a:buNone/>
              <a:defRPr sz="2300" b="1"/>
            </a:lvl5pPr>
            <a:lvl6pPr marL="3265388" indent="0">
              <a:buNone/>
              <a:defRPr sz="2300" b="1"/>
            </a:lvl6pPr>
            <a:lvl7pPr marL="3918465" indent="0">
              <a:buNone/>
              <a:defRPr sz="2300" b="1"/>
            </a:lvl7pPr>
            <a:lvl8pPr marL="4571543" indent="0">
              <a:buNone/>
              <a:defRPr sz="2300" b="1"/>
            </a:lvl8pPr>
            <a:lvl9pPr marL="5224620" indent="0">
              <a:buNone/>
              <a:defRPr sz="2300" b="1"/>
            </a:lvl9pPr>
          </a:lstStyle>
          <a:p>
            <a:pPr lvl="0"/>
            <a:r>
              <a:rPr lang="zh-TW" altLang="en-US" smtClean="0"/>
              <a:t>按一下以編輯母片文字樣式</a:t>
            </a:r>
          </a:p>
        </p:txBody>
      </p:sp>
      <p:sp>
        <p:nvSpPr>
          <p:cNvPr id="6" name="Content Placeholder 5"/>
          <p:cNvSpPr>
            <a:spLocks noGrp="1"/>
          </p:cNvSpPr>
          <p:nvPr>
            <p:ph sz="quarter" idx="4"/>
          </p:nvPr>
        </p:nvSpPr>
        <p:spPr>
          <a:xfrm>
            <a:off x="7797802"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BEF715D9-1AB0-4F49-A0AB-0D58329E3073}" type="slidenum">
              <a:rPr lang="en-US" smtClean="0"/>
              <a:pPr>
                <a:defRPr/>
              </a:pPr>
              <a:t>‹#›</a:t>
            </a:fld>
            <a:endParaRPr lang="en-US" dirty="0"/>
          </a:p>
        </p:txBody>
      </p:sp>
    </p:spTree>
  </p:cSld>
  <p:clrMapOvr>
    <a:masterClrMapping/>
  </p:clrMapOvr>
  <p:transition spd="slow">
    <p:wipe dir="d"/>
  </p:transition>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097282" y="327660"/>
            <a:ext cx="4813301" cy="1394460"/>
          </a:xfrm>
        </p:spPr>
        <p:txBody>
          <a:bodyPr anchor="b"/>
          <a:lstStyle>
            <a:lvl1pPr algn="l">
              <a:defRPr sz="2900" b="1"/>
            </a:lvl1pPr>
          </a:lstStyle>
          <a:p>
            <a:r>
              <a:rPr lang="zh-TW" altLang="en-US" smtClean="0"/>
              <a:t>按一下以編輯母片標題樣式</a:t>
            </a:r>
            <a:endParaRPr lang="en-US"/>
          </a:p>
        </p:txBody>
      </p:sp>
      <p:sp>
        <p:nvSpPr>
          <p:cNvPr id="3" name="Content Placeholder 2"/>
          <p:cNvSpPr>
            <a:spLocks noGrp="1"/>
          </p:cNvSpPr>
          <p:nvPr>
            <p:ph idx="1"/>
          </p:nvPr>
        </p:nvSpPr>
        <p:spPr>
          <a:xfrm>
            <a:off x="608584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Text Placeholder 3"/>
          <p:cNvSpPr>
            <a:spLocks noGrp="1"/>
          </p:cNvSpPr>
          <p:nvPr>
            <p:ph type="body" sz="half" idx="2"/>
          </p:nvPr>
        </p:nvSpPr>
        <p:spPr>
          <a:xfrm>
            <a:off x="1097282" y="1722120"/>
            <a:ext cx="4813301" cy="5629276"/>
          </a:xfrm>
        </p:spPr>
        <p:txBody>
          <a:bodyPr/>
          <a:lstStyle>
            <a:lvl1pPr marL="0" indent="0">
              <a:buNone/>
              <a:defRPr sz="2000"/>
            </a:lvl1pPr>
            <a:lvl2pPr marL="653077" indent="0">
              <a:buNone/>
              <a:defRPr sz="1700"/>
            </a:lvl2pPr>
            <a:lvl3pPr marL="1306155" indent="0">
              <a:buNone/>
              <a:defRPr sz="1400"/>
            </a:lvl3pPr>
            <a:lvl4pPr marL="1959233" indent="0">
              <a:buNone/>
              <a:defRPr sz="1300"/>
            </a:lvl4pPr>
            <a:lvl5pPr marL="2612311" indent="0">
              <a:buNone/>
              <a:defRPr sz="1300"/>
            </a:lvl5pPr>
            <a:lvl6pPr marL="3265388" indent="0">
              <a:buNone/>
              <a:defRPr sz="1300"/>
            </a:lvl6pPr>
            <a:lvl7pPr marL="3918465" indent="0">
              <a:buNone/>
              <a:defRPr sz="1300"/>
            </a:lvl7pPr>
            <a:lvl8pPr marL="4571543" indent="0">
              <a:buNone/>
              <a:defRPr sz="1300"/>
            </a:lvl8pPr>
            <a:lvl9pPr marL="5224620" indent="0">
              <a:buNone/>
              <a:defRPr sz="13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BEF715D9-1AB0-4F49-A0AB-0D58329E3073}" type="slidenum">
              <a:rPr lang="en-US" smtClean="0"/>
              <a:pPr>
                <a:defRPr/>
              </a:pPr>
              <a:t>‹#›</a:t>
            </a:fld>
            <a:endParaRPr lang="en-US" dirty="0"/>
          </a:p>
        </p:txBody>
      </p:sp>
    </p:spTree>
  </p:cSld>
  <p:clrMapOvr>
    <a:masterClrMapping/>
  </p:clrMapOvr>
  <p:transition spd="slow">
    <p:wipe dir="d"/>
  </p:transition>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zh-TW" altLang="en-US" smtClean="0"/>
              <a:t>按一下以編輯母片標題樣式</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077" indent="0">
              <a:buNone/>
              <a:defRPr sz="4000"/>
            </a:lvl2pPr>
            <a:lvl3pPr marL="1306155" indent="0">
              <a:buNone/>
              <a:defRPr sz="3400"/>
            </a:lvl3pPr>
            <a:lvl4pPr marL="1959233" indent="0">
              <a:buNone/>
              <a:defRPr sz="2900"/>
            </a:lvl4pPr>
            <a:lvl5pPr marL="2612311" indent="0">
              <a:buNone/>
              <a:defRPr sz="2900"/>
            </a:lvl5pPr>
            <a:lvl6pPr marL="3265388" indent="0">
              <a:buNone/>
              <a:defRPr sz="2900"/>
            </a:lvl6pPr>
            <a:lvl7pPr marL="3918465" indent="0">
              <a:buNone/>
              <a:defRPr sz="2900"/>
            </a:lvl7pPr>
            <a:lvl8pPr marL="4571543" indent="0">
              <a:buNone/>
              <a:defRPr sz="2900"/>
            </a:lvl8pPr>
            <a:lvl9pPr marL="5224620" indent="0">
              <a:buNone/>
              <a:defRPr sz="29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077" indent="0">
              <a:buNone/>
              <a:defRPr sz="1700"/>
            </a:lvl2pPr>
            <a:lvl3pPr marL="1306155" indent="0">
              <a:buNone/>
              <a:defRPr sz="1400"/>
            </a:lvl3pPr>
            <a:lvl4pPr marL="1959233" indent="0">
              <a:buNone/>
              <a:defRPr sz="1300"/>
            </a:lvl4pPr>
            <a:lvl5pPr marL="2612311" indent="0">
              <a:buNone/>
              <a:defRPr sz="1300"/>
            </a:lvl5pPr>
            <a:lvl6pPr marL="3265388" indent="0">
              <a:buNone/>
              <a:defRPr sz="1300"/>
            </a:lvl6pPr>
            <a:lvl7pPr marL="3918465" indent="0">
              <a:buNone/>
              <a:defRPr sz="1300"/>
            </a:lvl7pPr>
            <a:lvl8pPr marL="4571543" indent="0">
              <a:buNone/>
              <a:defRPr sz="1300"/>
            </a:lvl8pPr>
            <a:lvl9pPr marL="5224620" indent="0">
              <a:buNone/>
              <a:defRPr sz="13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BEF715D9-1AB0-4F49-A0AB-0D58329E3073}" type="slidenum">
              <a:rPr lang="en-US" smtClean="0"/>
              <a:pPr>
                <a:defRPr/>
              </a:pPr>
              <a:t>‹#›</a:t>
            </a:fld>
            <a:endParaRPr lang="en-US" dirty="0"/>
          </a:p>
        </p:txBody>
      </p:sp>
    </p:spTree>
  </p:cSld>
  <p:clrMapOvr>
    <a:masterClrMapping/>
  </p:clrMapOvr>
  <p:transition spd="slow">
    <p:wipe dir="d"/>
  </p:transition>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EF715D9-1AB0-4F49-A0AB-0D58329E3073}" type="slidenum">
              <a:rPr lang="en-US" smtClean="0"/>
              <a:pPr>
                <a:defRPr/>
              </a:pPr>
              <a:t>‹#›</a:t>
            </a:fld>
            <a:endParaRPr lang="en-US" dirty="0"/>
          </a:p>
        </p:txBody>
      </p:sp>
    </p:spTree>
  </p:cSld>
  <p:clrMapOvr>
    <a:masterClrMapping/>
  </p:clrMapOvr>
  <p:transition spd="slow">
    <p:wipe dir="d"/>
  </p:transition>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50880" y="329566"/>
            <a:ext cx="3291840" cy="7021830"/>
          </a:xfrm>
        </p:spPr>
        <p:txBody>
          <a:bodyPr vert="eaVert"/>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1219200" y="329566"/>
            <a:ext cx="9387840" cy="702183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EF715D9-1AB0-4F49-A0AB-0D58329E3073}" type="slidenum">
              <a:rPr lang="en-US" smtClean="0"/>
              <a:pPr>
                <a:defRPr/>
              </a:pPr>
              <a:t>‹#›</a:t>
            </a:fld>
            <a:endParaRPr lang="en-US" dirty="0"/>
          </a:p>
        </p:txBody>
      </p:sp>
    </p:spTree>
  </p:cSld>
  <p:clrMapOvr>
    <a:masterClrMapping/>
  </p:clrMapOvr>
  <p:transition spd="slow">
    <p:wipe dir="d"/>
  </p:transition>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2.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1.jpeg"/><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a:off x="69671" y="2"/>
            <a:ext cx="14560731" cy="8255725"/>
          </a:xfrm>
          <a:prstGeom prst="rect">
            <a:avLst/>
          </a:prstGeom>
        </p:spPr>
      </p:pic>
      <p:sp>
        <p:nvSpPr>
          <p:cNvPr id="2" name="Title Placeholder 1"/>
          <p:cNvSpPr>
            <a:spLocks noGrp="1"/>
          </p:cNvSpPr>
          <p:nvPr>
            <p:ph type="title"/>
          </p:nvPr>
        </p:nvSpPr>
        <p:spPr>
          <a:xfrm>
            <a:off x="1219200" y="329566"/>
            <a:ext cx="12923520" cy="1371600"/>
          </a:xfrm>
          <a:prstGeom prst="rect">
            <a:avLst/>
          </a:prstGeom>
        </p:spPr>
        <p:txBody>
          <a:bodyPr vert="horz" lIns="130615" tIns="65308" rIns="130615" bIns="65308"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19200" y="1920240"/>
            <a:ext cx="12923520" cy="5431156"/>
          </a:xfrm>
          <a:prstGeom prst="rect">
            <a:avLst/>
          </a:prstGeom>
        </p:spPr>
        <p:txBody>
          <a:bodyPr vert="horz" lIns="130615" tIns="65308" rIns="130615" bIns="65308"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1219200" y="7627622"/>
            <a:ext cx="3413760" cy="438150"/>
          </a:xfrm>
          <a:prstGeom prst="rect">
            <a:avLst/>
          </a:prstGeom>
        </p:spPr>
        <p:txBody>
          <a:bodyPr vert="horz" lIns="130615" tIns="65308" rIns="130615" bIns="65308" rtlCol="0" anchor="ctr"/>
          <a:lstStyle>
            <a:lvl1pPr algn="l">
              <a:defRPr sz="17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5364480" y="7627622"/>
            <a:ext cx="4632960" cy="438150"/>
          </a:xfrm>
          <a:prstGeom prst="rect">
            <a:avLst/>
          </a:prstGeom>
        </p:spPr>
        <p:txBody>
          <a:bodyPr vert="horz" lIns="130615" tIns="65308" rIns="130615" bIns="65308" rtlCol="0" anchor="ctr"/>
          <a:lstStyle>
            <a:lvl1pPr algn="ctr">
              <a:defRPr sz="17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10728960" y="7627622"/>
            <a:ext cx="3413760" cy="438150"/>
          </a:xfrm>
          <a:prstGeom prst="rect">
            <a:avLst/>
          </a:prstGeom>
        </p:spPr>
        <p:txBody>
          <a:bodyPr vert="horz" lIns="130615" tIns="65308" rIns="130615" bIns="65308" rtlCol="0" anchor="ctr"/>
          <a:lstStyle>
            <a:lvl1pPr algn="r">
              <a:defRPr sz="1700">
                <a:solidFill>
                  <a:schemeClr val="tx1">
                    <a:tint val="75000"/>
                  </a:schemeClr>
                </a:solidFill>
              </a:defRPr>
            </a:lvl1pPr>
          </a:lstStyle>
          <a:p>
            <a:pPr>
              <a:defRPr/>
            </a:pPr>
            <a:fld id="{BEF715D9-1AB0-4F49-A0AB-0D58329E3073}" type="slidenum">
              <a:rPr lang="en-US" smtClean="0"/>
              <a:pPr>
                <a:defRPr/>
              </a:pPr>
              <a:t>‹#›</a:t>
            </a:fld>
            <a:endParaRPr lang="en-US" dirty="0"/>
          </a:p>
        </p:txBody>
      </p:sp>
      <p:pic>
        <p:nvPicPr>
          <p:cNvPr id="8" name="Picture 7"/>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a:off x="-243838" y="-131018"/>
            <a:ext cx="1309931" cy="8499827"/>
          </a:xfrm>
          <a:prstGeom prst="rect">
            <a:avLst/>
          </a:prstGeom>
        </p:spPr>
      </p:pic>
      <p:sp>
        <p:nvSpPr>
          <p:cNvPr id="9" name="Rectangle 55"/>
          <p:cNvSpPr>
            <a:spLocks noChangeArrowheads="1"/>
          </p:cNvSpPr>
          <p:nvPr userDrawn="1"/>
        </p:nvSpPr>
        <p:spPr bwMode="auto">
          <a:xfrm>
            <a:off x="0" y="0"/>
            <a:ext cx="14630400" cy="8229600"/>
          </a:xfrm>
          <a:prstGeom prst="rect">
            <a:avLst/>
          </a:prstGeom>
          <a:gradFill rotWithShape="1">
            <a:gsLst>
              <a:gs pos="0">
                <a:srgbClr val="11A7D8"/>
              </a:gs>
              <a:gs pos="100000">
                <a:srgbClr val="37B5DE"/>
              </a:gs>
            </a:gsLst>
            <a:lin ang="18900000" scaled="1"/>
          </a:gradFill>
          <a:ln w="9525">
            <a:noFill/>
            <a:miter lim="800000"/>
            <a:headEnd/>
            <a:tailEnd/>
          </a:ln>
        </p:spPr>
        <p:txBody>
          <a:bodyPr wrap="none" lIns="91435" tIns="45718" rIns="91435" bIns="45718" anchor="ctr"/>
          <a:lstStyle/>
          <a:p>
            <a:endParaRPr lang="en-US"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9" r:id="rId14"/>
    <p:sldLayoutId id="2147483690" r:id="rId15"/>
    <p:sldLayoutId id="2147483691" r:id="rId16"/>
  </p:sldLayoutIdLst>
  <p:transition spd="slow">
    <p:wipe dir="d"/>
  </p:transition>
  <p:timing>
    <p:tnLst>
      <p:par>
        <p:cTn id="1" dur="indefinite" restart="never" nodeType="tmRoot"/>
      </p:par>
    </p:tnLst>
  </p:timing>
  <p:hf hdr="0" ftr="0" dt="0"/>
  <p:txStyles>
    <p:titleStyle>
      <a:lvl1pPr algn="l" defTabSz="1306155" rtl="0" eaLnBrk="1" latinLnBrk="0" hangingPunct="1">
        <a:spcBef>
          <a:spcPct val="0"/>
        </a:spcBef>
        <a:buNone/>
        <a:defRPr lang="en-US" sz="6300" kern="1200" dirty="0" smtClean="0">
          <a:solidFill>
            <a:schemeClr val="tx1"/>
          </a:solidFill>
          <a:latin typeface="+mj-lt"/>
          <a:ea typeface="+mj-ea"/>
          <a:cs typeface="+mj-cs"/>
        </a:defRPr>
      </a:lvl1pPr>
    </p:titleStyle>
    <p:bodyStyle>
      <a:lvl1pPr marL="489808" indent="-489808" algn="l" defTabSz="1306155" rtl="0" eaLnBrk="1" latinLnBrk="0" hangingPunct="1">
        <a:spcBef>
          <a:spcPct val="20000"/>
        </a:spcBef>
        <a:buFont typeface="Arial" pitchFamily="34" charset="0"/>
        <a:buChar char="•"/>
        <a:defRPr sz="4000" kern="1200">
          <a:solidFill>
            <a:schemeClr val="tx1"/>
          </a:solidFill>
          <a:latin typeface="+mn-lt"/>
          <a:ea typeface="+mn-ea"/>
          <a:cs typeface="+mn-cs"/>
        </a:defRPr>
      </a:lvl1pPr>
      <a:lvl2pPr marL="1061251" indent="-408174" algn="l" defTabSz="1306155"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632694"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2285771" indent="-326539" algn="l" defTabSz="1306155"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938849" indent="-326539" algn="l" defTabSz="1306155"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3591926"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5003"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8082"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160"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6155" rtl="0" eaLnBrk="1" latinLnBrk="0" hangingPunct="1">
        <a:defRPr sz="2600" kern="1200">
          <a:solidFill>
            <a:schemeClr val="tx1"/>
          </a:solidFill>
          <a:latin typeface="+mn-lt"/>
          <a:ea typeface="+mn-ea"/>
          <a:cs typeface="+mn-cs"/>
        </a:defRPr>
      </a:lvl1pPr>
      <a:lvl2pPr marL="653077" algn="l" defTabSz="1306155" rtl="0" eaLnBrk="1" latinLnBrk="0" hangingPunct="1">
        <a:defRPr sz="2600" kern="1200">
          <a:solidFill>
            <a:schemeClr val="tx1"/>
          </a:solidFill>
          <a:latin typeface="+mn-lt"/>
          <a:ea typeface="+mn-ea"/>
          <a:cs typeface="+mn-cs"/>
        </a:defRPr>
      </a:lvl2pPr>
      <a:lvl3pPr marL="1306155" algn="l" defTabSz="1306155" rtl="0" eaLnBrk="1" latinLnBrk="0" hangingPunct="1">
        <a:defRPr sz="2600" kern="1200">
          <a:solidFill>
            <a:schemeClr val="tx1"/>
          </a:solidFill>
          <a:latin typeface="+mn-lt"/>
          <a:ea typeface="+mn-ea"/>
          <a:cs typeface="+mn-cs"/>
        </a:defRPr>
      </a:lvl3pPr>
      <a:lvl4pPr marL="1959233" algn="l" defTabSz="1306155" rtl="0" eaLnBrk="1" latinLnBrk="0" hangingPunct="1">
        <a:defRPr sz="2600" kern="1200">
          <a:solidFill>
            <a:schemeClr val="tx1"/>
          </a:solidFill>
          <a:latin typeface="+mn-lt"/>
          <a:ea typeface="+mn-ea"/>
          <a:cs typeface="+mn-cs"/>
        </a:defRPr>
      </a:lvl4pPr>
      <a:lvl5pPr marL="2612311" algn="l" defTabSz="1306155" rtl="0" eaLnBrk="1" latinLnBrk="0" hangingPunct="1">
        <a:defRPr sz="2600" kern="1200">
          <a:solidFill>
            <a:schemeClr val="tx1"/>
          </a:solidFill>
          <a:latin typeface="+mn-lt"/>
          <a:ea typeface="+mn-ea"/>
          <a:cs typeface="+mn-cs"/>
        </a:defRPr>
      </a:lvl5pPr>
      <a:lvl6pPr marL="3265388" algn="l" defTabSz="1306155" rtl="0" eaLnBrk="1" latinLnBrk="0" hangingPunct="1">
        <a:defRPr sz="2600" kern="1200">
          <a:solidFill>
            <a:schemeClr val="tx1"/>
          </a:solidFill>
          <a:latin typeface="+mn-lt"/>
          <a:ea typeface="+mn-ea"/>
          <a:cs typeface="+mn-cs"/>
        </a:defRPr>
      </a:lvl6pPr>
      <a:lvl7pPr marL="3918465" algn="l" defTabSz="1306155" rtl="0" eaLnBrk="1" latinLnBrk="0" hangingPunct="1">
        <a:defRPr sz="2600" kern="1200">
          <a:solidFill>
            <a:schemeClr val="tx1"/>
          </a:solidFill>
          <a:latin typeface="+mn-lt"/>
          <a:ea typeface="+mn-ea"/>
          <a:cs typeface="+mn-cs"/>
        </a:defRPr>
      </a:lvl7pPr>
      <a:lvl8pPr marL="4571543" algn="l" defTabSz="1306155" rtl="0" eaLnBrk="1" latinLnBrk="0" hangingPunct="1">
        <a:defRPr sz="2600" kern="1200">
          <a:solidFill>
            <a:schemeClr val="tx1"/>
          </a:solidFill>
          <a:latin typeface="+mn-lt"/>
          <a:ea typeface="+mn-ea"/>
          <a:cs typeface="+mn-cs"/>
        </a:defRPr>
      </a:lvl8pPr>
      <a:lvl9pPr marL="5224620" algn="l" defTabSz="1306155"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69670" y="1"/>
            <a:ext cx="14560731" cy="8255725"/>
          </a:xfrm>
          <a:prstGeom prst="rect">
            <a:avLst/>
          </a:prstGeom>
        </p:spPr>
      </p:pic>
      <p:sp>
        <p:nvSpPr>
          <p:cNvPr id="2" name="Title Placeholder 1"/>
          <p:cNvSpPr>
            <a:spLocks noGrp="1"/>
          </p:cNvSpPr>
          <p:nvPr>
            <p:ph type="title"/>
          </p:nvPr>
        </p:nvSpPr>
        <p:spPr>
          <a:xfrm>
            <a:off x="1219200" y="329566"/>
            <a:ext cx="12923520" cy="1371600"/>
          </a:xfrm>
          <a:prstGeom prst="rect">
            <a:avLst/>
          </a:prstGeom>
        </p:spPr>
        <p:txBody>
          <a:bodyPr vert="horz" lIns="130622" tIns="65311" rIns="130622" bIns="65311"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19200" y="1920240"/>
            <a:ext cx="12923520" cy="5431156"/>
          </a:xfrm>
          <a:prstGeom prst="rect">
            <a:avLst/>
          </a:prstGeom>
        </p:spPr>
        <p:txBody>
          <a:bodyPr vert="horz" lIns="130622" tIns="65311" rIns="130622" bIns="65311"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121920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pPr defTabSz="1462967" fontAlgn="auto">
              <a:spcBef>
                <a:spcPts val="0"/>
              </a:spcBef>
              <a:spcAft>
                <a:spcPts val="0"/>
              </a:spcAft>
            </a:pPr>
            <a:fld id="{CEC2A70F-38D4-4EBF-82DA-CD3FF8DE7B8A}" type="datetimeFigureOut">
              <a:rPr lang="en-US" smtClean="0">
                <a:solidFill>
                  <a:prstClr val="black">
                    <a:tint val="75000"/>
                  </a:prstClr>
                </a:solidFill>
                <a:latin typeface="Calibri"/>
                <a:cs typeface="+mn-cs"/>
              </a:rPr>
              <a:pPr defTabSz="1462967" fontAlgn="auto">
                <a:spcBef>
                  <a:spcPts val="0"/>
                </a:spcBef>
                <a:spcAft>
                  <a:spcPts val="0"/>
                </a:spcAft>
              </a:pPr>
              <a:t>12/5/2013</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536448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pPr defTabSz="1462967"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1072896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pPr defTabSz="1462967" fontAlgn="auto">
              <a:spcBef>
                <a:spcPts val="0"/>
              </a:spcBef>
              <a:spcAft>
                <a:spcPts val="0"/>
              </a:spcAft>
            </a:pPr>
            <a:fld id="{5ED51DAF-8881-4EC8-9D66-FAD222760432}" type="slidenum">
              <a:rPr lang="en-US" smtClean="0">
                <a:solidFill>
                  <a:prstClr val="black">
                    <a:tint val="75000"/>
                  </a:prstClr>
                </a:solidFill>
                <a:latin typeface="Calibri"/>
                <a:cs typeface="+mn-cs"/>
              </a:rPr>
              <a:pPr defTabSz="1462967" fontAlgn="auto">
                <a:spcBef>
                  <a:spcPts val="0"/>
                </a:spcBef>
                <a:spcAft>
                  <a:spcPts val="0"/>
                </a:spcAft>
              </a:pPr>
              <a:t>‹#›</a:t>
            </a:fld>
            <a:endParaRPr lang="en-US">
              <a:solidFill>
                <a:prstClr val="black">
                  <a:tint val="75000"/>
                </a:prstClr>
              </a:solidFill>
              <a:latin typeface="Calibri"/>
              <a:cs typeface="+mn-cs"/>
            </a:endParaRPr>
          </a:p>
        </p:txBody>
      </p:sp>
      <p:pic>
        <p:nvPicPr>
          <p:cNvPr id="8" name="Picture 7"/>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a:off x="-243839" y="-131019"/>
            <a:ext cx="1309931" cy="8499827"/>
          </a:xfrm>
          <a:prstGeom prst="rect">
            <a:avLst/>
          </a:prstGeom>
        </p:spPr>
      </p:pic>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Lst>
  <p:transition spd="slow">
    <p:wipe dir="d"/>
  </p:transition>
  <p:timing>
    <p:tnLst>
      <p:par>
        <p:cTn id="1" dur="indefinite" restart="never" nodeType="tmRoot"/>
      </p:par>
    </p:tnLst>
  </p:timing>
  <p:txStyles>
    <p:titleStyle>
      <a:lvl1pPr algn="l" defTabSz="1306220" rtl="0" eaLnBrk="1" latinLnBrk="0" hangingPunct="1">
        <a:spcBef>
          <a:spcPct val="0"/>
        </a:spcBef>
        <a:buNone/>
        <a:defRPr lang="en-US" sz="6300" kern="1200" dirty="0" smtClean="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itchFamily="34" charset="0"/>
        <a:buChar char="•"/>
        <a:defRPr sz="4000" kern="1200">
          <a:solidFill>
            <a:schemeClr val="tx1"/>
          </a:solidFill>
          <a:latin typeface="+mn-lt"/>
          <a:ea typeface="+mn-ea"/>
          <a:cs typeface="+mn-cs"/>
        </a:defRPr>
      </a:lvl1pPr>
      <a:lvl2pPr marL="1061304" indent="-408194" algn="l" defTabSz="1306220"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63277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2285886" indent="-326555" algn="l" defTabSz="1306220"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938996" indent="-326555" algn="l" defTabSz="1306220"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359210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e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32.jpeg"/><Relationship Id="rId11" Type="http://schemas.openxmlformats.org/officeDocument/2006/relationships/image" Target="../media/image37.png"/><Relationship Id="rId5" Type="http://schemas.openxmlformats.org/officeDocument/2006/relationships/image" Target="../media/image31.jpeg"/><Relationship Id="rId10" Type="http://schemas.openxmlformats.org/officeDocument/2006/relationships/image" Target="../media/image36.png"/><Relationship Id="rId4" Type="http://schemas.openxmlformats.org/officeDocument/2006/relationships/image" Target="../media/image30.jpeg"/><Relationship Id="rId9" Type="http://schemas.openxmlformats.org/officeDocument/2006/relationships/image" Target="../media/image35.png"/></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46.png"/><Relationship Id="rId5" Type="http://schemas.openxmlformats.org/officeDocument/2006/relationships/image" Target="../media/image48.pn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48.pn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comments" Target="../comments/comment1.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comments" Target="../comments/comment2.xml"/></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comments" Target="../comments/comment3.xml"/></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49.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comments" Target="../comments/comment4.xml"/></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comments" Target="../comments/comment5.xml"/></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comments" Target="../comments/comment6.xml"/></Relationships>
</file>

<file path=ppt/slides/_rels/slide28.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comments" Target="../comments/comment7.xml"/><Relationship Id="rId5" Type="http://schemas.microsoft.com/office/2007/relationships/hdphoto" Target="../media/hdphoto2.wdp"/><Relationship Id="rId4" Type="http://schemas.openxmlformats.org/officeDocument/2006/relationships/image" Target="../media/image61.png"/></Relationships>
</file>

<file path=ppt/slides/_rels/slide2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6.xml"/><Relationship Id="rId1" Type="http://schemas.openxmlformats.org/officeDocument/2006/relationships/slideLayout" Target="../slideLayouts/slideLayout14.xml"/><Relationship Id="rId5" Type="http://schemas.openxmlformats.org/officeDocument/2006/relationships/image" Target="../media/image47.png"/><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8.xml"/><Relationship Id="rId1" Type="http://schemas.openxmlformats.org/officeDocument/2006/relationships/slideLayout" Target="../slideLayouts/slideLayout14.xml"/><Relationship Id="rId5" Type="http://schemas.openxmlformats.org/officeDocument/2006/relationships/image" Target="../media/image65.png"/><Relationship Id="rId4" Type="http://schemas.openxmlformats.org/officeDocument/2006/relationships/image" Target="../media/image6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microsoft.com/office/2007/relationships/hdphoto" Target="../media/hdphoto1.wdp"/><Relationship Id="rId3" Type="http://schemas.openxmlformats.org/officeDocument/2006/relationships/image" Target="../media/image16.png"/><Relationship Id="rId7" Type="http://schemas.openxmlformats.org/officeDocument/2006/relationships/diagramLayout" Target="../diagrams/layout1.xml"/><Relationship Id="rId12" Type="http://schemas.openxmlformats.org/officeDocument/2006/relationships/image" Target="../media/image25.png"/><Relationship Id="rId2" Type="http://schemas.openxmlformats.org/officeDocument/2006/relationships/notesSlide" Target="../notesSlides/notesSlide5.xml"/><Relationship Id="rId16" Type="http://schemas.openxmlformats.org/officeDocument/2006/relationships/image" Target="../media/image28.jpeg"/><Relationship Id="rId1" Type="http://schemas.openxmlformats.org/officeDocument/2006/relationships/slideLayout" Target="../slideLayouts/slideLayout3.xml"/><Relationship Id="rId6" Type="http://schemas.openxmlformats.org/officeDocument/2006/relationships/diagramData" Target="../diagrams/data1.xml"/><Relationship Id="rId11" Type="http://schemas.openxmlformats.org/officeDocument/2006/relationships/image" Target="../media/image24.jpeg"/><Relationship Id="rId5" Type="http://schemas.openxmlformats.org/officeDocument/2006/relationships/image" Target="../media/image18.jpeg"/><Relationship Id="rId15" Type="http://schemas.openxmlformats.org/officeDocument/2006/relationships/image" Target="../media/image27.jpeg"/><Relationship Id="rId10" Type="http://schemas.microsoft.com/office/2007/relationships/diagramDrawing" Target="../diagrams/drawing1.xml"/><Relationship Id="rId4" Type="http://schemas.openxmlformats.org/officeDocument/2006/relationships/image" Target="../media/image17.png"/><Relationship Id="rId9" Type="http://schemas.openxmlformats.org/officeDocument/2006/relationships/diagramColors" Target="../diagrams/colors1.xml"/><Relationship Id="rId1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dirty="0"/>
              <a:t>VMware</a:t>
            </a:r>
            <a:endParaRPr lang="zh-TW" altLang="en-US" dirty="0"/>
          </a:p>
        </p:txBody>
      </p:sp>
      <p:sp>
        <p:nvSpPr>
          <p:cNvPr id="3" name="副標題 2"/>
          <p:cNvSpPr>
            <a:spLocks noGrp="1"/>
          </p:cNvSpPr>
          <p:nvPr>
            <p:ph type="subTitle" idx="1"/>
          </p:nvPr>
        </p:nvSpPr>
        <p:spPr/>
        <p:txBody>
          <a:bodyPr/>
          <a:lstStyle/>
          <a:p>
            <a:endParaRPr lang="zh-TW" altLang="en-US" dirty="0"/>
          </a:p>
        </p:txBody>
      </p:sp>
    </p:spTree>
    <p:extLst>
      <p:ext uri="{BB962C8B-B14F-4D97-AF65-F5344CB8AC3E}">
        <p14:creationId xmlns:p14="http://schemas.microsoft.com/office/powerpoint/2010/main" val="19474357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462996" y="2667818"/>
            <a:ext cx="13797022" cy="2632902"/>
          </a:xfrm>
          <a:prstGeom prst="roundRect">
            <a:avLst>
              <a:gd name="adj" fmla="val 13360"/>
            </a:avLst>
          </a:prstGeom>
          <a:gradFill flip="none" rotWithShape="1">
            <a:gsLst>
              <a:gs pos="20000">
                <a:schemeClr val="accent1">
                  <a:lumMod val="50000"/>
                </a:schemeClr>
              </a:gs>
              <a:gs pos="50000">
                <a:schemeClr val="accent1">
                  <a:lumMod val="75000"/>
                </a:schemeClr>
              </a:gs>
              <a:gs pos="80000">
                <a:schemeClr val="accent1">
                  <a:lumMod val="50000"/>
                </a:schemeClr>
              </a:gs>
            </a:gsLst>
            <a:lin ang="13500000" scaled="1"/>
            <a:tileRect/>
          </a:gradFill>
          <a:ln w="31750">
            <a:gradFill flip="none" rotWithShape="1">
              <a:gsLst>
                <a:gs pos="50000">
                  <a:srgbClr val="FFFFFF">
                    <a:lumMod val="95000"/>
                  </a:srgbClr>
                </a:gs>
                <a:gs pos="0">
                  <a:srgbClr val="FFFFFF">
                    <a:lumMod val="65000"/>
                  </a:srgbClr>
                </a:gs>
                <a:gs pos="100000">
                  <a:srgbClr val="FFFFFF">
                    <a:lumMod val="65000"/>
                  </a:srgbClr>
                </a:gs>
              </a:gsLst>
              <a:lin ang="10800000" scaled="1"/>
              <a:tileRect/>
            </a:gradFill>
            <a:round/>
            <a:headEnd/>
            <a:tailEnd/>
          </a:ln>
          <a:effectLst>
            <a:outerShdw blurRad="50800" dist="38100" dir="5400000" algn="t" rotWithShape="0">
              <a:prstClr val="black">
                <a:alpha val="40000"/>
              </a:prstClr>
            </a:outerShdw>
          </a:effectLst>
        </p:spPr>
        <p:txBody>
          <a:bodyPr wrap="none" lIns="0" tIns="0" rIns="0" bIns="0" rtlCol="0" anchor="ctr"/>
          <a:lstStyle/>
          <a:p>
            <a:pPr defTabSz="652330" fontAlgn="auto">
              <a:spcBef>
                <a:spcPts val="0"/>
              </a:spcBef>
              <a:spcAft>
                <a:spcPts val="0"/>
              </a:spcAft>
            </a:pPr>
            <a:endParaRPr lang="en-US" sz="700" kern="0" cap="all" dirty="0">
              <a:solidFill>
                <a:srgbClr val="FFFFFF"/>
              </a:solidFill>
              <a:effectLst>
                <a:outerShdw blurRad="38100" dist="38100" dir="2700000" algn="tl">
                  <a:srgbClr val="000000">
                    <a:alpha val="43137"/>
                  </a:srgbClr>
                </a:outerShdw>
              </a:effectLst>
              <a:latin typeface="Arial"/>
              <a:ea typeface="DFLiHei-Md"/>
              <a:sym typeface="Arial"/>
            </a:endParaRPr>
          </a:p>
        </p:txBody>
      </p:sp>
      <p:sp>
        <p:nvSpPr>
          <p:cNvPr id="7" name="Rounded Rectangle 6"/>
          <p:cNvSpPr/>
          <p:nvPr/>
        </p:nvSpPr>
        <p:spPr>
          <a:xfrm>
            <a:off x="534076" y="2764774"/>
            <a:ext cx="13651883" cy="1569803"/>
          </a:xfrm>
          <a:prstGeom prst="roundRect">
            <a:avLst>
              <a:gd name="adj" fmla="val 20591"/>
            </a:avLst>
          </a:prstGeom>
          <a:gradFill flip="none" rotWithShape="1">
            <a:gsLst>
              <a:gs pos="63000">
                <a:srgbClr val="FFFFFF">
                  <a:alpha val="0"/>
                </a:srgbClr>
              </a:gs>
              <a:gs pos="0">
                <a:srgbClr val="FFFFFF">
                  <a:alpha val="75000"/>
                </a:srgbClr>
              </a:gs>
              <a:gs pos="12000">
                <a:srgbClr val="FFFFFF">
                  <a:alpha val="50000"/>
                </a:srgbClr>
              </a:gs>
            </a:gsLst>
            <a:lin ang="5400000" scaled="1"/>
            <a:tileRect/>
          </a:gradFill>
          <a:ln w="9525" cap="flat" cmpd="sng" algn="ctr">
            <a:noFill/>
            <a:prstDash val="solid"/>
            <a:round/>
            <a:headEnd type="none" w="med" len="med"/>
            <a:tailEnd type="none" w="med" len="med"/>
          </a:ln>
          <a:effectLst/>
        </p:spPr>
        <p:txBody>
          <a:bodyPr wrap="none" lIns="0" tIns="0" rIns="0" bIns="0" rtlCol="0" anchor="ctr"/>
          <a:lstStyle/>
          <a:p>
            <a:pPr defTabSz="652439"/>
            <a:endParaRPr lang="en-US" sz="600" kern="0" cap="all" dirty="0">
              <a:solidFill>
                <a:srgbClr val="FFFFFF"/>
              </a:solidFill>
              <a:effectLst>
                <a:outerShdw blurRad="38100" dist="38100" dir="2700000" algn="tl">
                  <a:srgbClr val="000000">
                    <a:alpha val="43137"/>
                  </a:srgbClr>
                </a:outerShdw>
              </a:effectLst>
              <a:latin typeface="Arial"/>
              <a:ea typeface="DFLiHei-Md"/>
              <a:sym typeface="Arial"/>
            </a:endParaRPr>
          </a:p>
        </p:txBody>
      </p:sp>
      <p:sp>
        <p:nvSpPr>
          <p:cNvPr id="10" name="Title 5"/>
          <p:cNvSpPr txBox="1">
            <a:spLocks/>
          </p:cNvSpPr>
          <p:nvPr/>
        </p:nvSpPr>
        <p:spPr bwMode="auto">
          <a:xfrm>
            <a:off x="371963" y="2435063"/>
            <a:ext cx="14020800" cy="3115906"/>
          </a:xfrm>
          <a:prstGeom prst="roundRect">
            <a:avLst>
              <a:gd name="adj" fmla="val 22598"/>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b="1">
                <a:solidFill>
                  <a:srgbClr val="003D79"/>
                </a:solidFill>
                <a:latin typeface="+mj-lt"/>
                <a:ea typeface="+mj-ea"/>
                <a:cs typeface="+mj-cs"/>
              </a:defRPr>
            </a:lvl1pPr>
            <a:lvl2pPr algn="l" rtl="0" eaLnBrk="0" fontAlgn="base" hangingPunct="0">
              <a:spcBef>
                <a:spcPct val="0"/>
              </a:spcBef>
              <a:spcAft>
                <a:spcPct val="0"/>
              </a:spcAft>
              <a:defRPr sz="2200" b="1">
                <a:solidFill>
                  <a:srgbClr val="333333"/>
                </a:solidFill>
                <a:latin typeface="Arial" charset="0"/>
                <a:ea typeface="ＭＳ Ｐゴシック" pitchFamily="34" charset="-128"/>
              </a:defRPr>
            </a:lvl2pPr>
            <a:lvl3pPr algn="l" rtl="0" eaLnBrk="0" fontAlgn="base" hangingPunct="0">
              <a:spcBef>
                <a:spcPct val="0"/>
              </a:spcBef>
              <a:spcAft>
                <a:spcPct val="0"/>
              </a:spcAft>
              <a:defRPr sz="2200" b="1">
                <a:solidFill>
                  <a:srgbClr val="333333"/>
                </a:solidFill>
                <a:latin typeface="Arial" charset="0"/>
                <a:ea typeface="ＭＳ Ｐゴシック" pitchFamily="34" charset="-128"/>
              </a:defRPr>
            </a:lvl3pPr>
            <a:lvl4pPr algn="l" rtl="0" eaLnBrk="0" fontAlgn="base" hangingPunct="0">
              <a:spcBef>
                <a:spcPct val="0"/>
              </a:spcBef>
              <a:spcAft>
                <a:spcPct val="0"/>
              </a:spcAft>
              <a:defRPr sz="2200" b="1">
                <a:solidFill>
                  <a:srgbClr val="333333"/>
                </a:solidFill>
                <a:latin typeface="Arial" charset="0"/>
                <a:ea typeface="ＭＳ Ｐゴシック" pitchFamily="34" charset="-128"/>
              </a:defRPr>
            </a:lvl4pPr>
            <a:lvl5pPr algn="l" rtl="0" eaLnBrk="0" fontAlgn="base" hangingPunct="0">
              <a:spcBef>
                <a:spcPct val="0"/>
              </a:spcBef>
              <a:spcAft>
                <a:spcPct val="0"/>
              </a:spcAft>
              <a:defRPr sz="2200" b="1">
                <a:solidFill>
                  <a:srgbClr val="333333"/>
                </a:solidFill>
                <a:latin typeface="Arial" charset="0"/>
                <a:ea typeface="ＭＳ Ｐゴシック" pitchFamily="34"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a:lstStyle>
          <a:p>
            <a:pPr algn="ctr"/>
            <a:r>
              <a:rPr lang="en-US" sz="4000" dirty="0">
                <a:solidFill>
                  <a:schemeClr val="bg1"/>
                </a:solidFill>
                <a:latin typeface="Apple LiGothic Medium"/>
                <a:ea typeface="Apple LiGothic Medium"/>
                <a:cs typeface="Apple LiGothic Medium"/>
                <a:sym typeface="Arial"/>
              </a:rPr>
              <a:t>HYPER-V</a:t>
            </a:r>
            <a:endParaRPr lang="en-US" sz="3400" dirty="0">
              <a:solidFill>
                <a:schemeClr val="bg1"/>
              </a:solidFill>
              <a:latin typeface="微軟正黑體" pitchFamily="34" charset="-120"/>
              <a:ea typeface="微軟正黑體" pitchFamily="34" charset="-120"/>
              <a:cs typeface="Verdana" pitchFamily="34" charset="0"/>
              <a:sym typeface="Arial"/>
            </a:endParaRPr>
          </a:p>
        </p:txBody>
      </p:sp>
      <p:sp>
        <p:nvSpPr>
          <p:cNvPr id="4" name="Title 3"/>
          <p:cNvSpPr>
            <a:spLocks noGrp="1"/>
          </p:cNvSpPr>
          <p:nvPr>
            <p:ph type="title"/>
          </p:nvPr>
        </p:nvSpPr>
        <p:spPr/>
        <p:txBody>
          <a:bodyPr/>
          <a:lstStyle/>
          <a:p>
            <a:endParaRPr lang="en-US" sz="3400" dirty="0">
              <a:solidFill>
                <a:schemeClr val="accent2">
                  <a:lumMod val="50000"/>
                </a:schemeClr>
              </a:solidFill>
              <a:latin typeface="Avenir Next Condensed Medium"/>
              <a:ea typeface="Apple LiGothic Medium"/>
              <a:cs typeface="Avenir Next Condensed Medium"/>
              <a:sym typeface="Arial"/>
            </a:endParaRPr>
          </a:p>
        </p:txBody>
      </p:sp>
    </p:spTree>
    <p:extLst>
      <p:ext uri="{BB962C8B-B14F-4D97-AF65-F5344CB8AC3E}">
        <p14:creationId xmlns:p14="http://schemas.microsoft.com/office/powerpoint/2010/main" val="410235444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eaLnBrk="1" hangingPunct="1"/>
            <a:r>
              <a:rPr lang="de-DE" altLang="zh-TW" dirty="0">
                <a:solidFill>
                  <a:schemeClr val="bg1"/>
                </a:solidFill>
              </a:rPr>
              <a:t>Windows </a:t>
            </a:r>
            <a:r>
              <a:rPr lang="en-US" altLang="zh-TW" dirty="0">
                <a:solidFill>
                  <a:schemeClr val="bg1"/>
                </a:solidFill>
              </a:rPr>
              <a:t>Server </a:t>
            </a:r>
            <a:r>
              <a:rPr lang="de-DE" altLang="zh-TW" dirty="0">
                <a:solidFill>
                  <a:schemeClr val="bg1"/>
                </a:solidFill>
              </a:rPr>
              <a:t>2012</a:t>
            </a:r>
            <a:r>
              <a:rPr lang="zh-TW" altLang="en-US" dirty="0">
                <a:solidFill>
                  <a:schemeClr val="bg1"/>
                </a:solidFill>
              </a:rPr>
              <a:t> </a:t>
            </a:r>
            <a:r>
              <a:rPr lang="en-US" altLang="zh-TW" dirty="0">
                <a:solidFill>
                  <a:schemeClr val="bg1"/>
                </a:solidFill>
              </a:rPr>
              <a:t/>
            </a:r>
            <a:br>
              <a:rPr lang="en-US" altLang="zh-TW" dirty="0">
                <a:solidFill>
                  <a:schemeClr val="bg1"/>
                </a:solidFill>
              </a:rPr>
            </a:br>
            <a:r>
              <a:rPr lang="en-US" altLang="zh-TW" sz="3600" dirty="0">
                <a:solidFill>
                  <a:schemeClr val="bg1"/>
                </a:solidFill>
                <a:latin typeface="微軟正黑體" pitchFamily="34" charset="-120"/>
                <a:ea typeface="微軟正黑體" pitchFamily="34" charset="-120"/>
              </a:rPr>
              <a:t>300</a:t>
            </a:r>
            <a:r>
              <a:rPr lang="zh-TW" altLang="en-US" sz="3600" dirty="0">
                <a:solidFill>
                  <a:schemeClr val="bg1"/>
                </a:solidFill>
                <a:latin typeface="微軟正黑體" pitchFamily="34" charset="-120"/>
                <a:ea typeface="微軟正黑體" pitchFamily="34" charset="-120"/>
              </a:rPr>
              <a:t>項以上的新功能</a:t>
            </a:r>
            <a:endParaRPr lang="zh-TW" altLang="en-US" sz="3600" dirty="0">
              <a:solidFill>
                <a:schemeClr val="bg1"/>
              </a:solidFill>
              <a:latin typeface="微軟正黑體" pitchFamily="34" charset="-120"/>
              <a:ea typeface="微軟正黑體" pitchFamily="34" charset="-120"/>
            </a:endParaRPr>
          </a:p>
        </p:txBody>
      </p:sp>
      <p:sp>
        <p:nvSpPr>
          <p:cNvPr id="5" name="Inhaltsplatzhalter 4"/>
          <p:cNvSpPr>
            <a:spLocks noGrp="1"/>
          </p:cNvSpPr>
          <p:nvPr>
            <p:ph idx="1"/>
          </p:nvPr>
        </p:nvSpPr>
        <p:spPr>
          <a:xfrm>
            <a:off x="685800" y="1846918"/>
            <a:ext cx="13258800" cy="5163482"/>
          </a:xfrm>
        </p:spPr>
        <p:txBody>
          <a:bodyPr>
            <a:noAutofit/>
          </a:bodyPr>
          <a:lstStyle/>
          <a:p>
            <a:r>
              <a:rPr lang="en-US" sz="2400" dirty="0">
                <a:solidFill>
                  <a:schemeClr val="bg1"/>
                </a:solidFill>
              </a:rPr>
              <a:t>	Teaming, Consistent Device Naming, </a:t>
            </a:r>
            <a:r>
              <a:rPr lang="en-US" sz="2400" dirty="0" err="1">
                <a:solidFill>
                  <a:schemeClr val="bg1"/>
                </a:solidFill>
              </a:rPr>
              <a:t>IPSec</a:t>
            </a:r>
            <a:r>
              <a:rPr lang="en-US" sz="2400" dirty="0">
                <a:solidFill>
                  <a:schemeClr val="bg1"/>
                </a:solidFill>
              </a:rPr>
              <a:t> task offloading, NTFS Online corruption repair, Storage Spaces, </a:t>
            </a:r>
            <a:r>
              <a:rPr lang="en-US" sz="2400" dirty="0" err="1">
                <a:solidFill>
                  <a:schemeClr val="bg1"/>
                </a:solidFill>
              </a:rPr>
              <a:t>ReFS</a:t>
            </a:r>
            <a:r>
              <a:rPr lang="en-US" sz="2400" dirty="0">
                <a:solidFill>
                  <a:schemeClr val="bg1"/>
                </a:solidFill>
              </a:rPr>
              <a:t>, SMS Direct, SMB Multichannel, SQL over SMB, Cluster Transparent Failover, Hyper-V over SMB, Continuous Availability NFS, Continuous Availability </a:t>
            </a:r>
            <a:r>
              <a:rPr lang="en-US" sz="2400" dirty="0" err="1">
                <a:solidFill>
                  <a:schemeClr val="bg1"/>
                </a:solidFill>
              </a:rPr>
              <a:t>iSCSI</a:t>
            </a:r>
            <a:r>
              <a:rPr lang="en-US" sz="2400" dirty="0">
                <a:solidFill>
                  <a:schemeClr val="bg1"/>
                </a:solidFill>
              </a:rPr>
              <a:t>, Hyper-V Virtual Fiber Channel, Hyper-V Replica, Offload File Transfer, </a:t>
            </a:r>
            <a:r>
              <a:rPr lang="en-US" sz="2400" dirty="0" err="1">
                <a:solidFill>
                  <a:schemeClr val="bg1"/>
                </a:solidFill>
              </a:rPr>
              <a:t>iSCSI</a:t>
            </a:r>
            <a:r>
              <a:rPr lang="en-US" sz="2400" dirty="0">
                <a:solidFill>
                  <a:schemeClr val="bg1"/>
                </a:solidFill>
              </a:rPr>
              <a:t> Software Target, Thin Provisioning, Data </a:t>
            </a:r>
            <a:r>
              <a:rPr lang="en-US" sz="2400" dirty="0" err="1">
                <a:solidFill>
                  <a:schemeClr val="bg1"/>
                </a:solidFill>
              </a:rPr>
              <a:t>Deduplication</a:t>
            </a:r>
            <a:r>
              <a:rPr lang="en-US" sz="2400" dirty="0">
                <a:solidFill>
                  <a:schemeClr val="bg1"/>
                </a:solidFill>
              </a:rPr>
              <a:t>, DHCP Failover, Cluster-aware Updating, Online Backup, Hyper-V Cluster scale out &amp; scale up, VM Mobility, SR-IOV, D-VMQs, DNSSEC, </a:t>
            </a:r>
            <a:r>
              <a:rPr lang="en-US" sz="2400" dirty="0" err="1">
                <a:solidFill>
                  <a:schemeClr val="bg1"/>
                </a:solidFill>
              </a:rPr>
              <a:t>Ressource</a:t>
            </a:r>
            <a:r>
              <a:rPr lang="en-US" sz="2400" dirty="0">
                <a:solidFill>
                  <a:schemeClr val="bg1"/>
                </a:solidFill>
              </a:rPr>
              <a:t> Metering, IPAM, NIC Offload, PowerShell – more than 2300 </a:t>
            </a:r>
            <a:r>
              <a:rPr lang="en-US" sz="2400" dirty="0" err="1">
                <a:solidFill>
                  <a:schemeClr val="bg1"/>
                </a:solidFill>
              </a:rPr>
              <a:t>CmdLets</a:t>
            </a:r>
            <a:r>
              <a:rPr lang="en-US" sz="2400" dirty="0">
                <a:solidFill>
                  <a:schemeClr val="bg1"/>
                </a:solidFill>
              </a:rPr>
              <a:t>, Server Manager, Hyper-V Extensible Switch, Network Virtualization, RDP WAN Optimization, IIS 8.0, Branch Office enhancement, </a:t>
            </a:r>
            <a:r>
              <a:rPr lang="en-US" sz="2400" dirty="0" err="1">
                <a:solidFill>
                  <a:schemeClr val="bg1"/>
                </a:solidFill>
              </a:rPr>
              <a:t>Multiserver</a:t>
            </a:r>
            <a:r>
              <a:rPr lang="en-US" sz="2400" dirty="0">
                <a:solidFill>
                  <a:schemeClr val="bg1"/>
                </a:solidFill>
              </a:rPr>
              <a:t> Management, Multitenant security &amp; isolation, PVLAN, DHCP guard protection, Virtual port ACLs, Reliably import virtual machines, Online merge snapshots, Hyper-V host scale and scale-up, New virtual hard disk format, Support for 4-KB disk sectors in Hyper-V virtual disks, Data Center Bridging (DCB), NUMA support, </a:t>
            </a:r>
            <a:r>
              <a:rPr lang="en-US" sz="2400" dirty="0" err="1">
                <a:solidFill>
                  <a:schemeClr val="bg1"/>
                </a:solidFill>
              </a:rPr>
              <a:t>QoS</a:t>
            </a:r>
            <a:r>
              <a:rPr lang="en-US" sz="2400" dirty="0">
                <a:solidFill>
                  <a:schemeClr val="bg1"/>
                </a:solidFill>
              </a:rPr>
              <a:t>, Encrypted cluster volumes, Hyper-V application monitoring, Virtual machine failover prioritization, Affinity (and anti-affinity) virtual machine rules, Hyper-V simultaneous live migration, </a:t>
            </a:r>
            <a:r>
              <a:rPr lang="en-US" sz="2400" dirty="0" err="1">
                <a:solidFill>
                  <a:schemeClr val="bg1"/>
                </a:solidFill>
              </a:rPr>
              <a:t>RemoteFX</a:t>
            </a:r>
            <a:r>
              <a:rPr lang="en-US" sz="2400" dirty="0">
                <a:solidFill>
                  <a:schemeClr val="bg1"/>
                </a:solidFill>
              </a:rPr>
              <a:t>, Hyper-V Online Meta Operations, Resource Pools, CSV Block Cache, ….</a:t>
            </a:r>
          </a:p>
        </p:txBody>
      </p:sp>
      <p:sp>
        <p:nvSpPr>
          <p:cNvPr id="4" name="投影片編號版面配置區 3"/>
          <p:cNvSpPr>
            <a:spLocks noGrp="1"/>
          </p:cNvSpPr>
          <p:nvPr>
            <p:ph type="sldNum" sz="quarter" idx="12"/>
          </p:nvPr>
        </p:nvSpPr>
        <p:spPr/>
        <p:txBody>
          <a:bodyPr/>
          <a:lstStyle/>
          <a:p>
            <a:pPr>
              <a:defRPr/>
            </a:pPr>
            <a:fld id="{2F92E933-38A1-45BA-8EC3-DEDEE417EA3B}" type="slidenum">
              <a:rPr lang="en-US" smtClean="0"/>
              <a:pPr>
                <a:defRPr/>
              </a:pPr>
              <a:t>11</a:t>
            </a:fld>
            <a:endParaRPr lang="en-US" dirty="0"/>
          </a:p>
        </p:txBody>
      </p:sp>
    </p:spTree>
    <p:extLst>
      <p:ext uri="{BB962C8B-B14F-4D97-AF65-F5344CB8AC3E}">
        <p14:creationId xmlns:p14="http://schemas.microsoft.com/office/powerpoint/2010/main" val="96457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withEffect">
                                  <p:stCondLst>
                                    <p:cond delay="0"/>
                                  </p:stCondLst>
                                  <p:iterate type="lt">
                                    <p:tmAbs val="25"/>
                                  </p:iterate>
                                  <p:childTnLst>
                                    <p:set>
                                      <p:cBhvr override="childStyle">
                                        <p:cTn id="6" dur="indefinite"/>
                                        <p:tgtEl>
                                          <p:spTgt spid="5">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rotWithShape="1">
          <a:blip r:embed="rId3" cstate="print">
            <a:extLst>
              <a:ext uri="{28A0092B-C50C-407E-A947-70E740481C1C}">
                <a14:useLocalDpi xmlns:a14="http://schemas.microsoft.com/office/drawing/2010/main" val="0"/>
              </a:ext>
            </a:extLst>
          </a:blip>
          <a:srcRect l="18744" r="20093" b="-8443"/>
          <a:stretch/>
        </p:blipFill>
        <p:spPr>
          <a:xfrm>
            <a:off x="7315200" y="8240111"/>
            <a:ext cx="3657600" cy="9732580"/>
          </a:xfrm>
          <a:prstGeom prst="rect">
            <a:avLst/>
          </a:prstGeom>
        </p:spPr>
      </p:pic>
      <p:pic>
        <p:nvPicPr>
          <p:cNvPr id="28" name="Picture 19" descr="Woman with Phone (2)"/>
          <p:cNvPicPr>
            <a:picLocks noChangeAspect="1" noChangeArrowheads="1"/>
          </p:cNvPicPr>
          <p:nvPr/>
        </p:nvPicPr>
        <p:blipFill>
          <a:blip r:embed="rId4" cstate="print"/>
          <a:srcRect l="27414" r="43504"/>
          <a:stretch>
            <a:fillRect/>
          </a:stretch>
        </p:blipFill>
        <p:spPr bwMode="auto">
          <a:xfrm>
            <a:off x="10973594" y="-8382000"/>
            <a:ext cx="3657600" cy="8382000"/>
          </a:xfrm>
          <a:prstGeom prst="rect">
            <a:avLst/>
          </a:prstGeom>
          <a:noFill/>
        </p:spPr>
      </p:pic>
      <p:pic>
        <p:nvPicPr>
          <p:cNvPr id="15386" name="Picture 26" descr="00914523_SizeFull"/>
          <p:cNvPicPr>
            <a:picLocks noChangeAspect="1" noChangeArrowheads="1"/>
          </p:cNvPicPr>
          <p:nvPr/>
        </p:nvPicPr>
        <p:blipFill>
          <a:blip r:embed="rId5" cstate="email"/>
          <a:srcRect/>
          <a:stretch>
            <a:fillRect/>
          </a:stretch>
        </p:blipFill>
        <p:spPr bwMode="auto">
          <a:xfrm>
            <a:off x="3657600" y="-8229600"/>
            <a:ext cx="3657600" cy="8229600"/>
          </a:xfrm>
          <a:prstGeom prst="rect">
            <a:avLst/>
          </a:prstGeom>
          <a:noFill/>
          <a:ln w="9525">
            <a:noFill/>
            <a:miter lim="800000"/>
            <a:headEnd/>
            <a:tailEnd/>
          </a:ln>
        </p:spPr>
      </p:pic>
      <p:pic>
        <p:nvPicPr>
          <p:cNvPr id="15364" name="Picture 27" descr="00914382_SizeFull"/>
          <p:cNvPicPr>
            <a:picLocks noChangeAspect="1" noChangeArrowheads="1"/>
          </p:cNvPicPr>
          <p:nvPr/>
        </p:nvPicPr>
        <p:blipFill>
          <a:blip r:embed="rId6" cstate="email"/>
          <a:srcRect/>
          <a:stretch>
            <a:fillRect/>
          </a:stretch>
        </p:blipFill>
        <p:spPr bwMode="auto">
          <a:xfrm>
            <a:off x="0" y="-23813"/>
            <a:ext cx="3657600" cy="8253413"/>
          </a:xfrm>
          <a:prstGeom prst="rect">
            <a:avLst/>
          </a:prstGeom>
          <a:noFill/>
          <a:ln w="9525">
            <a:noFill/>
            <a:miter lim="800000"/>
            <a:headEnd/>
            <a:tailEnd/>
          </a:ln>
        </p:spPr>
      </p:pic>
      <p:grpSp>
        <p:nvGrpSpPr>
          <p:cNvPr id="2" name="Group 30"/>
          <p:cNvGrpSpPr>
            <a:grpSpLocks/>
          </p:cNvGrpSpPr>
          <p:nvPr/>
        </p:nvGrpSpPr>
        <p:grpSpPr bwMode="auto">
          <a:xfrm>
            <a:off x="374649" y="4718051"/>
            <a:ext cx="2906714" cy="2486026"/>
            <a:chOff x="144" y="1797"/>
            <a:chExt cx="1831" cy="1566"/>
          </a:xfrm>
        </p:grpSpPr>
        <p:sp>
          <p:nvSpPr>
            <p:cNvPr id="4" name="Text Box 31"/>
            <p:cNvSpPr txBox="1">
              <a:spLocks noChangeArrowheads="1"/>
            </p:cNvSpPr>
            <p:nvPr/>
          </p:nvSpPr>
          <p:spPr bwMode="auto">
            <a:xfrm>
              <a:off x="144" y="3072"/>
              <a:ext cx="1831" cy="291"/>
            </a:xfrm>
            <a:prstGeom prst="rect">
              <a:avLst/>
            </a:prstGeom>
            <a:noFill/>
            <a:ln w="9525">
              <a:noFill/>
              <a:miter lim="800000"/>
              <a:headEnd/>
              <a:tailEnd/>
            </a:ln>
          </p:spPr>
          <p:txBody>
            <a:bodyPr lIns="91435" tIns="45718" rIns="91435" bIns="45718">
              <a:spAutoFit/>
            </a:bodyPr>
            <a:lstStyle/>
            <a:p>
              <a:pPr algn="ctr" defTabSz="1306448">
                <a:spcBef>
                  <a:spcPct val="50000"/>
                </a:spcBef>
              </a:pPr>
              <a:r>
                <a:rPr lang="en-US" dirty="0">
                  <a:solidFill>
                    <a:schemeClr val="bg1"/>
                  </a:solidFill>
                </a:rPr>
                <a:t>Beyond </a:t>
              </a:r>
              <a:r>
                <a:rPr lang="en-US" dirty="0" smtClean="0">
                  <a:solidFill>
                    <a:schemeClr val="bg1"/>
                  </a:solidFill>
                </a:rPr>
                <a:t>on</a:t>
              </a:r>
              <a:endParaRPr lang="en-US" dirty="0">
                <a:solidFill>
                  <a:schemeClr val="bg1"/>
                </a:solidFill>
              </a:endParaRPr>
            </a:p>
          </p:txBody>
        </p:sp>
        <p:pic>
          <p:nvPicPr>
            <p:cNvPr id="15387" name="Picture 32" descr="cloud-and-building"/>
            <p:cNvPicPr>
              <a:picLocks noChangeAspect="1" noChangeArrowheads="1"/>
            </p:cNvPicPr>
            <p:nvPr/>
          </p:nvPicPr>
          <p:blipFill>
            <a:blip r:embed="rId7" cstate="email"/>
            <a:srcRect/>
            <a:stretch>
              <a:fillRect/>
            </a:stretch>
          </p:blipFill>
          <p:spPr bwMode="auto">
            <a:xfrm>
              <a:off x="220" y="1797"/>
              <a:ext cx="1679" cy="1109"/>
            </a:xfrm>
            <a:prstGeom prst="rect">
              <a:avLst/>
            </a:prstGeom>
            <a:noFill/>
            <a:ln w="9525">
              <a:noFill/>
              <a:miter lim="800000"/>
              <a:headEnd/>
              <a:tailEnd/>
            </a:ln>
          </p:spPr>
        </p:pic>
      </p:grpSp>
      <p:sp>
        <p:nvSpPr>
          <p:cNvPr id="15368" name="Slide Number Placeholder 5"/>
          <p:cNvSpPr>
            <a:spLocks noGrp="1"/>
          </p:cNvSpPr>
          <p:nvPr>
            <p:ph type="sldNum" sz="quarter" idx="12"/>
          </p:nvPr>
        </p:nvSpPr>
        <p:spPr>
          <a:noFill/>
        </p:spPr>
        <p:txBody>
          <a:bodyPr/>
          <a:lstStyle/>
          <a:p>
            <a:pPr defTabSz="1306448"/>
            <a:fld id="{C6B0B389-CAA7-4EDA-8310-86F980F42F50}" type="slidenum">
              <a:rPr lang="en-US" smtClean="0"/>
              <a:pPr defTabSz="1306448"/>
              <a:t>12</a:t>
            </a:fld>
            <a:endParaRPr lang="en-US" dirty="0" smtClean="0"/>
          </a:p>
        </p:txBody>
      </p:sp>
      <p:sp>
        <p:nvSpPr>
          <p:cNvPr id="58405" name="Rectangle 37"/>
          <p:cNvSpPr>
            <a:spLocks noChangeArrowheads="1"/>
          </p:cNvSpPr>
          <p:nvPr/>
        </p:nvSpPr>
        <p:spPr bwMode="auto">
          <a:xfrm>
            <a:off x="0" y="4419600"/>
            <a:ext cx="14630400" cy="3810000"/>
          </a:xfrm>
          <a:prstGeom prst="rect">
            <a:avLst/>
          </a:prstGeom>
          <a:solidFill>
            <a:schemeClr val="accent1">
              <a:alpha val="79999"/>
            </a:schemeClr>
          </a:solidFill>
          <a:ln w="9525">
            <a:noFill/>
            <a:miter lim="800000"/>
            <a:headEnd/>
            <a:tailEnd/>
          </a:ln>
        </p:spPr>
        <p:txBody>
          <a:bodyPr wrap="none" lIns="91435" tIns="45718" rIns="91435" bIns="45718" anchor="ctr"/>
          <a:lstStyle/>
          <a:p>
            <a:endParaRPr lang="en-US" dirty="0"/>
          </a:p>
        </p:txBody>
      </p:sp>
      <p:grpSp>
        <p:nvGrpSpPr>
          <p:cNvPr id="3" name="Group 36"/>
          <p:cNvGrpSpPr>
            <a:grpSpLocks/>
          </p:cNvGrpSpPr>
          <p:nvPr/>
        </p:nvGrpSpPr>
        <p:grpSpPr bwMode="auto">
          <a:xfrm>
            <a:off x="11507788" y="4572000"/>
            <a:ext cx="3122613" cy="2655889"/>
            <a:chOff x="7342" y="1690"/>
            <a:chExt cx="1967" cy="1673"/>
          </a:xfrm>
        </p:grpSpPr>
        <p:sp>
          <p:nvSpPr>
            <p:cNvPr id="15381" name="Text Box 28"/>
            <p:cNvSpPr txBox="1">
              <a:spLocks noChangeArrowheads="1"/>
            </p:cNvSpPr>
            <p:nvPr/>
          </p:nvSpPr>
          <p:spPr bwMode="auto">
            <a:xfrm>
              <a:off x="7342" y="3072"/>
              <a:ext cx="1967" cy="291"/>
            </a:xfrm>
            <a:prstGeom prst="rect">
              <a:avLst/>
            </a:prstGeom>
            <a:noFill/>
            <a:ln w="9525">
              <a:noFill/>
              <a:miter lim="800000"/>
              <a:headEnd/>
              <a:tailEnd/>
            </a:ln>
          </p:spPr>
          <p:txBody>
            <a:bodyPr wrap="square" lIns="91435" tIns="45718" rIns="91435" bIns="45718">
              <a:spAutoFit/>
            </a:bodyPr>
            <a:lstStyle/>
            <a:p>
              <a:pPr algn="ctr" defTabSz="1306448">
                <a:spcBef>
                  <a:spcPct val="50000"/>
                </a:spcBef>
              </a:pPr>
              <a:r>
                <a:rPr lang="zh-TW" altLang="en-US" dirty="0">
                  <a:solidFill>
                    <a:schemeClr val="bg1"/>
                  </a:solidFill>
                  <a:latin typeface="微軟正黑體" pitchFamily="34" charset="-120"/>
                  <a:ea typeface="微軟正黑體" pitchFamily="34" charset="-120"/>
                </a:rPr>
                <a:t>啟動全新工作模式</a:t>
              </a:r>
              <a:endParaRPr lang="en-US" dirty="0">
                <a:solidFill>
                  <a:schemeClr val="bg1"/>
                </a:solidFill>
                <a:latin typeface="微軟正黑體" pitchFamily="34" charset="-120"/>
                <a:ea typeface="微軟正黑體" pitchFamily="34" charset="-120"/>
              </a:endParaRPr>
            </a:p>
          </p:txBody>
        </p:sp>
        <p:grpSp>
          <p:nvGrpSpPr>
            <p:cNvPr id="15382" name="Group 29"/>
            <p:cNvGrpSpPr>
              <a:grpSpLocks/>
            </p:cNvGrpSpPr>
            <p:nvPr/>
          </p:nvGrpSpPr>
          <p:grpSpPr bwMode="auto">
            <a:xfrm>
              <a:off x="7544" y="1690"/>
              <a:ext cx="1246" cy="1322"/>
              <a:chOff x="7332" y="1454"/>
              <a:chExt cx="1670" cy="1775"/>
            </a:xfrm>
          </p:grpSpPr>
          <p:pic>
            <p:nvPicPr>
              <p:cNvPr id="15383" name="Picture 30" descr="building"/>
              <p:cNvPicPr>
                <a:picLocks noChangeAspect="1" noChangeArrowheads="1"/>
              </p:cNvPicPr>
              <p:nvPr/>
            </p:nvPicPr>
            <p:blipFill>
              <a:blip r:embed="rId8" cstate="email"/>
              <a:srcRect/>
              <a:stretch>
                <a:fillRect/>
              </a:stretch>
            </p:blipFill>
            <p:spPr bwMode="auto">
              <a:xfrm>
                <a:off x="8065" y="1454"/>
                <a:ext cx="937" cy="994"/>
              </a:xfrm>
              <a:prstGeom prst="rect">
                <a:avLst/>
              </a:prstGeom>
              <a:noFill/>
              <a:ln w="9525">
                <a:noFill/>
                <a:miter lim="800000"/>
                <a:headEnd/>
                <a:tailEnd/>
              </a:ln>
            </p:spPr>
          </p:pic>
          <p:pic>
            <p:nvPicPr>
              <p:cNvPr id="15384" name="Picture 31" descr="person"/>
              <p:cNvPicPr>
                <a:picLocks noChangeAspect="1" noChangeArrowheads="1"/>
              </p:cNvPicPr>
              <p:nvPr/>
            </p:nvPicPr>
            <p:blipFill>
              <a:blip r:embed="rId9" cstate="email"/>
              <a:srcRect/>
              <a:stretch>
                <a:fillRect/>
              </a:stretch>
            </p:blipFill>
            <p:spPr bwMode="auto">
              <a:xfrm>
                <a:off x="7332" y="1680"/>
                <a:ext cx="608" cy="1498"/>
              </a:xfrm>
              <a:prstGeom prst="rect">
                <a:avLst/>
              </a:prstGeom>
              <a:noFill/>
              <a:ln w="9525">
                <a:noFill/>
                <a:miter lim="800000"/>
                <a:headEnd/>
                <a:tailEnd/>
              </a:ln>
            </p:spPr>
          </p:pic>
          <p:pic>
            <p:nvPicPr>
              <p:cNvPr id="15385" name="Picture 2" descr="\\MAGNUM\Projects\Microsoft\Journey to the Cloud Campaign\Design\Assets\Flexible.png"/>
              <p:cNvPicPr>
                <a:picLocks noChangeAspect="1" noChangeArrowheads="1"/>
              </p:cNvPicPr>
              <p:nvPr/>
            </p:nvPicPr>
            <p:blipFill>
              <a:blip r:embed="rId10" cstate="email">
                <a:lum bright="100000"/>
              </a:blip>
              <a:srcRect/>
              <a:stretch>
                <a:fillRect/>
              </a:stretch>
            </p:blipFill>
            <p:spPr bwMode="auto">
              <a:xfrm>
                <a:off x="8113" y="2500"/>
                <a:ext cx="815" cy="729"/>
              </a:xfrm>
              <a:prstGeom prst="rect">
                <a:avLst/>
              </a:prstGeom>
              <a:noFill/>
              <a:ln w="9525">
                <a:noFill/>
                <a:miter lim="800000"/>
                <a:headEnd/>
                <a:tailEnd/>
              </a:ln>
            </p:spPr>
          </p:pic>
        </p:grpSp>
      </p:grpSp>
      <p:grpSp>
        <p:nvGrpSpPr>
          <p:cNvPr id="5" name="Group 35"/>
          <p:cNvGrpSpPr>
            <a:grpSpLocks/>
          </p:cNvGrpSpPr>
          <p:nvPr/>
        </p:nvGrpSpPr>
        <p:grpSpPr bwMode="auto">
          <a:xfrm>
            <a:off x="7850187" y="4862516"/>
            <a:ext cx="2589213" cy="2365376"/>
            <a:chOff x="4995" y="1873"/>
            <a:chExt cx="1631" cy="1490"/>
          </a:xfrm>
        </p:grpSpPr>
        <p:sp>
          <p:nvSpPr>
            <p:cNvPr id="15379" name="Text Box 22"/>
            <p:cNvSpPr txBox="1">
              <a:spLocks noChangeArrowheads="1"/>
            </p:cNvSpPr>
            <p:nvPr/>
          </p:nvSpPr>
          <p:spPr bwMode="auto">
            <a:xfrm>
              <a:off x="4995" y="3072"/>
              <a:ext cx="1631" cy="291"/>
            </a:xfrm>
            <a:prstGeom prst="rect">
              <a:avLst/>
            </a:prstGeom>
            <a:noFill/>
            <a:ln w="9525">
              <a:noFill/>
              <a:miter lim="800000"/>
              <a:headEnd/>
              <a:tailEnd/>
            </a:ln>
          </p:spPr>
          <p:txBody>
            <a:bodyPr lIns="91435" tIns="45718" rIns="91435" bIns="45718">
              <a:spAutoFit/>
            </a:bodyPr>
            <a:lstStyle/>
            <a:p>
              <a:pPr algn="ctr" defTabSz="1306448">
                <a:spcBef>
                  <a:spcPct val="50000"/>
                </a:spcBef>
              </a:pPr>
              <a:r>
                <a:rPr lang="zh-TW" altLang="en-US" dirty="0">
                  <a:solidFill>
                    <a:schemeClr val="bg1"/>
                  </a:solidFill>
                  <a:latin typeface="微軟正黑體" pitchFamily="34" charset="-120"/>
                  <a:ea typeface="微軟正黑體" pitchFamily="34" charset="-120"/>
                </a:rPr>
                <a:t>從</a:t>
              </a:r>
              <a:r>
                <a:rPr lang="en-US" dirty="0">
                  <a:solidFill>
                    <a:schemeClr val="bg1"/>
                  </a:solidFill>
                  <a:latin typeface="微軟正黑體" pitchFamily="34" charset="-120"/>
                  <a:ea typeface="微軟正黑體" pitchFamily="34" charset="-120"/>
                </a:rPr>
                <a:t>APP</a:t>
              </a:r>
              <a:r>
                <a:rPr lang="zh-TW" altLang="en-US" dirty="0">
                  <a:solidFill>
                    <a:schemeClr val="bg1"/>
                  </a:solidFill>
                  <a:latin typeface="微軟正黑體" pitchFamily="34" charset="-120"/>
                  <a:ea typeface="微軟正黑體" pitchFamily="34" charset="-120"/>
                </a:rPr>
                <a:t>到雲端</a:t>
              </a:r>
              <a:endParaRPr lang="en-US" dirty="0">
                <a:solidFill>
                  <a:schemeClr val="bg1"/>
                </a:solidFill>
                <a:latin typeface="微軟正黑體" pitchFamily="34" charset="-120"/>
                <a:ea typeface="微軟正黑體" pitchFamily="34" charset="-120"/>
              </a:endParaRPr>
            </a:p>
          </p:txBody>
        </p:sp>
        <p:pic>
          <p:nvPicPr>
            <p:cNvPr id="15380" name="Picture 23" descr="window"/>
            <p:cNvPicPr>
              <a:picLocks noChangeAspect="1" noChangeArrowheads="1"/>
            </p:cNvPicPr>
            <p:nvPr/>
          </p:nvPicPr>
          <p:blipFill>
            <a:blip r:embed="rId11" cstate="email"/>
            <a:srcRect/>
            <a:stretch>
              <a:fillRect/>
            </a:stretch>
          </p:blipFill>
          <p:spPr bwMode="auto">
            <a:xfrm>
              <a:off x="5187" y="1873"/>
              <a:ext cx="1247" cy="958"/>
            </a:xfrm>
            <a:prstGeom prst="rect">
              <a:avLst/>
            </a:prstGeom>
            <a:noFill/>
            <a:ln w="9525">
              <a:noFill/>
              <a:miter lim="800000"/>
              <a:headEnd/>
              <a:tailEnd/>
            </a:ln>
          </p:spPr>
        </p:pic>
      </p:grpSp>
      <p:grpSp>
        <p:nvGrpSpPr>
          <p:cNvPr id="6" name="Group 33"/>
          <p:cNvGrpSpPr>
            <a:grpSpLocks/>
          </p:cNvGrpSpPr>
          <p:nvPr/>
        </p:nvGrpSpPr>
        <p:grpSpPr bwMode="auto">
          <a:xfrm>
            <a:off x="381000" y="4724401"/>
            <a:ext cx="2906714" cy="2486026"/>
            <a:chOff x="144" y="1797"/>
            <a:chExt cx="1831" cy="1566"/>
          </a:xfrm>
        </p:grpSpPr>
        <p:sp>
          <p:nvSpPr>
            <p:cNvPr id="15377" name="Text Box 24"/>
            <p:cNvSpPr txBox="1">
              <a:spLocks noChangeArrowheads="1"/>
            </p:cNvSpPr>
            <p:nvPr/>
          </p:nvSpPr>
          <p:spPr bwMode="auto">
            <a:xfrm>
              <a:off x="144" y="3072"/>
              <a:ext cx="1831" cy="291"/>
            </a:xfrm>
            <a:prstGeom prst="rect">
              <a:avLst/>
            </a:prstGeom>
            <a:noFill/>
            <a:ln w="9525">
              <a:noFill/>
              <a:miter lim="800000"/>
              <a:headEnd/>
              <a:tailEnd/>
            </a:ln>
          </p:spPr>
          <p:txBody>
            <a:bodyPr lIns="91435" tIns="45718" rIns="91435" bIns="45718">
              <a:spAutoFit/>
            </a:bodyPr>
            <a:lstStyle/>
            <a:p>
              <a:pPr algn="ctr" defTabSz="1306448">
                <a:spcBef>
                  <a:spcPct val="50000"/>
                </a:spcBef>
              </a:pPr>
              <a:r>
                <a:rPr lang="zh-TW" altLang="en-US" dirty="0">
                  <a:solidFill>
                    <a:schemeClr val="bg1"/>
                  </a:solidFill>
                  <a:latin typeface="微軟正黑體" pitchFamily="34" charset="-120"/>
                  <a:ea typeface="微軟正黑體" pitchFamily="34" charset="-120"/>
                </a:rPr>
                <a:t>超越虛擬化</a:t>
              </a:r>
              <a:endParaRPr lang="en-US" dirty="0">
                <a:solidFill>
                  <a:schemeClr val="bg1"/>
                </a:solidFill>
                <a:latin typeface="微軟正黑體" pitchFamily="34" charset="-120"/>
                <a:ea typeface="微軟正黑體" pitchFamily="34" charset="-120"/>
              </a:endParaRPr>
            </a:p>
          </p:txBody>
        </p:sp>
        <p:pic>
          <p:nvPicPr>
            <p:cNvPr id="15378" name="Picture 25" descr="cloud-and-building"/>
            <p:cNvPicPr>
              <a:picLocks noChangeAspect="1" noChangeArrowheads="1"/>
            </p:cNvPicPr>
            <p:nvPr/>
          </p:nvPicPr>
          <p:blipFill>
            <a:blip r:embed="rId7" cstate="email"/>
            <a:srcRect/>
            <a:stretch>
              <a:fillRect/>
            </a:stretch>
          </p:blipFill>
          <p:spPr bwMode="auto">
            <a:xfrm>
              <a:off x="220" y="1797"/>
              <a:ext cx="1679" cy="1109"/>
            </a:xfrm>
            <a:prstGeom prst="rect">
              <a:avLst/>
            </a:prstGeom>
            <a:noFill/>
            <a:ln w="9525">
              <a:noFill/>
              <a:miter lim="800000"/>
              <a:headEnd/>
              <a:tailEnd/>
            </a:ln>
          </p:spPr>
        </p:pic>
      </p:grpSp>
      <p:grpSp>
        <p:nvGrpSpPr>
          <p:cNvPr id="7" name="Group 34"/>
          <p:cNvGrpSpPr>
            <a:grpSpLocks/>
          </p:cNvGrpSpPr>
          <p:nvPr/>
        </p:nvGrpSpPr>
        <p:grpSpPr bwMode="auto">
          <a:xfrm>
            <a:off x="3886201" y="4479926"/>
            <a:ext cx="2943224" cy="2747963"/>
            <a:chOff x="2403" y="1632"/>
            <a:chExt cx="1854" cy="1731"/>
          </a:xfrm>
        </p:grpSpPr>
        <p:sp>
          <p:nvSpPr>
            <p:cNvPr id="15375" name="Text Box 26"/>
            <p:cNvSpPr txBox="1">
              <a:spLocks noChangeArrowheads="1"/>
            </p:cNvSpPr>
            <p:nvPr/>
          </p:nvSpPr>
          <p:spPr bwMode="auto">
            <a:xfrm>
              <a:off x="2403" y="3072"/>
              <a:ext cx="1854" cy="291"/>
            </a:xfrm>
            <a:prstGeom prst="rect">
              <a:avLst/>
            </a:prstGeom>
            <a:noFill/>
            <a:ln w="9525">
              <a:noFill/>
              <a:miter lim="800000"/>
              <a:headEnd/>
              <a:tailEnd/>
            </a:ln>
          </p:spPr>
          <p:txBody>
            <a:bodyPr wrap="square" lIns="91435" tIns="45718" rIns="91435" bIns="45718">
              <a:spAutoFit/>
            </a:bodyPr>
            <a:lstStyle/>
            <a:p>
              <a:pPr algn="ctr" defTabSz="1306448">
                <a:spcBef>
                  <a:spcPct val="50000"/>
                </a:spcBef>
              </a:pPr>
              <a:r>
                <a:rPr lang="zh-TW" altLang="en-US" dirty="0">
                  <a:solidFill>
                    <a:schemeClr val="bg1"/>
                  </a:solidFill>
                  <a:latin typeface="微軟正黑體" pitchFamily="34" charset="-120"/>
                  <a:ea typeface="微軟正黑體" pitchFamily="34" charset="-120"/>
                </a:rPr>
                <a:t>簡化大量伺服器管理</a:t>
              </a:r>
              <a:endParaRPr lang="en-US" dirty="0">
                <a:solidFill>
                  <a:schemeClr val="bg1"/>
                </a:solidFill>
                <a:latin typeface="微軟正黑體" pitchFamily="34" charset="-120"/>
                <a:ea typeface="微軟正黑體" pitchFamily="34" charset="-120"/>
              </a:endParaRPr>
            </a:p>
          </p:txBody>
        </p:sp>
        <p:pic>
          <p:nvPicPr>
            <p:cNvPr id="15376" name="Picture 34" descr="Efficiency.png"/>
            <p:cNvPicPr>
              <a:picLocks noChangeAspect="1"/>
            </p:cNvPicPr>
            <p:nvPr/>
          </p:nvPicPr>
          <p:blipFill>
            <a:blip r:embed="rId12"/>
            <a:srcRect/>
            <a:stretch>
              <a:fillRect/>
            </a:stretch>
          </p:blipFill>
          <p:spPr bwMode="auto">
            <a:xfrm>
              <a:off x="2692" y="1632"/>
              <a:ext cx="1438" cy="1439"/>
            </a:xfrm>
            <a:prstGeom prst="rect">
              <a:avLst/>
            </a:prstGeom>
            <a:noFill/>
            <a:ln w="9525">
              <a:noFill/>
              <a:miter lim="800000"/>
              <a:headEnd/>
              <a:tailEnd/>
            </a:ln>
          </p:spPr>
        </p:pic>
      </p:grpSp>
    </p:spTree>
    <p:extLst>
      <p:ext uri="{BB962C8B-B14F-4D97-AF65-F5344CB8AC3E}">
        <p14:creationId xmlns:p14="http://schemas.microsoft.com/office/powerpoint/2010/main" val="2511428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5.55112E-17 0 L 5.55112E-17 1 " pathEditMode="relative" rAng="0" ptsTypes="AA">
                                      <p:cBhvr>
                                        <p:cTn id="6" dur="1000" fill="hold"/>
                                        <p:tgtEl>
                                          <p:spTgt spid="15386"/>
                                        </p:tgtEl>
                                        <p:attrNameLst>
                                          <p:attrName>ppt_x</p:attrName>
                                          <p:attrName>ppt_y</p:attrName>
                                        </p:attrNameLst>
                                      </p:cBhvr>
                                      <p:rCtr x="0" y="500"/>
                                    </p:animMotion>
                                  </p:childTnLst>
                                </p:cTn>
                              </p:par>
                            </p:childTnLst>
                          </p:cTn>
                        </p:par>
                        <p:par>
                          <p:cTn id="7" fill="hold">
                            <p:stCondLst>
                              <p:cond delay="1000"/>
                            </p:stCondLst>
                            <p:childTnLst>
                              <p:par>
                                <p:cTn id="8" presetID="64" presetClass="path" presetSubtype="0" accel="50000" decel="50000" fill="hold" nodeType="afterEffect">
                                  <p:stCondLst>
                                    <p:cond delay="0"/>
                                  </p:stCondLst>
                                  <p:childTnLst>
                                    <p:animMotion origin="layout" path="M 1.11022E-16 -2.59259E-6 L 1.11022E-16 -1.08333 " pathEditMode="relative" rAng="0" ptsTypes="AA">
                                      <p:cBhvr>
                                        <p:cTn id="9" dur="1000" fill="hold"/>
                                        <p:tgtEl>
                                          <p:spTgt spid="30"/>
                                        </p:tgtEl>
                                        <p:attrNameLst>
                                          <p:attrName>ppt_x</p:attrName>
                                          <p:attrName>ppt_y</p:attrName>
                                        </p:attrNameLst>
                                      </p:cBhvr>
                                      <p:rCtr x="0" y="-54167"/>
                                    </p:animMotion>
                                  </p:childTnLst>
                                </p:cTn>
                              </p:par>
                            </p:childTnLst>
                          </p:cTn>
                        </p:par>
                        <p:par>
                          <p:cTn id="10" fill="hold">
                            <p:stCondLst>
                              <p:cond delay="2000"/>
                            </p:stCondLst>
                            <p:childTnLst>
                              <p:par>
                                <p:cTn id="11" presetID="64" presetClass="path" presetSubtype="0" accel="50000" decel="50000" fill="hold" nodeType="afterEffect">
                                  <p:stCondLst>
                                    <p:cond delay="0"/>
                                  </p:stCondLst>
                                  <p:childTnLst>
                                    <p:animMotion origin="layout" path="M 1.49306E-6 -7.40741E-7 L 1.49306E-6 1.01852 " pathEditMode="relative" rAng="0" ptsTypes="AA">
                                      <p:cBhvr>
                                        <p:cTn id="12" dur="1000" fill="hold"/>
                                        <p:tgtEl>
                                          <p:spTgt spid="28"/>
                                        </p:tgtEl>
                                        <p:attrNameLst>
                                          <p:attrName>ppt_x</p:attrName>
                                          <p:attrName>ppt_y</p:attrName>
                                        </p:attrNameLst>
                                      </p:cBhvr>
                                      <p:rCtr x="0" y="50926"/>
                                    </p:animMotion>
                                  </p:childTnLst>
                                </p:cTn>
                              </p:par>
                            </p:childTnLst>
                          </p:cTn>
                        </p:par>
                        <p:par>
                          <p:cTn id="13" fill="hold">
                            <p:stCondLst>
                              <p:cond delay="3000"/>
                            </p:stCondLst>
                            <p:childTnLst>
                              <p:par>
                                <p:cTn id="14" presetID="22" presetClass="entr" presetSubtype="8" fill="hold" grpId="0" nodeType="afterEffect">
                                  <p:stCondLst>
                                    <p:cond delay="0"/>
                                  </p:stCondLst>
                                  <p:childTnLst>
                                    <p:set>
                                      <p:cBhvr>
                                        <p:cTn id="15" dur="1" fill="hold">
                                          <p:stCondLst>
                                            <p:cond delay="0"/>
                                          </p:stCondLst>
                                        </p:cTn>
                                        <p:tgtEl>
                                          <p:spTgt spid="58405"/>
                                        </p:tgtEl>
                                        <p:attrNameLst>
                                          <p:attrName>style.visibility</p:attrName>
                                        </p:attrNameLst>
                                      </p:cBhvr>
                                      <p:to>
                                        <p:strVal val="visible"/>
                                      </p:to>
                                    </p:set>
                                    <p:animEffect transition="in" filter="wipe(left)">
                                      <p:cBhvr>
                                        <p:cTn id="16" dur="500"/>
                                        <p:tgtEl>
                                          <p:spTgt spid="58405"/>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nodeType="withEffect">
                                  <p:stCondLst>
                                    <p:cond delay="1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nodeType="withEffect">
                                  <p:stCondLst>
                                    <p:cond delay="20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nodeType="withEffect">
                                  <p:stCondLst>
                                    <p:cond delay="30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0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53"/>
          <p:cNvSpPr>
            <a:spLocks noChangeArrowheads="1"/>
          </p:cNvSpPr>
          <p:nvPr/>
        </p:nvSpPr>
        <p:spPr bwMode="auto">
          <a:xfrm>
            <a:off x="5864352" y="0"/>
            <a:ext cx="8766048" cy="8229600"/>
          </a:xfrm>
          <a:prstGeom prst="rect">
            <a:avLst/>
          </a:prstGeom>
          <a:solidFill>
            <a:schemeClr val="accent1"/>
          </a:solidFill>
          <a:ln w="9525">
            <a:noFill/>
            <a:miter lim="800000"/>
            <a:headEnd/>
            <a:tailEnd/>
          </a:ln>
        </p:spPr>
        <p:txBody>
          <a:bodyPr wrap="none" lIns="91435" tIns="45718" rIns="91435" bIns="45718" anchor="ctr"/>
          <a:lstStyle/>
          <a:p>
            <a:endParaRPr lang="en-US" dirty="0"/>
          </a:p>
        </p:txBody>
      </p:sp>
      <p:sp>
        <p:nvSpPr>
          <p:cNvPr id="14341" name="Rectangle 2"/>
          <p:cNvSpPr>
            <a:spLocks noGrp="1" noChangeArrowheads="1"/>
          </p:cNvSpPr>
          <p:nvPr>
            <p:ph type="title"/>
          </p:nvPr>
        </p:nvSpPr>
        <p:spPr>
          <a:xfrm>
            <a:off x="6019801" y="330200"/>
            <a:ext cx="8458200" cy="952500"/>
          </a:xfrm>
        </p:spPr>
        <p:txBody>
          <a:bodyPr>
            <a:normAutofit fontScale="90000"/>
          </a:bodyPr>
          <a:lstStyle/>
          <a:p>
            <a:pPr eaLnBrk="1" hangingPunct="1"/>
            <a:r>
              <a:rPr lang="en-US" sz="4000" dirty="0">
                <a:solidFill>
                  <a:schemeClr val="bg1"/>
                </a:solidFill>
              </a:rPr>
              <a:t>with Windows Server 2012 RC </a:t>
            </a:r>
            <a:r>
              <a:rPr lang="en-US" sz="4000" dirty="0">
                <a:solidFill>
                  <a:schemeClr val="bg1"/>
                </a:solidFill>
                <a:latin typeface="微軟正黑體" pitchFamily="34" charset="-120"/>
                <a:ea typeface="微軟正黑體" pitchFamily="34" charset="-120"/>
              </a:rPr>
              <a:t>– </a:t>
            </a:r>
            <a:r>
              <a:rPr lang="zh-TW" altLang="en-US" sz="4000" dirty="0">
                <a:solidFill>
                  <a:schemeClr val="bg1"/>
                </a:solidFill>
                <a:latin typeface="微軟正黑體" pitchFamily="34" charset="-120"/>
                <a:ea typeface="微軟正黑體" pitchFamily="34" charset="-120"/>
              </a:rPr>
              <a:t>為雲端平台而生</a:t>
            </a:r>
            <a:endParaRPr lang="en-US" sz="4000" dirty="0">
              <a:solidFill>
                <a:schemeClr val="bg1"/>
              </a:solidFill>
              <a:latin typeface="微軟正黑體" pitchFamily="34" charset="-120"/>
              <a:ea typeface="微軟正黑體" pitchFamily="34" charset="-120"/>
            </a:endParaRPr>
          </a:p>
        </p:txBody>
      </p:sp>
      <p:grpSp>
        <p:nvGrpSpPr>
          <p:cNvPr id="6" name="Group 49"/>
          <p:cNvGrpSpPr>
            <a:grpSpLocks/>
          </p:cNvGrpSpPr>
          <p:nvPr/>
        </p:nvGrpSpPr>
        <p:grpSpPr bwMode="auto">
          <a:xfrm>
            <a:off x="0" y="1524000"/>
            <a:ext cx="14630400" cy="1371600"/>
            <a:chOff x="2688" y="1296"/>
            <a:chExt cx="9216" cy="864"/>
          </a:xfrm>
        </p:grpSpPr>
        <p:sp>
          <p:nvSpPr>
            <p:cNvPr id="14376" name="Rectangle 47"/>
            <p:cNvSpPr>
              <a:spLocks noChangeArrowheads="1"/>
            </p:cNvSpPr>
            <p:nvPr/>
          </p:nvSpPr>
          <p:spPr bwMode="auto">
            <a:xfrm>
              <a:off x="2688" y="1296"/>
              <a:ext cx="9216" cy="864"/>
            </a:xfrm>
            <a:prstGeom prst="rect">
              <a:avLst/>
            </a:prstGeom>
            <a:solidFill>
              <a:schemeClr val="bg1">
                <a:alpha val="25098"/>
              </a:schemeClr>
            </a:solidFill>
            <a:ln w="9525">
              <a:noFill/>
              <a:miter lim="800000"/>
              <a:headEnd/>
              <a:tailEnd/>
            </a:ln>
          </p:spPr>
          <p:txBody>
            <a:bodyPr wrap="none" anchor="ctr"/>
            <a:lstStyle/>
            <a:p>
              <a:endParaRPr lang="en-US" dirty="0"/>
            </a:p>
          </p:txBody>
        </p:sp>
        <p:pic>
          <p:nvPicPr>
            <p:cNvPr id="14377" name="Picture 25" descr="cloud-and-building"/>
            <p:cNvPicPr>
              <a:picLocks noChangeAspect="1" noChangeArrowheads="1"/>
            </p:cNvPicPr>
            <p:nvPr/>
          </p:nvPicPr>
          <p:blipFill>
            <a:blip r:embed="rId3" cstate="email"/>
            <a:srcRect/>
            <a:stretch>
              <a:fillRect/>
            </a:stretch>
          </p:blipFill>
          <p:spPr bwMode="auto">
            <a:xfrm>
              <a:off x="5403" y="1440"/>
              <a:ext cx="875" cy="576"/>
            </a:xfrm>
            <a:prstGeom prst="rect">
              <a:avLst/>
            </a:prstGeom>
            <a:noFill/>
            <a:ln w="9525">
              <a:noFill/>
              <a:miter lim="800000"/>
              <a:headEnd/>
              <a:tailEnd/>
            </a:ln>
          </p:spPr>
        </p:pic>
        <p:sp>
          <p:nvSpPr>
            <p:cNvPr id="14378" name="Text Box 17"/>
            <p:cNvSpPr txBox="1">
              <a:spLocks noChangeArrowheads="1"/>
            </p:cNvSpPr>
            <p:nvPr/>
          </p:nvSpPr>
          <p:spPr bwMode="auto">
            <a:xfrm>
              <a:off x="6480" y="1454"/>
              <a:ext cx="5328" cy="562"/>
            </a:xfrm>
            <a:prstGeom prst="rect">
              <a:avLst/>
            </a:prstGeom>
            <a:noFill/>
            <a:ln w="9525">
              <a:noFill/>
              <a:miter lim="800000"/>
              <a:headEnd/>
              <a:tailEnd/>
            </a:ln>
          </p:spPr>
          <p:txBody>
            <a:bodyPr wrap="square" lIns="91435" tIns="45718" rIns="91435" bIns="45718">
              <a:spAutoFit/>
            </a:bodyPr>
            <a:lstStyle/>
            <a:p>
              <a:pPr defTabSz="1306448">
                <a:spcBef>
                  <a:spcPts val="3000"/>
                </a:spcBef>
              </a:pPr>
              <a:r>
                <a:rPr lang="zh-TW" altLang="en-US" sz="2600" dirty="0">
                  <a:solidFill>
                    <a:schemeClr val="bg1"/>
                  </a:solidFill>
                </a:rPr>
                <a:t>重新聚焦在安全可擴充的</a:t>
              </a:r>
              <a:r>
                <a:rPr lang="en-US" altLang="zh-TW" sz="2600" dirty="0">
                  <a:solidFill>
                    <a:schemeClr val="bg1"/>
                  </a:solidFill>
                </a:rPr>
                <a:t>workloads, </a:t>
              </a:r>
              <a:r>
                <a:rPr lang="zh-TW" altLang="en-US" sz="2600" dirty="0">
                  <a:solidFill>
                    <a:schemeClr val="bg1"/>
                  </a:solidFill>
                </a:rPr>
                <a:t>有效率的建立您的第一朵私有雲</a:t>
              </a:r>
              <a:r>
                <a:rPr lang="en-US" altLang="zh-TW" sz="2600" dirty="0">
                  <a:solidFill>
                    <a:schemeClr val="bg1"/>
                  </a:solidFill>
                </a:rPr>
                <a:t>, </a:t>
              </a:r>
              <a:r>
                <a:rPr lang="zh-TW" altLang="en-US" sz="2600" dirty="0">
                  <a:solidFill>
                    <a:schemeClr val="bg1"/>
                  </a:solidFill>
                </a:rPr>
                <a:t>並提供安全的雲端連結</a:t>
              </a:r>
              <a:r>
                <a:rPr lang="en-US" altLang="zh-TW" sz="2600" dirty="0">
                  <a:solidFill>
                    <a:schemeClr val="bg1"/>
                  </a:solidFill>
                </a:rPr>
                <a:t>.</a:t>
              </a:r>
              <a:endParaRPr lang="en-US" sz="2600" dirty="0">
                <a:solidFill>
                  <a:schemeClr val="bg1"/>
                </a:solidFill>
              </a:endParaRPr>
            </a:p>
          </p:txBody>
        </p:sp>
      </p:grpSp>
      <p:grpSp>
        <p:nvGrpSpPr>
          <p:cNvPr id="7" name="Group 50"/>
          <p:cNvGrpSpPr>
            <a:grpSpLocks/>
          </p:cNvGrpSpPr>
          <p:nvPr/>
        </p:nvGrpSpPr>
        <p:grpSpPr bwMode="auto">
          <a:xfrm>
            <a:off x="0" y="3048000"/>
            <a:ext cx="14630400" cy="1371600"/>
            <a:chOff x="2688" y="2256"/>
            <a:chExt cx="9216" cy="864"/>
          </a:xfrm>
        </p:grpSpPr>
        <p:sp>
          <p:nvSpPr>
            <p:cNvPr id="14373" name="Rectangle 46"/>
            <p:cNvSpPr>
              <a:spLocks noChangeArrowheads="1"/>
            </p:cNvSpPr>
            <p:nvPr/>
          </p:nvSpPr>
          <p:spPr bwMode="auto">
            <a:xfrm>
              <a:off x="2688" y="2256"/>
              <a:ext cx="9216" cy="864"/>
            </a:xfrm>
            <a:prstGeom prst="rect">
              <a:avLst/>
            </a:prstGeom>
            <a:solidFill>
              <a:schemeClr val="bg1">
                <a:alpha val="25098"/>
              </a:schemeClr>
            </a:solidFill>
            <a:ln w="9525">
              <a:noFill/>
              <a:miter lim="800000"/>
              <a:headEnd/>
              <a:tailEnd/>
            </a:ln>
          </p:spPr>
          <p:txBody>
            <a:bodyPr wrap="none" anchor="ctr"/>
            <a:lstStyle/>
            <a:p>
              <a:endParaRPr lang="en-US" dirty="0"/>
            </a:p>
          </p:txBody>
        </p:sp>
        <p:pic>
          <p:nvPicPr>
            <p:cNvPr id="14374" name="Picture 34" descr="Efficiency.png"/>
            <p:cNvPicPr>
              <a:picLocks noChangeAspect="1"/>
            </p:cNvPicPr>
            <p:nvPr/>
          </p:nvPicPr>
          <p:blipFill>
            <a:blip r:embed="rId4" cstate="email"/>
            <a:srcRect/>
            <a:stretch>
              <a:fillRect/>
            </a:stretch>
          </p:blipFill>
          <p:spPr bwMode="auto">
            <a:xfrm>
              <a:off x="5466" y="2320"/>
              <a:ext cx="749" cy="749"/>
            </a:xfrm>
            <a:prstGeom prst="rect">
              <a:avLst/>
            </a:prstGeom>
            <a:noFill/>
            <a:ln w="9525">
              <a:noFill/>
              <a:miter lim="800000"/>
              <a:headEnd/>
              <a:tailEnd/>
            </a:ln>
          </p:spPr>
        </p:pic>
        <p:sp>
          <p:nvSpPr>
            <p:cNvPr id="14375" name="Text Box 17"/>
            <p:cNvSpPr txBox="1">
              <a:spLocks noChangeArrowheads="1"/>
            </p:cNvSpPr>
            <p:nvPr/>
          </p:nvSpPr>
          <p:spPr bwMode="auto">
            <a:xfrm>
              <a:off x="6479" y="2407"/>
              <a:ext cx="5328" cy="310"/>
            </a:xfrm>
            <a:prstGeom prst="rect">
              <a:avLst/>
            </a:prstGeom>
            <a:noFill/>
            <a:ln w="9525">
              <a:noFill/>
              <a:miter lim="800000"/>
              <a:headEnd/>
              <a:tailEnd/>
            </a:ln>
          </p:spPr>
          <p:txBody>
            <a:bodyPr wrap="square" lIns="91435" tIns="45718" rIns="91435" bIns="45718">
              <a:spAutoFit/>
            </a:bodyPr>
            <a:lstStyle/>
            <a:p>
              <a:pPr defTabSz="1306448">
                <a:spcBef>
                  <a:spcPts val="3000"/>
                </a:spcBef>
              </a:pPr>
              <a:r>
                <a:rPr lang="zh-TW" altLang="en-US" sz="2600" dirty="0">
                  <a:solidFill>
                    <a:schemeClr val="bg1"/>
                  </a:solidFill>
                </a:rPr>
                <a:t>有效管理底層架構</a:t>
              </a:r>
              <a:r>
                <a:rPr lang="en-US" altLang="zh-TW" sz="2600" dirty="0">
                  <a:solidFill>
                    <a:schemeClr val="bg1"/>
                  </a:solidFill>
                </a:rPr>
                <a:t>, </a:t>
              </a:r>
              <a:r>
                <a:rPr lang="zh-TW" altLang="en-US" sz="2600" dirty="0">
                  <a:solidFill>
                    <a:schemeClr val="bg1"/>
                  </a:solidFill>
                </a:rPr>
                <a:t>最大化使用時間</a:t>
              </a:r>
              <a:r>
                <a:rPr lang="en-US" altLang="zh-TW" sz="2600" dirty="0">
                  <a:solidFill>
                    <a:schemeClr val="bg1"/>
                  </a:solidFill>
                </a:rPr>
                <a:t>\</a:t>
              </a:r>
              <a:r>
                <a:rPr lang="zh-TW" altLang="en-US" sz="2600" dirty="0">
                  <a:solidFill>
                    <a:schemeClr val="bg1"/>
                  </a:solidFill>
                </a:rPr>
                <a:t>最小化停機時間</a:t>
              </a:r>
              <a:endParaRPr lang="en-US" sz="2600" dirty="0">
                <a:solidFill>
                  <a:schemeClr val="bg1"/>
                </a:solidFill>
              </a:endParaRPr>
            </a:p>
          </p:txBody>
        </p:sp>
      </p:grpSp>
      <p:grpSp>
        <p:nvGrpSpPr>
          <p:cNvPr id="8" name="Group 51"/>
          <p:cNvGrpSpPr>
            <a:grpSpLocks/>
          </p:cNvGrpSpPr>
          <p:nvPr/>
        </p:nvGrpSpPr>
        <p:grpSpPr bwMode="auto">
          <a:xfrm>
            <a:off x="0" y="4572000"/>
            <a:ext cx="14630400" cy="1371600"/>
            <a:chOff x="2688" y="3216"/>
            <a:chExt cx="9216" cy="864"/>
          </a:xfrm>
        </p:grpSpPr>
        <p:sp>
          <p:nvSpPr>
            <p:cNvPr id="14370" name="Rectangle 45"/>
            <p:cNvSpPr>
              <a:spLocks noChangeArrowheads="1"/>
            </p:cNvSpPr>
            <p:nvPr/>
          </p:nvSpPr>
          <p:spPr bwMode="auto">
            <a:xfrm>
              <a:off x="2688" y="3216"/>
              <a:ext cx="9216" cy="864"/>
            </a:xfrm>
            <a:prstGeom prst="rect">
              <a:avLst/>
            </a:prstGeom>
            <a:solidFill>
              <a:schemeClr val="bg1">
                <a:alpha val="25098"/>
              </a:schemeClr>
            </a:solidFill>
            <a:ln w="9525">
              <a:noFill/>
              <a:miter lim="800000"/>
              <a:headEnd/>
              <a:tailEnd/>
            </a:ln>
          </p:spPr>
          <p:txBody>
            <a:bodyPr wrap="none" anchor="ctr"/>
            <a:lstStyle/>
            <a:p>
              <a:endParaRPr lang="en-US" dirty="0"/>
            </a:p>
          </p:txBody>
        </p:sp>
        <p:pic>
          <p:nvPicPr>
            <p:cNvPr id="14371" name="Picture 23" descr="window"/>
            <p:cNvPicPr>
              <a:picLocks noChangeAspect="1" noChangeArrowheads="1"/>
            </p:cNvPicPr>
            <p:nvPr/>
          </p:nvPicPr>
          <p:blipFill>
            <a:blip r:embed="rId5" cstate="email"/>
            <a:srcRect/>
            <a:stretch>
              <a:fillRect/>
            </a:stretch>
          </p:blipFill>
          <p:spPr bwMode="auto">
            <a:xfrm>
              <a:off x="5466" y="3360"/>
              <a:ext cx="750" cy="576"/>
            </a:xfrm>
            <a:prstGeom prst="rect">
              <a:avLst/>
            </a:prstGeom>
            <a:noFill/>
            <a:ln w="9525">
              <a:noFill/>
              <a:miter lim="800000"/>
              <a:headEnd/>
              <a:tailEnd/>
            </a:ln>
          </p:spPr>
        </p:pic>
        <p:sp>
          <p:nvSpPr>
            <p:cNvPr id="14372" name="Text Box 17"/>
            <p:cNvSpPr txBox="1">
              <a:spLocks noChangeArrowheads="1"/>
            </p:cNvSpPr>
            <p:nvPr/>
          </p:nvSpPr>
          <p:spPr bwMode="auto">
            <a:xfrm>
              <a:off x="6479" y="3367"/>
              <a:ext cx="5328" cy="562"/>
            </a:xfrm>
            <a:prstGeom prst="rect">
              <a:avLst/>
            </a:prstGeom>
            <a:noFill/>
            <a:ln w="9525">
              <a:noFill/>
              <a:miter lim="800000"/>
              <a:headEnd/>
              <a:tailEnd/>
            </a:ln>
          </p:spPr>
          <p:txBody>
            <a:bodyPr wrap="square" lIns="91435" tIns="45718" rIns="91435" bIns="45718">
              <a:spAutoFit/>
            </a:bodyPr>
            <a:lstStyle/>
            <a:p>
              <a:pPr defTabSz="1306448">
                <a:spcBef>
                  <a:spcPts val="3000"/>
                </a:spcBef>
              </a:pPr>
              <a:r>
                <a:rPr lang="zh-TW" altLang="en-US" sz="2600" dirty="0">
                  <a:solidFill>
                    <a:schemeClr val="bg1"/>
                  </a:solidFill>
                </a:rPr>
                <a:t>提供開放且可延伸的平台並可支援跨私有</a:t>
              </a:r>
              <a:r>
                <a:rPr lang="en-US" altLang="zh-TW" sz="2600" dirty="0">
                  <a:solidFill>
                    <a:schemeClr val="bg1"/>
                  </a:solidFill>
                </a:rPr>
                <a:t>\</a:t>
              </a:r>
              <a:r>
                <a:rPr lang="zh-TW" altLang="en-US" sz="2600" dirty="0">
                  <a:solidFill>
                    <a:schemeClr val="bg1"/>
                  </a:solidFill>
                </a:rPr>
                <a:t>公有雲的應用程式</a:t>
              </a:r>
              <a:endParaRPr lang="en-US" sz="2600" dirty="0">
                <a:solidFill>
                  <a:schemeClr val="bg1"/>
                </a:solidFill>
              </a:endParaRPr>
            </a:p>
          </p:txBody>
        </p:sp>
      </p:grpSp>
      <p:grpSp>
        <p:nvGrpSpPr>
          <p:cNvPr id="9" name="Group 52"/>
          <p:cNvGrpSpPr>
            <a:grpSpLocks/>
          </p:cNvGrpSpPr>
          <p:nvPr/>
        </p:nvGrpSpPr>
        <p:grpSpPr bwMode="auto">
          <a:xfrm>
            <a:off x="0" y="6096000"/>
            <a:ext cx="14630400" cy="1371600"/>
            <a:chOff x="2688" y="4176"/>
            <a:chExt cx="9216" cy="864"/>
          </a:xfrm>
        </p:grpSpPr>
        <p:sp>
          <p:nvSpPr>
            <p:cNvPr id="10" name="Rectangle 44"/>
            <p:cNvSpPr>
              <a:spLocks noChangeArrowheads="1"/>
            </p:cNvSpPr>
            <p:nvPr/>
          </p:nvSpPr>
          <p:spPr bwMode="auto">
            <a:xfrm>
              <a:off x="2688" y="4176"/>
              <a:ext cx="9216" cy="864"/>
            </a:xfrm>
            <a:prstGeom prst="rect">
              <a:avLst/>
            </a:prstGeom>
            <a:solidFill>
              <a:schemeClr val="bg1">
                <a:alpha val="25098"/>
              </a:schemeClr>
            </a:solidFill>
            <a:ln w="9525">
              <a:noFill/>
              <a:miter lim="800000"/>
              <a:headEnd/>
              <a:tailEnd/>
            </a:ln>
          </p:spPr>
          <p:txBody>
            <a:bodyPr wrap="none" anchor="ctr"/>
            <a:lstStyle/>
            <a:p>
              <a:endParaRPr lang="en-US" dirty="0"/>
            </a:p>
          </p:txBody>
        </p:sp>
        <p:grpSp>
          <p:nvGrpSpPr>
            <p:cNvPr id="11" name="Group 29"/>
            <p:cNvGrpSpPr>
              <a:grpSpLocks/>
            </p:cNvGrpSpPr>
            <p:nvPr/>
          </p:nvGrpSpPr>
          <p:grpSpPr bwMode="auto">
            <a:xfrm>
              <a:off x="5581" y="4297"/>
              <a:ext cx="609" cy="622"/>
              <a:chOff x="9589" y="1454"/>
              <a:chExt cx="1641" cy="1775"/>
            </a:xfrm>
          </p:grpSpPr>
          <p:pic>
            <p:nvPicPr>
              <p:cNvPr id="12" name="Picture 30" descr="building"/>
              <p:cNvPicPr>
                <a:picLocks noChangeAspect="1" noChangeArrowheads="1"/>
              </p:cNvPicPr>
              <p:nvPr/>
            </p:nvPicPr>
            <p:blipFill>
              <a:blip r:embed="rId6" cstate="email"/>
              <a:srcRect/>
              <a:stretch>
                <a:fillRect/>
              </a:stretch>
            </p:blipFill>
            <p:spPr bwMode="auto">
              <a:xfrm>
                <a:off x="10292" y="1454"/>
                <a:ext cx="938" cy="994"/>
              </a:xfrm>
              <a:prstGeom prst="rect">
                <a:avLst/>
              </a:prstGeom>
              <a:noFill/>
              <a:ln w="9525">
                <a:noFill/>
                <a:miter lim="800000"/>
                <a:headEnd/>
                <a:tailEnd/>
              </a:ln>
            </p:spPr>
          </p:pic>
          <p:pic>
            <p:nvPicPr>
              <p:cNvPr id="14368" name="Picture 31" descr="person"/>
              <p:cNvPicPr>
                <a:picLocks noChangeAspect="1" noChangeArrowheads="1"/>
              </p:cNvPicPr>
              <p:nvPr/>
            </p:nvPicPr>
            <p:blipFill>
              <a:blip r:embed="rId7" cstate="email"/>
              <a:srcRect/>
              <a:stretch>
                <a:fillRect/>
              </a:stretch>
            </p:blipFill>
            <p:spPr bwMode="auto">
              <a:xfrm>
                <a:off x="9589" y="1680"/>
                <a:ext cx="609" cy="1498"/>
              </a:xfrm>
              <a:prstGeom prst="rect">
                <a:avLst/>
              </a:prstGeom>
              <a:noFill/>
              <a:ln w="9525">
                <a:noFill/>
                <a:miter lim="800000"/>
                <a:headEnd/>
                <a:tailEnd/>
              </a:ln>
            </p:spPr>
          </p:pic>
          <p:pic>
            <p:nvPicPr>
              <p:cNvPr id="14369" name="Picture 2" descr="\\MAGNUM\Projects\Microsoft\Journey to the Cloud Campaign\Design\Assets\Flexible.png"/>
              <p:cNvPicPr>
                <a:picLocks noChangeAspect="1" noChangeArrowheads="1"/>
              </p:cNvPicPr>
              <p:nvPr/>
            </p:nvPicPr>
            <p:blipFill>
              <a:blip r:embed="rId8" cstate="email">
                <a:lum bright="100000"/>
              </a:blip>
              <a:srcRect/>
              <a:stretch>
                <a:fillRect/>
              </a:stretch>
            </p:blipFill>
            <p:spPr bwMode="auto">
              <a:xfrm>
                <a:off x="10159" y="2500"/>
                <a:ext cx="815" cy="729"/>
              </a:xfrm>
              <a:prstGeom prst="rect">
                <a:avLst/>
              </a:prstGeom>
              <a:noFill/>
              <a:ln w="9525">
                <a:noFill/>
                <a:miter lim="800000"/>
                <a:headEnd/>
                <a:tailEnd/>
              </a:ln>
            </p:spPr>
          </p:pic>
        </p:grpSp>
        <p:sp>
          <p:nvSpPr>
            <p:cNvPr id="13" name="Text Box 17"/>
            <p:cNvSpPr txBox="1">
              <a:spLocks noChangeArrowheads="1"/>
            </p:cNvSpPr>
            <p:nvPr/>
          </p:nvSpPr>
          <p:spPr bwMode="auto">
            <a:xfrm>
              <a:off x="6480" y="4453"/>
              <a:ext cx="5328" cy="310"/>
            </a:xfrm>
            <a:prstGeom prst="rect">
              <a:avLst/>
            </a:prstGeom>
            <a:noFill/>
            <a:ln w="9525">
              <a:noFill/>
              <a:miter lim="800000"/>
              <a:headEnd/>
              <a:tailEnd/>
            </a:ln>
          </p:spPr>
          <p:txBody>
            <a:bodyPr wrap="square" lIns="91435" tIns="45718" rIns="91435" bIns="45718">
              <a:spAutoFit/>
            </a:bodyPr>
            <a:lstStyle/>
            <a:p>
              <a:pPr defTabSz="1306448">
                <a:spcBef>
                  <a:spcPts val="3000"/>
                </a:spcBef>
              </a:pPr>
              <a:r>
                <a:rPr lang="zh-TW" altLang="en-US" sz="2600" dirty="0">
                  <a:solidFill>
                    <a:schemeClr val="bg1"/>
                  </a:solidFill>
                </a:rPr>
                <a:t>支援</a:t>
              </a:r>
              <a:r>
                <a:rPr lang="zh-TW" altLang="en-US" sz="2600" dirty="0">
                  <a:solidFill>
                    <a:schemeClr val="bg1"/>
                  </a:solidFill>
                </a:rPr>
                <a:t>有彈性的行動工作模式</a:t>
              </a:r>
            </a:p>
          </p:txBody>
        </p:sp>
      </p:grpSp>
      <p:sp>
        <p:nvSpPr>
          <p:cNvPr id="26" name="Text Box 24"/>
          <p:cNvSpPr txBox="1">
            <a:spLocks noChangeArrowheads="1"/>
          </p:cNvSpPr>
          <p:nvPr/>
        </p:nvSpPr>
        <p:spPr bwMode="auto">
          <a:xfrm>
            <a:off x="200435" y="1963582"/>
            <a:ext cx="3737763" cy="492434"/>
          </a:xfrm>
          <a:prstGeom prst="rect">
            <a:avLst/>
          </a:prstGeom>
          <a:noFill/>
          <a:ln w="9525">
            <a:noFill/>
            <a:miter lim="800000"/>
            <a:headEnd/>
            <a:tailEnd/>
          </a:ln>
        </p:spPr>
        <p:txBody>
          <a:bodyPr wrap="square" lIns="91431" tIns="45716" rIns="91431" bIns="45716">
            <a:spAutoFit/>
          </a:bodyPr>
          <a:lstStyle/>
          <a:p>
            <a:pPr defTabSz="1306448">
              <a:spcBef>
                <a:spcPct val="50000"/>
              </a:spcBef>
            </a:pPr>
            <a:r>
              <a:rPr lang="zh-TW" altLang="en-US" sz="2600" dirty="0">
                <a:solidFill>
                  <a:schemeClr val="bg1"/>
                </a:solidFill>
              </a:rPr>
              <a:t>超越虛擬化</a:t>
            </a:r>
            <a:endParaRPr lang="en-US" sz="2600" dirty="0">
              <a:solidFill>
                <a:schemeClr val="bg1"/>
              </a:solidFill>
            </a:endParaRPr>
          </a:p>
        </p:txBody>
      </p:sp>
      <p:sp>
        <p:nvSpPr>
          <p:cNvPr id="27" name="Text Box 24"/>
          <p:cNvSpPr txBox="1">
            <a:spLocks noChangeArrowheads="1"/>
          </p:cNvSpPr>
          <p:nvPr/>
        </p:nvSpPr>
        <p:spPr bwMode="auto">
          <a:xfrm>
            <a:off x="200436" y="3297845"/>
            <a:ext cx="4392203" cy="492434"/>
          </a:xfrm>
          <a:prstGeom prst="rect">
            <a:avLst/>
          </a:prstGeom>
          <a:noFill/>
          <a:ln w="9525">
            <a:noFill/>
            <a:miter lim="800000"/>
            <a:headEnd/>
            <a:tailEnd/>
          </a:ln>
        </p:spPr>
        <p:txBody>
          <a:bodyPr wrap="square" lIns="91431" tIns="45716" rIns="91431" bIns="45716">
            <a:spAutoFit/>
          </a:bodyPr>
          <a:lstStyle/>
          <a:p>
            <a:pPr defTabSz="1306448">
              <a:spcBef>
                <a:spcPct val="50000"/>
              </a:spcBef>
            </a:pPr>
            <a:r>
              <a:rPr lang="zh-TW" altLang="en-US" sz="2600" dirty="0">
                <a:solidFill>
                  <a:schemeClr val="bg1"/>
                </a:solidFill>
              </a:rPr>
              <a:t>簡化大量伺服器管理</a:t>
            </a:r>
            <a:endParaRPr lang="en-US" sz="2600" dirty="0">
              <a:solidFill>
                <a:schemeClr val="bg1"/>
              </a:solidFill>
            </a:endParaRPr>
          </a:p>
        </p:txBody>
      </p:sp>
      <p:sp>
        <p:nvSpPr>
          <p:cNvPr id="28" name="Text Box 24"/>
          <p:cNvSpPr txBox="1">
            <a:spLocks noChangeArrowheads="1"/>
          </p:cNvSpPr>
          <p:nvPr/>
        </p:nvSpPr>
        <p:spPr bwMode="auto">
          <a:xfrm>
            <a:off x="200435" y="4975068"/>
            <a:ext cx="3737763" cy="492434"/>
          </a:xfrm>
          <a:prstGeom prst="rect">
            <a:avLst/>
          </a:prstGeom>
          <a:noFill/>
          <a:ln w="9525">
            <a:noFill/>
            <a:miter lim="800000"/>
            <a:headEnd/>
            <a:tailEnd/>
          </a:ln>
        </p:spPr>
        <p:txBody>
          <a:bodyPr wrap="square" lIns="91431" tIns="45716" rIns="91431" bIns="45716">
            <a:spAutoFit/>
          </a:bodyPr>
          <a:lstStyle/>
          <a:p>
            <a:pPr defTabSz="1306448">
              <a:spcBef>
                <a:spcPct val="50000"/>
              </a:spcBef>
            </a:pPr>
            <a:r>
              <a:rPr lang="zh-TW" altLang="en-US" sz="2600" dirty="0">
                <a:solidFill>
                  <a:schemeClr val="bg1"/>
                </a:solidFill>
              </a:rPr>
              <a:t>從</a:t>
            </a:r>
            <a:r>
              <a:rPr lang="en-US" altLang="zh-TW" sz="2600" dirty="0">
                <a:solidFill>
                  <a:schemeClr val="bg1"/>
                </a:solidFill>
              </a:rPr>
              <a:t>APP</a:t>
            </a:r>
            <a:r>
              <a:rPr lang="zh-TW" altLang="en-US" sz="2600" dirty="0">
                <a:solidFill>
                  <a:schemeClr val="bg1"/>
                </a:solidFill>
              </a:rPr>
              <a:t>到雲端</a:t>
            </a:r>
            <a:endParaRPr lang="en-US" sz="2600" dirty="0">
              <a:solidFill>
                <a:schemeClr val="bg1"/>
              </a:solidFill>
            </a:endParaRPr>
          </a:p>
        </p:txBody>
      </p:sp>
      <p:sp>
        <p:nvSpPr>
          <p:cNvPr id="29" name="Text Box 24"/>
          <p:cNvSpPr txBox="1">
            <a:spLocks noChangeArrowheads="1"/>
          </p:cNvSpPr>
          <p:nvPr/>
        </p:nvSpPr>
        <p:spPr bwMode="auto">
          <a:xfrm>
            <a:off x="200436" y="6517962"/>
            <a:ext cx="4364037" cy="492434"/>
          </a:xfrm>
          <a:prstGeom prst="rect">
            <a:avLst/>
          </a:prstGeom>
          <a:noFill/>
          <a:ln w="9525">
            <a:noFill/>
            <a:miter lim="800000"/>
            <a:headEnd/>
            <a:tailEnd/>
          </a:ln>
        </p:spPr>
        <p:txBody>
          <a:bodyPr wrap="square" lIns="91431" tIns="45716" rIns="91431" bIns="45716">
            <a:spAutoFit/>
          </a:bodyPr>
          <a:lstStyle/>
          <a:p>
            <a:pPr defTabSz="1306448">
              <a:spcBef>
                <a:spcPct val="50000"/>
              </a:spcBef>
            </a:pPr>
            <a:r>
              <a:rPr lang="zh-TW" altLang="en-US" sz="2600" dirty="0">
                <a:solidFill>
                  <a:schemeClr val="bg1"/>
                </a:solidFill>
              </a:rPr>
              <a:t>啟動全新工作模式</a:t>
            </a:r>
            <a:endParaRPr lang="en-US" sz="2600" dirty="0">
              <a:solidFill>
                <a:schemeClr val="bg1"/>
              </a:solidFill>
            </a:endParaRPr>
          </a:p>
        </p:txBody>
      </p:sp>
      <p:sp>
        <p:nvSpPr>
          <p:cNvPr id="2" name="矩形 1"/>
          <p:cNvSpPr/>
          <p:nvPr/>
        </p:nvSpPr>
        <p:spPr bwMode="auto">
          <a:xfrm>
            <a:off x="0" y="1524000"/>
            <a:ext cx="14630400" cy="1371600"/>
          </a:xfrm>
          <a:prstGeom prst="rect">
            <a:avLst/>
          </a:prstGeom>
          <a:noFill/>
          <a:ln w="152400" cap="flat" cmpd="sng" algn="ctr">
            <a:solidFill>
              <a:srgbClr val="92D050"/>
            </a:solidFill>
            <a:prstDash val="solid"/>
            <a:round/>
            <a:headEnd type="none" w="med" len="med"/>
            <a:tailEnd type="none" w="med" len="med"/>
          </a:ln>
          <a:effectLst/>
        </p:spPr>
        <p:txBody>
          <a:bodyPr vert="horz" wrap="square" lIns="91435" tIns="45718" rIns="91435" bIns="45718" numCol="1" rtlCol="0" anchor="t" anchorCtr="0" compatLnSpc="1">
            <a:prstTxWarp prst="textNoShape">
              <a:avLst/>
            </a:prstTxWarp>
          </a:bodyPr>
          <a:lstStyle/>
          <a:p>
            <a:pPr defTabSz="1306448"/>
            <a:endParaRPr lang="zh-TW" altLang="en-US"/>
          </a:p>
        </p:txBody>
      </p:sp>
    </p:spTree>
    <p:extLst>
      <p:ext uri="{BB962C8B-B14F-4D97-AF65-F5344CB8AC3E}">
        <p14:creationId xmlns:p14="http://schemas.microsoft.com/office/powerpoint/2010/main" val="784432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nodeType="clickEffect">
                                  <p:stCondLst>
                                    <p:cond delay="0"/>
                                  </p:stCondLst>
                                  <p:childTnLst>
                                    <p:anim calcmode="discrete" valueType="str">
                                      <p:cBhvr>
                                        <p:cTn id="6" dur="1000" fill="hold"/>
                                        <p:tgtEl>
                                          <p:spTgt spid="6"/>
                                        </p:tgtEl>
                                        <p:attrNameLst>
                                          <p:attrName>style.visibility</p:attrName>
                                        </p:attrNameLst>
                                      </p:cBhvr>
                                      <p:tavLst>
                                        <p:tav tm="0">
                                          <p:val>
                                            <p:strVal val="hidden"/>
                                          </p:val>
                                        </p:tav>
                                        <p:tav tm="50000">
                                          <p:val>
                                            <p:strVal val="visible"/>
                                          </p:val>
                                        </p:tav>
                                      </p:tavLst>
                                    </p:anim>
                                  </p:childTnLst>
                                </p:cTn>
                              </p:par>
                              <p:par>
                                <p:cTn id="7" presetID="22" presetClass="entr" presetSubtype="8"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animEffect transition="in" filter="wipe(left)">
                                      <p:cBhvr>
                                        <p:cTn id="9" dur="7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400"/>
                                        <p:tgtEl>
                                          <p:spTgt spid="8"/>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left)">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3"/>
          <p:cNvSpPr>
            <a:spLocks noChangeArrowheads="1"/>
          </p:cNvSpPr>
          <p:nvPr/>
        </p:nvSpPr>
        <p:spPr bwMode="auto">
          <a:xfrm>
            <a:off x="5791200" y="0"/>
            <a:ext cx="8839200" cy="1676400"/>
          </a:xfrm>
          <a:prstGeom prst="rect">
            <a:avLst/>
          </a:prstGeom>
          <a:solidFill>
            <a:schemeClr val="accent1">
              <a:alpha val="79999"/>
            </a:schemeClr>
          </a:solidFill>
          <a:ln w="9525">
            <a:noFill/>
            <a:miter lim="800000"/>
            <a:headEnd/>
            <a:tailEnd/>
          </a:ln>
        </p:spPr>
        <p:txBody>
          <a:bodyPr wrap="none" lIns="91435" tIns="45718" rIns="91435" bIns="45718" anchor="ctr"/>
          <a:lstStyle/>
          <a:p>
            <a:endParaRPr lang="en-US" dirty="0"/>
          </a:p>
        </p:txBody>
      </p:sp>
      <p:pic>
        <p:nvPicPr>
          <p:cNvPr id="17412" name="Picture 10" descr="00914382_SizeFull"/>
          <p:cNvPicPr>
            <a:picLocks noChangeAspect="1" noChangeArrowheads="1"/>
          </p:cNvPicPr>
          <p:nvPr/>
        </p:nvPicPr>
        <p:blipFill>
          <a:blip r:embed="rId3" cstate="email"/>
          <a:srcRect/>
          <a:stretch>
            <a:fillRect/>
          </a:stretch>
        </p:blipFill>
        <p:spPr bwMode="auto">
          <a:xfrm>
            <a:off x="0" y="0"/>
            <a:ext cx="5791200" cy="8253413"/>
          </a:xfrm>
          <a:prstGeom prst="rect">
            <a:avLst/>
          </a:prstGeom>
          <a:noFill/>
          <a:ln w="9525">
            <a:noFill/>
            <a:miter lim="800000"/>
            <a:headEnd/>
            <a:tailEnd/>
          </a:ln>
        </p:spPr>
      </p:pic>
      <p:sp>
        <p:nvSpPr>
          <p:cNvPr id="17413" name="Rectangle 2"/>
          <p:cNvSpPr>
            <a:spLocks noGrp="1" noChangeArrowheads="1"/>
          </p:cNvSpPr>
          <p:nvPr>
            <p:ph type="title"/>
          </p:nvPr>
        </p:nvSpPr>
        <p:spPr>
          <a:xfrm>
            <a:off x="6019801" y="361950"/>
            <a:ext cx="7881938" cy="952500"/>
          </a:xfrm>
        </p:spPr>
        <p:txBody>
          <a:bodyPr/>
          <a:lstStyle/>
          <a:p>
            <a:pPr eaLnBrk="1" hangingPunct="1"/>
            <a:r>
              <a:rPr lang="en-US" sz="4900" dirty="0">
                <a:solidFill>
                  <a:schemeClr val="bg1"/>
                </a:solidFill>
              </a:rPr>
              <a:t>Business drivers</a:t>
            </a:r>
          </a:p>
        </p:txBody>
      </p:sp>
      <p:sp>
        <p:nvSpPr>
          <p:cNvPr id="17414" name="Content Placeholder 1"/>
          <p:cNvSpPr>
            <a:spLocks noGrp="1"/>
          </p:cNvSpPr>
          <p:nvPr>
            <p:ph idx="1"/>
          </p:nvPr>
        </p:nvSpPr>
        <p:spPr>
          <a:xfrm>
            <a:off x="6019801" y="1905001"/>
            <a:ext cx="8610600" cy="5432425"/>
          </a:xfrm>
        </p:spPr>
        <p:txBody>
          <a:bodyPr/>
          <a:lstStyle/>
          <a:p>
            <a:pPr marL="347645" indent="-347645">
              <a:lnSpc>
                <a:spcPct val="150000"/>
              </a:lnSpc>
              <a:spcBef>
                <a:spcPct val="50000"/>
              </a:spcBef>
            </a:pPr>
            <a:r>
              <a:rPr lang="zh-TW" altLang="en-US" dirty="0">
                <a:solidFill>
                  <a:schemeClr val="bg1"/>
                </a:solidFill>
                <a:latin typeface="微軟正黑體" pitchFamily="34" charset="-120"/>
                <a:ea typeface="微軟正黑體" pitchFamily="34" charset="-120"/>
              </a:rPr>
              <a:t>佈署彈性動態的底層架構</a:t>
            </a:r>
            <a:endParaRPr lang="en-US" dirty="0">
              <a:solidFill>
                <a:schemeClr val="bg1"/>
              </a:solidFill>
              <a:latin typeface="微軟正黑體" pitchFamily="34" charset="-120"/>
              <a:ea typeface="微軟正黑體" pitchFamily="34" charset="-120"/>
            </a:endParaRPr>
          </a:p>
          <a:p>
            <a:pPr marL="347645" indent="-347645">
              <a:lnSpc>
                <a:spcPct val="150000"/>
              </a:lnSpc>
              <a:spcBef>
                <a:spcPct val="50000"/>
              </a:spcBef>
            </a:pPr>
            <a:r>
              <a:rPr lang="zh-TW" altLang="en-US" dirty="0">
                <a:solidFill>
                  <a:schemeClr val="bg1"/>
                </a:solidFill>
                <a:latin typeface="微軟正黑體" pitchFamily="34" charset="-120"/>
                <a:ea typeface="微軟正黑體" pitchFamily="34" charset="-120"/>
              </a:rPr>
              <a:t>有品質的資料保護與管理機制</a:t>
            </a:r>
            <a:endParaRPr lang="en-US" dirty="0">
              <a:solidFill>
                <a:srgbClr val="FFFF00"/>
              </a:solidFill>
              <a:latin typeface="微軟正黑體" pitchFamily="34" charset="-120"/>
              <a:ea typeface="微軟正黑體" pitchFamily="34" charset="-120"/>
            </a:endParaRPr>
          </a:p>
          <a:p>
            <a:pPr marL="347645" indent="-347645">
              <a:lnSpc>
                <a:spcPct val="150000"/>
              </a:lnSpc>
              <a:spcBef>
                <a:spcPct val="50000"/>
              </a:spcBef>
            </a:pPr>
            <a:r>
              <a:rPr lang="zh-TW" altLang="en-US" dirty="0">
                <a:solidFill>
                  <a:schemeClr val="bg1"/>
                </a:solidFill>
                <a:latin typeface="微軟正黑體" pitchFamily="34" charset="-120"/>
                <a:ea typeface="微軟正黑體" pitchFamily="34" charset="-120"/>
              </a:rPr>
              <a:t>成本效應最佳化</a:t>
            </a:r>
            <a:endParaRPr lang="en-US" dirty="0">
              <a:solidFill>
                <a:srgbClr val="FFFF00"/>
              </a:solidFill>
              <a:latin typeface="微軟正黑體" pitchFamily="34" charset="-120"/>
              <a:ea typeface="微軟正黑體" pitchFamily="34" charset="-120"/>
            </a:endParaRPr>
          </a:p>
          <a:p>
            <a:pPr marL="347645" indent="-347645">
              <a:lnSpc>
                <a:spcPct val="150000"/>
              </a:lnSpc>
              <a:spcBef>
                <a:spcPct val="50000"/>
              </a:spcBef>
            </a:pPr>
            <a:r>
              <a:rPr lang="zh-TW" altLang="en-US" dirty="0">
                <a:solidFill>
                  <a:schemeClr val="bg1"/>
                </a:solidFill>
                <a:latin typeface="微軟正黑體" pitchFamily="34" charset="-120"/>
                <a:ea typeface="微軟正黑體" pitchFamily="34" charset="-120"/>
              </a:rPr>
              <a:t>產生新的營利模式，創造利潤</a:t>
            </a:r>
            <a:endParaRPr lang="en-US" dirty="0">
              <a:solidFill>
                <a:srgbClr val="FFFF00"/>
              </a:solidFill>
              <a:latin typeface="微軟正黑體" pitchFamily="34" charset="-120"/>
              <a:ea typeface="微軟正黑體" pitchFamily="34" charset="-120"/>
            </a:endParaRPr>
          </a:p>
        </p:txBody>
      </p:sp>
      <p:sp>
        <p:nvSpPr>
          <p:cNvPr id="17415" name="Slide Number Placeholder 5"/>
          <p:cNvSpPr>
            <a:spLocks noGrp="1"/>
          </p:cNvSpPr>
          <p:nvPr>
            <p:ph type="sldNum" sz="quarter" idx="12"/>
          </p:nvPr>
        </p:nvSpPr>
        <p:spPr>
          <a:noFill/>
        </p:spPr>
        <p:txBody>
          <a:bodyPr/>
          <a:lstStyle/>
          <a:p>
            <a:pPr defTabSz="1306448"/>
            <a:fld id="{006290E3-E993-41E7-96AB-947A51A4BAD8}" type="slidenum">
              <a:rPr lang="en-US" smtClean="0"/>
              <a:pPr defTabSz="1306448"/>
              <a:t>14</a:t>
            </a:fld>
            <a:endParaRPr lang="en-US" dirty="0" smtClean="0"/>
          </a:p>
        </p:txBody>
      </p:sp>
      <p:sp>
        <p:nvSpPr>
          <p:cNvPr id="17416" name="Rectangle 8"/>
          <p:cNvSpPr>
            <a:spLocks noChangeArrowheads="1"/>
          </p:cNvSpPr>
          <p:nvPr/>
        </p:nvSpPr>
        <p:spPr bwMode="auto">
          <a:xfrm>
            <a:off x="0" y="6400800"/>
            <a:ext cx="5791200" cy="1828800"/>
          </a:xfrm>
          <a:prstGeom prst="rect">
            <a:avLst/>
          </a:prstGeom>
          <a:solidFill>
            <a:schemeClr val="tx1">
              <a:alpha val="79999"/>
            </a:schemeClr>
          </a:solidFill>
          <a:ln w="9525">
            <a:noFill/>
            <a:miter lim="800000"/>
            <a:headEnd/>
            <a:tailEnd/>
          </a:ln>
        </p:spPr>
        <p:txBody>
          <a:bodyPr lIns="274306" tIns="45716" rIns="182862" bIns="45716" anchor="ctr"/>
          <a:lstStyle/>
          <a:p>
            <a:pPr defTabSz="1306448"/>
            <a:r>
              <a:rPr lang="zh-TW" altLang="en-US" sz="4900" dirty="0">
                <a:solidFill>
                  <a:schemeClr val="bg1"/>
                </a:solidFill>
                <a:latin typeface="微軟正黑體" pitchFamily="34" charset="-120"/>
                <a:ea typeface="微軟正黑體" pitchFamily="34" charset="-120"/>
              </a:rPr>
              <a:t>超越虛擬化</a:t>
            </a:r>
            <a:endParaRPr lang="en-US" altLang="zh-TW" sz="4900" dirty="0">
              <a:solidFill>
                <a:schemeClr val="bg1"/>
              </a:solidFill>
              <a:latin typeface="微軟正黑體" pitchFamily="34" charset="-120"/>
              <a:ea typeface="微軟正黑體" pitchFamily="34" charset="-120"/>
            </a:endParaRPr>
          </a:p>
        </p:txBody>
      </p:sp>
      <p:pic>
        <p:nvPicPr>
          <p:cNvPr id="17417" name="Picture 6" descr="cloud-and-building"/>
          <p:cNvPicPr>
            <a:picLocks noChangeAspect="1" noChangeArrowheads="1"/>
          </p:cNvPicPr>
          <p:nvPr/>
        </p:nvPicPr>
        <p:blipFill>
          <a:blip r:embed="rId4" cstate="email"/>
          <a:srcRect/>
          <a:stretch>
            <a:fillRect/>
          </a:stretch>
        </p:blipFill>
        <p:spPr bwMode="auto">
          <a:xfrm>
            <a:off x="3886201" y="6781801"/>
            <a:ext cx="1646238" cy="1085850"/>
          </a:xfrm>
          <a:prstGeom prst="rect">
            <a:avLst/>
          </a:prstGeom>
          <a:noFill/>
          <a:ln w="9525">
            <a:noFill/>
            <a:miter lim="800000"/>
            <a:headEnd/>
            <a:tailEnd/>
          </a:ln>
        </p:spPr>
      </p:pic>
    </p:spTree>
    <p:extLst>
      <p:ext uri="{BB962C8B-B14F-4D97-AF65-F5344CB8AC3E}">
        <p14:creationId xmlns:p14="http://schemas.microsoft.com/office/powerpoint/2010/main" val="3309918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3"/>
          <p:cNvSpPr>
            <a:spLocks noChangeArrowheads="1"/>
          </p:cNvSpPr>
          <p:nvPr/>
        </p:nvSpPr>
        <p:spPr bwMode="auto">
          <a:xfrm>
            <a:off x="5791200" y="0"/>
            <a:ext cx="8839200" cy="1676400"/>
          </a:xfrm>
          <a:prstGeom prst="rect">
            <a:avLst/>
          </a:prstGeom>
          <a:solidFill>
            <a:schemeClr val="accent1">
              <a:alpha val="79999"/>
            </a:schemeClr>
          </a:solidFill>
          <a:ln w="9525">
            <a:noFill/>
            <a:miter lim="800000"/>
            <a:headEnd/>
            <a:tailEnd/>
          </a:ln>
        </p:spPr>
        <p:txBody>
          <a:bodyPr wrap="none" lIns="91435" tIns="45718" rIns="91435" bIns="45718" anchor="ctr"/>
          <a:lstStyle/>
          <a:p>
            <a:endParaRPr lang="en-US" dirty="0"/>
          </a:p>
        </p:txBody>
      </p:sp>
      <p:pic>
        <p:nvPicPr>
          <p:cNvPr id="18437" name="Picture 19" descr="00914382_SizeFull"/>
          <p:cNvPicPr>
            <a:picLocks noChangeAspect="1" noChangeArrowheads="1"/>
          </p:cNvPicPr>
          <p:nvPr/>
        </p:nvPicPr>
        <p:blipFill>
          <a:blip r:embed="rId3" cstate="email"/>
          <a:srcRect/>
          <a:stretch>
            <a:fillRect/>
          </a:stretch>
        </p:blipFill>
        <p:spPr bwMode="auto">
          <a:xfrm>
            <a:off x="0" y="0"/>
            <a:ext cx="5791200" cy="8253413"/>
          </a:xfrm>
          <a:prstGeom prst="rect">
            <a:avLst/>
          </a:prstGeom>
          <a:noFill/>
          <a:ln w="9525">
            <a:noFill/>
            <a:miter lim="800000"/>
            <a:headEnd/>
            <a:tailEnd/>
          </a:ln>
        </p:spPr>
      </p:pic>
      <p:sp>
        <p:nvSpPr>
          <p:cNvPr id="18443" name="Rectangle 2"/>
          <p:cNvSpPr>
            <a:spLocks noGrp="1" noChangeArrowheads="1"/>
          </p:cNvSpPr>
          <p:nvPr>
            <p:ph type="title"/>
          </p:nvPr>
        </p:nvSpPr>
        <p:spPr>
          <a:xfrm>
            <a:off x="6096000" y="330200"/>
            <a:ext cx="8534400" cy="952500"/>
          </a:xfrm>
        </p:spPr>
        <p:txBody>
          <a:bodyPr>
            <a:normAutofit fontScale="90000"/>
          </a:bodyPr>
          <a:lstStyle/>
          <a:p>
            <a:pPr eaLnBrk="1" hangingPunct="1"/>
            <a:r>
              <a:rPr lang="zh-TW" altLang="en-US" sz="2900" dirty="0">
                <a:solidFill>
                  <a:schemeClr val="bg1"/>
                </a:solidFill>
                <a:latin typeface="微軟正黑體" pitchFamily="34" charset="-120"/>
                <a:ea typeface="微軟正黑體" pitchFamily="34" charset="-120"/>
              </a:rPr>
              <a:t>建立並</a:t>
            </a:r>
            <a:r>
              <a:rPr lang="zh-TW" altLang="en-US" sz="2900" dirty="0">
                <a:solidFill>
                  <a:schemeClr val="bg1"/>
                </a:solidFill>
                <a:latin typeface="微軟正黑體" pitchFamily="34" charset="-120"/>
                <a:ea typeface="微軟正黑體" pitchFamily="34" charset="-120"/>
              </a:rPr>
              <a:t>提供私有雲服務，並可以安全的與公有雲服務連接</a:t>
            </a:r>
            <a:endParaRPr lang="en-US" sz="2900" dirty="0">
              <a:solidFill>
                <a:schemeClr val="bg1"/>
              </a:solidFill>
              <a:latin typeface="微軟正黑體" pitchFamily="34" charset="-120"/>
              <a:ea typeface="微軟正黑體" pitchFamily="34" charset="-120"/>
            </a:endParaRPr>
          </a:p>
        </p:txBody>
      </p:sp>
      <p:sp>
        <p:nvSpPr>
          <p:cNvPr id="18438" name="Slide Number Placeholder 5"/>
          <p:cNvSpPr>
            <a:spLocks noGrp="1"/>
          </p:cNvSpPr>
          <p:nvPr>
            <p:ph type="sldNum" sz="quarter" idx="12"/>
          </p:nvPr>
        </p:nvSpPr>
        <p:spPr>
          <a:noFill/>
        </p:spPr>
        <p:txBody>
          <a:bodyPr/>
          <a:lstStyle/>
          <a:p>
            <a:pPr defTabSz="1306448"/>
            <a:fld id="{B1B0232E-FD0C-4D99-A7C3-13D2AFD7805A}" type="slidenum">
              <a:rPr lang="en-US" smtClean="0"/>
              <a:pPr defTabSz="1306448"/>
              <a:t>15</a:t>
            </a:fld>
            <a:endParaRPr lang="en-US" dirty="0" smtClean="0"/>
          </a:p>
        </p:txBody>
      </p:sp>
      <p:sp>
        <p:nvSpPr>
          <p:cNvPr id="18439" name="Rectangle 14"/>
          <p:cNvSpPr>
            <a:spLocks noChangeArrowheads="1"/>
          </p:cNvSpPr>
          <p:nvPr/>
        </p:nvSpPr>
        <p:spPr bwMode="auto">
          <a:xfrm>
            <a:off x="5791200" y="4343400"/>
            <a:ext cx="8839200" cy="1676400"/>
          </a:xfrm>
          <a:prstGeom prst="rect">
            <a:avLst/>
          </a:prstGeom>
          <a:solidFill>
            <a:schemeClr val="bg1">
              <a:alpha val="20000"/>
            </a:schemeClr>
          </a:solidFill>
          <a:ln w="9525">
            <a:noFill/>
            <a:miter lim="800000"/>
            <a:headEnd/>
            <a:tailEnd/>
          </a:ln>
        </p:spPr>
        <p:txBody>
          <a:bodyPr wrap="none" lIns="91435" tIns="45718" rIns="91435" bIns="45718" anchor="ctr"/>
          <a:lstStyle/>
          <a:p>
            <a:endParaRPr lang="en-US" dirty="0"/>
          </a:p>
        </p:txBody>
      </p:sp>
      <p:sp>
        <p:nvSpPr>
          <p:cNvPr id="18440" name="Rectangle 15"/>
          <p:cNvSpPr>
            <a:spLocks noChangeArrowheads="1"/>
          </p:cNvSpPr>
          <p:nvPr/>
        </p:nvSpPr>
        <p:spPr bwMode="auto">
          <a:xfrm>
            <a:off x="5791200" y="6477000"/>
            <a:ext cx="8839200" cy="1752600"/>
          </a:xfrm>
          <a:prstGeom prst="rect">
            <a:avLst/>
          </a:prstGeom>
          <a:solidFill>
            <a:schemeClr val="bg1">
              <a:alpha val="20000"/>
            </a:schemeClr>
          </a:solidFill>
          <a:ln w="9525">
            <a:noFill/>
            <a:miter lim="800000"/>
            <a:headEnd/>
            <a:tailEnd/>
          </a:ln>
        </p:spPr>
        <p:txBody>
          <a:bodyPr wrap="none" lIns="91435" tIns="45718" rIns="91435" bIns="45718" anchor="ctr"/>
          <a:lstStyle/>
          <a:p>
            <a:endParaRPr lang="en-US" dirty="0"/>
          </a:p>
        </p:txBody>
      </p:sp>
      <p:sp>
        <p:nvSpPr>
          <p:cNvPr id="18441" name="Rectangle 13"/>
          <p:cNvSpPr>
            <a:spLocks noChangeArrowheads="1"/>
          </p:cNvSpPr>
          <p:nvPr/>
        </p:nvSpPr>
        <p:spPr bwMode="auto">
          <a:xfrm>
            <a:off x="5791200" y="2133600"/>
            <a:ext cx="8839200" cy="1752600"/>
          </a:xfrm>
          <a:prstGeom prst="rect">
            <a:avLst/>
          </a:prstGeom>
          <a:solidFill>
            <a:schemeClr val="bg1">
              <a:alpha val="20000"/>
            </a:schemeClr>
          </a:solidFill>
          <a:ln w="9525">
            <a:noFill/>
            <a:miter lim="800000"/>
            <a:headEnd/>
            <a:tailEnd/>
          </a:ln>
        </p:spPr>
        <p:txBody>
          <a:bodyPr wrap="none" lIns="91435" tIns="45718" rIns="91435" bIns="45718" anchor="ctr"/>
          <a:lstStyle/>
          <a:p>
            <a:endParaRPr lang="en-US" dirty="0"/>
          </a:p>
        </p:txBody>
      </p:sp>
      <p:sp>
        <p:nvSpPr>
          <p:cNvPr id="18442" name="Rectangle 4"/>
          <p:cNvSpPr>
            <a:spLocks noChangeArrowheads="1"/>
          </p:cNvSpPr>
          <p:nvPr/>
        </p:nvSpPr>
        <p:spPr bwMode="auto">
          <a:xfrm>
            <a:off x="6011070" y="2563296"/>
            <a:ext cx="6409531" cy="1018105"/>
          </a:xfrm>
          <a:prstGeom prst="rect">
            <a:avLst/>
          </a:prstGeom>
          <a:noFill/>
          <a:ln w="9525">
            <a:noFill/>
            <a:miter lim="800000"/>
            <a:headEnd/>
            <a:tailEnd/>
          </a:ln>
        </p:spPr>
        <p:txBody>
          <a:bodyPr wrap="none" lIns="91435" tIns="45718" rIns="91435" bIns="45718" anchor="ctr">
            <a:normAutofit/>
          </a:bodyPr>
          <a:lstStyle/>
          <a:p>
            <a:r>
              <a:rPr lang="zh-TW" altLang="en-US" sz="3600" dirty="0">
                <a:solidFill>
                  <a:schemeClr val="bg1"/>
                </a:solidFill>
                <a:latin typeface="微軟正黑體" pitchFamily="34" charset="-120"/>
                <a:ea typeface="微軟正黑體" pitchFamily="34" charset="-120"/>
              </a:rPr>
              <a:t>全面的虛擬化平台</a:t>
            </a:r>
            <a:endParaRPr lang="en-US" sz="3600" dirty="0">
              <a:solidFill>
                <a:schemeClr val="bg1"/>
              </a:solidFill>
              <a:latin typeface="微軟正黑體" pitchFamily="34" charset="-120"/>
              <a:ea typeface="微軟正黑體" pitchFamily="34" charset="-120"/>
            </a:endParaRPr>
          </a:p>
        </p:txBody>
      </p:sp>
      <p:sp>
        <p:nvSpPr>
          <p:cNvPr id="18444" name="Rectangle 8"/>
          <p:cNvSpPr>
            <a:spLocks noChangeArrowheads="1"/>
          </p:cNvSpPr>
          <p:nvPr/>
        </p:nvSpPr>
        <p:spPr bwMode="auto">
          <a:xfrm>
            <a:off x="0" y="6400800"/>
            <a:ext cx="5791200" cy="1828800"/>
          </a:xfrm>
          <a:prstGeom prst="rect">
            <a:avLst/>
          </a:prstGeom>
          <a:solidFill>
            <a:schemeClr val="tx1">
              <a:alpha val="79999"/>
            </a:schemeClr>
          </a:solidFill>
          <a:ln w="9525">
            <a:noFill/>
            <a:miter lim="800000"/>
            <a:headEnd/>
            <a:tailEnd/>
          </a:ln>
        </p:spPr>
        <p:txBody>
          <a:bodyPr lIns="274306" tIns="45716" rIns="182862" bIns="45716" anchor="ctr"/>
          <a:lstStyle/>
          <a:p>
            <a:pPr defTabSz="1306448"/>
            <a:r>
              <a:rPr lang="zh-TW" altLang="en-US" sz="4900" dirty="0">
                <a:solidFill>
                  <a:schemeClr val="bg1"/>
                </a:solidFill>
                <a:latin typeface="微軟正黑體" pitchFamily="34" charset="-120"/>
                <a:ea typeface="微軟正黑體" pitchFamily="34" charset="-120"/>
              </a:rPr>
              <a:t>超越虛擬化</a:t>
            </a:r>
            <a:endParaRPr lang="en-US" altLang="zh-TW" sz="4900" dirty="0">
              <a:solidFill>
                <a:schemeClr val="bg1"/>
              </a:solidFill>
              <a:latin typeface="微軟正黑體" pitchFamily="34" charset="-120"/>
              <a:ea typeface="微軟正黑體" pitchFamily="34" charset="-120"/>
            </a:endParaRPr>
          </a:p>
        </p:txBody>
      </p:sp>
      <p:pic>
        <p:nvPicPr>
          <p:cNvPr id="18445" name="Picture 16" descr="server-clouds"/>
          <p:cNvPicPr>
            <a:picLocks noChangeAspect="1" noChangeArrowheads="1"/>
          </p:cNvPicPr>
          <p:nvPr/>
        </p:nvPicPr>
        <p:blipFill>
          <a:blip r:embed="rId4"/>
          <a:srcRect/>
          <a:stretch>
            <a:fillRect/>
          </a:stretch>
        </p:blipFill>
        <p:spPr bwMode="auto">
          <a:xfrm>
            <a:off x="11677651" y="6646864"/>
            <a:ext cx="2495550" cy="1355725"/>
          </a:xfrm>
          <a:prstGeom prst="rect">
            <a:avLst/>
          </a:prstGeom>
          <a:noFill/>
          <a:ln w="9525">
            <a:noFill/>
            <a:miter lim="800000"/>
            <a:headEnd/>
            <a:tailEnd/>
          </a:ln>
        </p:spPr>
      </p:pic>
      <p:pic>
        <p:nvPicPr>
          <p:cNvPr id="18447" name="Picture 18" descr="Turn-Server"/>
          <p:cNvPicPr>
            <a:picLocks noChangeAspect="1" noChangeArrowheads="1"/>
          </p:cNvPicPr>
          <p:nvPr/>
        </p:nvPicPr>
        <p:blipFill>
          <a:blip r:embed="rId5"/>
          <a:srcRect/>
          <a:stretch>
            <a:fillRect/>
          </a:stretch>
        </p:blipFill>
        <p:spPr bwMode="auto">
          <a:xfrm>
            <a:off x="12011026" y="2286001"/>
            <a:ext cx="1828800" cy="1455738"/>
          </a:xfrm>
          <a:prstGeom prst="rect">
            <a:avLst/>
          </a:prstGeom>
          <a:noFill/>
          <a:ln w="9525">
            <a:noFill/>
            <a:miter lim="800000"/>
            <a:headEnd/>
            <a:tailEnd/>
          </a:ln>
        </p:spPr>
      </p:pic>
      <p:pic>
        <p:nvPicPr>
          <p:cNvPr id="18448" name="Picture 6" descr="cloud-and-building"/>
          <p:cNvPicPr>
            <a:picLocks noChangeAspect="1" noChangeArrowheads="1"/>
          </p:cNvPicPr>
          <p:nvPr/>
        </p:nvPicPr>
        <p:blipFill>
          <a:blip r:embed="rId6" cstate="email"/>
          <a:srcRect/>
          <a:stretch>
            <a:fillRect/>
          </a:stretch>
        </p:blipFill>
        <p:spPr bwMode="auto">
          <a:xfrm>
            <a:off x="3886201" y="6781801"/>
            <a:ext cx="1646238" cy="1085850"/>
          </a:xfrm>
          <a:prstGeom prst="rect">
            <a:avLst/>
          </a:prstGeom>
          <a:noFill/>
          <a:ln w="9525">
            <a:noFill/>
            <a:miter lim="800000"/>
            <a:headEnd/>
            <a:tailEnd/>
          </a:ln>
        </p:spPr>
      </p:pic>
      <p:sp>
        <p:nvSpPr>
          <p:cNvPr id="18449" name="Rectangle 4"/>
          <p:cNvSpPr>
            <a:spLocks noChangeArrowheads="1"/>
          </p:cNvSpPr>
          <p:nvPr/>
        </p:nvSpPr>
        <p:spPr bwMode="auto">
          <a:xfrm>
            <a:off x="6011069" y="4938713"/>
            <a:ext cx="3792538" cy="485776"/>
          </a:xfrm>
          <a:prstGeom prst="rect">
            <a:avLst/>
          </a:prstGeom>
          <a:noFill/>
          <a:ln w="9525">
            <a:noFill/>
            <a:miter lim="800000"/>
            <a:headEnd/>
            <a:tailEnd/>
          </a:ln>
        </p:spPr>
        <p:txBody>
          <a:bodyPr wrap="none" lIns="91435" tIns="45718" rIns="91435" bIns="45718" anchor="ctr"/>
          <a:lstStyle/>
          <a:p>
            <a:r>
              <a:rPr lang="zh-TW" altLang="en-US" sz="3600" dirty="0">
                <a:solidFill>
                  <a:schemeClr val="bg1"/>
                </a:solidFill>
                <a:latin typeface="微軟正黑體" pitchFamily="34" charset="-120"/>
                <a:ea typeface="微軟正黑體" pitchFamily="34" charset="-120"/>
              </a:rPr>
              <a:t>優秀</a:t>
            </a:r>
            <a:r>
              <a:rPr lang="zh-TW" altLang="en-US" sz="3600" dirty="0">
                <a:solidFill>
                  <a:schemeClr val="bg1"/>
                </a:solidFill>
                <a:latin typeface="微軟正黑體" pitchFamily="34" charset="-120"/>
                <a:ea typeface="微軟正黑體" pitchFamily="34" charset="-120"/>
              </a:rPr>
              <a:t>的擴充性與效能</a:t>
            </a:r>
            <a:endParaRPr lang="en-US" sz="3600" dirty="0">
              <a:solidFill>
                <a:schemeClr val="bg1"/>
              </a:solidFill>
              <a:latin typeface="微軟正黑體" pitchFamily="34" charset="-120"/>
              <a:ea typeface="微軟正黑體" pitchFamily="34" charset="-120"/>
            </a:endParaRPr>
          </a:p>
        </p:txBody>
      </p:sp>
      <p:sp>
        <p:nvSpPr>
          <p:cNvPr id="18450" name="Rectangle 4"/>
          <p:cNvSpPr>
            <a:spLocks noChangeArrowheads="1"/>
          </p:cNvSpPr>
          <p:nvPr/>
        </p:nvSpPr>
        <p:spPr bwMode="auto">
          <a:xfrm>
            <a:off x="5943600" y="7162800"/>
            <a:ext cx="3810000" cy="381000"/>
          </a:xfrm>
          <a:prstGeom prst="rect">
            <a:avLst/>
          </a:prstGeom>
          <a:noFill/>
          <a:ln w="9525">
            <a:noFill/>
            <a:miter lim="800000"/>
            <a:headEnd/>
            <a:tailEnd/>
          </a:ln>
        </p:spPr>
        <p:txBody>
          <a:bodyPr wrap="none" lIns="91435" tIns="45718" rIns="91435" bIns="45718" anchor="ctr"/>
          <a:lstStyle/>
          <a:p>
            <a:r>
              <a:rPr lang="zh-TW" altLang="en-US" sz="3600" dirty="0">
                <a:solidFill>
                  <a:schemeClr val="bg1"/>
                </a:solidFill>
                <a:latin typeface="微軟正黑體" pitchFamily="34" charset="-120"/>
                <a:ea typeface="微軟正黑體" pitchFamily="34" charset="-120"/>
              </a:rPr>
              <a:t>與雲端服務無縫銜接</a:t>
            </a:r>
            <a:endParaRPr lang="en-US" sz="3600" dirty="0">
              <a:solidFill>
                <a:schemeClr val="bg1"/>
              </a:solidFill>
              <a:latin typeface="微軟正黑體" pitchFamily="34" charset="-120"/>
              <a:ea typeface="微軟正黑體" pitchFamily="34" charset="-120"/>
            </a:endParaRPr>
          </a:p>
        </p:txBody>
      </p:sp>
      <p:pic>
        <p:nvPicPr>
          <p:cNvPr id="19" name="Picture 22" descr="Performance"/>
          <p:cNvPicPr>
            <a:picLocks noChangeAspect="1" noChangeArrowheads="1"/>
          </p:cNvPicPr>
          <p:nvPr/>
        </p:nvPicPr>
        <p:blipFill>
          <a:blip r:embed="rId7"/>
          <a:srcRect/>
          <a:stretch>
            <a:fillRect/>
          </a:stretch>
        </p:blipFill>
        <p:spPr bwMode="auto">
          <a:xfrm>
            <a:off x="12011026" y="4114800"/>
            <a:ext cx="1924050" cy="2057400"/>
          </a:xfrm>
          <a:prstGeom prst="rect">
            <a:avLst/>
          </a:prstGeom>
          <a:noFill/>
          <a:ln w="9525">
            <a:noFill/>
            <a:miter lim="800000"/>
            <a:headEnd/>
            <a:tailEnd/>
          </a:ln>
        </p:spPr>
      </p:pic>
    </p:spTree>
    <p:extLst>
      <p:ext uri="{BB962C8B-B14F-4D97-AF65-F5344CB8AC3E}">
        <p14:creationId xmlns:p14="http://schemas.microsoft.com/office/powerpoint/2010/main" val="3315906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14" descr="00914382_SizeFull"/>
          <p:cNvPicPr>
            <a:picLocks noChangeAspect="1" noChangeArrowheads="1"/>
          </p:cNvPicPr>
          <p:nvPr/>
        </p:nvPicPr>
        <p:blipFill>
          <a:blip r:embed="rId3" cstate="email"/>
          <a:srcRect/>
          <a:stretch>
            <a:fillRect/>
          </a:stretch>
        </p:blipFill>
        <p:spPr bwMode="auto">
          <a:xfrm>
            <a:off x="10886" y="0"/>
            <a:ext cx="5791200" cy="8253413"/>
          </a:xfrm>
          <a:prstGeom prst="rect">
            <a:avLst/>
          </a:prstGeom>
          <a:noFill/>
          <a:ln w="9525">
            <a:noFill/>
            <a:miter lim="800000"/>
            <a:headEnd/>
            <a:tailEnd/>
          </a:ln>
        </p:spPr>
      </p:pic>
      <p:sp>
        <p:nvSpPr>
          <p:cNvPr id="19466" name="Rectangle 24"/>
          <p:cNvSpPr>
            <a:spLocks noGrp="1" noChangeArrowheads="1"/>
          </p:cNvSpPr>
          <p:nvPr>
            <p:ph type="title"/>
          </p:nvPr>
        </p:nvSpPr>
        <p:spPr>
          <a:xfrm>
            <a:off x="6096000" y="330200"/>
            <a:ext cx="7805738" cy="952500"/>
          </a:xfrm>
        </p:spPr>
        <p:txBody>
          <a:bodyPr/>
          <a:lstStyle/>
          <a:p>
            <a:r>
              <a:rPr lang="zh-TW" altLang="en-US" sz="3600" dirty="0">
                <a:solidFill>
                  <a:schemeClr val="bg1"/>
                </a:solidFill>
                <a:latin typeface="微軟正黑體" pitchFamily="34" charset="-120"/>
                <a:ea typeface="微軟正黑體" pitchFamily="34" charset="-120"/>
              </a:rPr>
              <a:t>全面的虛擬化平台</a:t>
            </a:r>
            <a:endParaRPr lang="en-US" altLang="zh-TW" sz="3600" dirty="0">
              <a:solidFill>
                <a:schemeClr val="bg1"/>
              </a:solidFill>
              <a:latin typeface="微軟正黑體" pitchFamily="34" charset="-120"/>
              <a:ea typeface="微軟正黑體" pitchFamily="34" charset="-120"/>
            </a:endParaRPr>
          </a:p>
        </p:txBody>
      </p:sp>
      <p:sp>
        <p:nvSpPr>
          <p:cNvPr id="19460" name="Slide Number Placeholder 5"/>
          <p:cNvSpPr>
            <a:spLocks noGrp="1"/>
          </p:cNvSpPr>
          <p:nvPr>
            <p:ph type="sldNum" sz="quarter" idx="12"/>
          </p:nvPr>
        </p:nvSpPr>
        <p:spPr>
          <a:noFill/>
        </p:spPr>
        <p:txBody>
          <a:bodyPr/>
          <a:lstStyle/>
          <a:p>
            <a:pPr defTabSz="1306448"/>
            <a:fld id="{F85D17E6-B686-45C4-94E2-56E7242EF654}" type="slidenum">
              <a:rPr lang="en-US" smtClean="0"/>
              <a:pPr defTabSz="1306448"/>
              <a:t>16</a:t>
            </a:fld>
            <a:endParaRPr lang="en-US" dirty="0" smtClean="0"/>
          </a:p>
        </p:txBody>
      </p:sp>
      <p:sp>
        <p:nvSpPr>
          <p:cNvPr id="19461" name="Rectangle 27"/>
          <p:cNvSpPr>
            <a:spLocks noChangeArrowheads="1"/>
          </p:cNvSpPr>
          <p:nvPr/>
        </p:nvSpPr>
        <p:spPr bwMode="auto">
          <a:xfrm>
            <a:off x="5791200" y="5105400"/>
            <a:ext cx="8839200" cy="3124200"/>
          </a:xfrm>
          <a:prstGeom prst="rect">
            <a:avLst/>
          </a:prstGeom>
          <a:solidFill>
            <a:srgbClr val="148DB1"/>
          </a:solidFill>
          <a:ln w="9525">
            <a:noFill/>
            <a:miter lim="800000"/>
            <a:headEnd/>
            <a:tailEnd/>
          </a:ln>
        </p:spPr>
        <p:txBody>
          <a:bodyPr lIns="274292" tIns="274306" rIns="274292" bIns="502871" anchor="t"/>
          <a:lstStyle/>
          <a:p>
            <a:pPr marL="457177" indent="-457177" defTabSz="1306448">
              <a:spcBef>
                <a:spcPts val="1200"/>
              </a:spcBef>
              <a:spcAft>
                <a:spcPts val="1200"/>
              </a:spcAft>
              <a:buFont typeface="Arial" pitchFamily="34" charset="0"/>
              <a:buChar char="•"/>
            </a:pPr>
            <a:r>
              <a:rPr lang="zh-TW" altLang="en-US" dirty="0">
                <a:solidFill>
                  <a:schemeClr val="bg1"/>
                </a:solidFill>
                <a:latin typeface="微軟正黑體" pitchFamily="34" charset="-120"/>
                <a:ea typeface="微軟正黑體" pitchFamily="34" charset="-120"/>
              </a:rPr>
              <a:t>多租戶</a:t>
            </a:r>
            <a:r>
              <a:rPr lang="zh-TW" altLang="en-US" dirty="0" smtClean="0">
                <a:solidFill>
                  <a:schemeClr val="bg1"/>
                </a:solidFill>
                <a:latin typeface="微軟正黑體" pitchFamily="34" charset="-120"/>
                <a:ea typeface="微軟正黑體" pitchFamily="34" charset="-120"/>
              </a:rPr>
              <a:t>安全性與有效隔離</a:t>
            </a:r>
            <a:endParaRPr lang="en-US" dirty="0">
              <a:solidFill>
                <a:schemeClr val="bg1"/>
              </a:solidFill>
              <a:latin typeface="微軟正黑體" pitchFamily="34" charset="-120"/>
              <a:ea typeface="微軟正黑體" pitchFamily="34" charset="-120"/>
            </a:endParaRPr>
          </a:p>
          <a:p>
            <a:pPr lvl="1" indent="-457177" defTabSz="1306448">
              <a:spcBef>
                <a:spcPts val="1200"/>
              </a:spcBef>
              <a:spcAft>
                <a:spcPts val="1200"/>
              </a:spcAft>
              <a:buFont typeface="Arial" pitchFamily="34" charset="0"/>
              <a:buChar char="•"/>
            </a:pPr>
            <a:r>
              <a:rPr lang="zh-TW" altLang="en-US" dirty="0" smtClean="0">
                <a:solidFill>
                  <a:schemeClr val="bg1"/>
                </a:solidFill>
                <a:latin typeface="微軟正黑體" pitchFamily="34" charset="-120"/>
                <a:ea typeface="微軟正黑體" pitchFamily="34" charset="-120"/>
              </a:rPr>
              <a:t>提高機敏性並最小化停機時間</a:t>
            </a:r>
            <a:endParaRPr lang="en-US" altLang="zh-TW" dirty="0">
              <a:solidFill>
                <a:schemeClr val="bg1"/>
              </a:solidFill>
              <a:latin typeface="微軟正黑體" pitchFamily="34" charset="-120"/>
              <a:ea typeface="微軟正黑體" pitchFamily="34" charset="-120"/>
            </a:endParaRPr>
          </a:p>
          <a:p>
            <a:pPr lvl="1" indent="-457177" defTabSz="1306448">
              <a:spcBef>
                <a:spcPts val="1200"/>
              </a:spcBef>
              <a:spcAft>
                <a:spcPts val="1200"/>
              </a:spcAft>
              <a:buFont typeface="Arial" pitchFamily="34" charset="0"/>
              <a:buChar char="•"/>
            </a:pPr>
            <a:r>
              <a:rPr lang="zh-TW" altLang="en-US" dirty="0">
                <a:solidFill>
                  <a:schemeClr val="bg1"/>
                </a:solidFill>
                <a:latin typeface="微軟正黑體" pitchFamily="34" charset="-120"/>
                <a:ea typeface="微軟正黑體" pitchFamily="34" charset="-120"/>
              </a:rPr>
              <a:t>提高服務</a:t>
            </a:r>
            <a:r>
              <a:rPr lang="zh-TW" altLang="en-US" dirty="0" smtClean="0">
                <a:solidFill>
                  <a:schemeClr val="bg1"/>
                </a:solidFill>
                <a:latin typeface="微軟正黑體" pitchFamily="34" charset="-120"/>
                <a:ea typeface="微軟正黑體" pitchFamily="34" charset="-120"/>
              </a:rPr>
              <a:t>品質</a:t>
            </a:r>
            <a:r>
              <a:rPr lang="en-US" altLang="zh-TW" dirty="0" smtClean="0">
                <a:solidFill>
                  <a:schemeClr val="bg1"/>
                </a:solidFill>
                <a:latin typeface="微軟正黑體" pitchFamily="34" charset="-120"/>
                <a:ea typeface="微軟正黑體" pitchFamily="34" charset="-120"/>
              </a:rPr>
              <a:t>(</a:t>
            </a:r>
            <a:r>
              <a:rPr lang="en-US" dirty="0" smtClean="0">
                <a:solidFill>
                  <a:schemeClr val="bg1"/>
                </a:solidFill>
                <a:latin typeface="微軟正黑體" pitchFamily="34" charset="-120"/>
                <a:ea typeface="微軟正黑體" pitchFamily="34" charset="-120"/>
              </a:rPr>
              <a:t>Quality </a:t>
            </a:r>
            <a:r>
              <a:rPr lang="en-US" dirty="0">
                <a:solidFill>
                  <a:schemeClr val="bg1"/>
                </a:solidFill>
                <a:latin typeface="微軟正黑體" pitchFamily="34" charset="-120"/>
                <a:ea typeface="微軟正黑體" pitchFamily="34" charset="-120"/>
              </a:rPr>
              <a:t>of </a:t>
            </a:r>
            <a:r>
              <a:rPr lang="en-US" dirty="0" smtClean="0">
                <a:solidFill>
                  <a:schemeClr val="bg1"/>
                </a:solidFill>
                <a:latin typeface="微軟正黑體" pitchFamily="34" charset="-120"/>
                <a:ea typeface="微軟正黑體" pitchFamily="34" charset="-120"/>
              </a:rPr>
              <a:t>service</a:t>
            </a:r>
            <a:r>
              <a:rPr lang="en-US" altLang="zh-TW" dirty="0" smtClean="0">
                <a:solidFill>
                  <a:schemeClr val="bg1"/>
                </a:solidFill>
                <a:latin typeface="微軟正黑體" pitchFamily="34" charset="-120"/>
                <a:ea typeface="微軟正黑體" pitchFamily="34" charset="-120"/>
              </a:rPr>
              <a:t>)</a:t>
            </a:r>
            <a:endParaRPr lang="en-US" dirty="0" smtClean="0">
              <a:solidFill>
                <a:schemeClr val="bg1"/>
              </a:solidFill>
              <a:latin typeface="微軟正黑體" pitchFamily="34" charset="-120"/>
              <a:ea typeface="微軟正黑體" pitchFamily="34" charset="-120"/>
            </a:endParaRPr>
          </a:p>
          <a:p>
            <a:pPr lvl="1" indent="-457177" defTabSz="1306448">
              <a:spcBef>
                <a:spcPts val="1200"/>
              </a:spcBef>
              <a:spcAft>
                <a:spcPts val="1200"/>
              </a:spcAft>
              <a:buFont typeface="Arial" pitchFamily="34" charset="0"/>
              <a:buChar char="•"/>
            </a:pPr>
            <a:r>
              <a:rPr lang="zh-TW" altLang="en-US" dirty="0" smtClean="0">
                <a:solidFill>
                  <a:schemeClr val="bg1"/>
                </a:solidFill>
                <a:latin typeface="微軟正黑體" pitchFamily="34" charset="-120"/>
                <a:ea typeface="微軟正黑體" pitchFamily="34" charset="-120"/>
              </a:rPr>
              <a:t>提供輔助決策資訊以建立私有雲服務層級並提升主動擴充能力的相關資訊</a:t>
            </a:r>
            <a:endParaRPr lang="en-US" dirty="0">
              <a:solidFill>
                <a:schemeClr val="bg1"/>
              </a:solidFill>
              <a:latin typeface="微軟正黑體" pitchFamily="34" charset="-120"/>
              <a:ea typeface="微軟正黑體" pitchFamily="34" charset="-120"/>
            </a:endParaRPr>
          </a:p>
        </p:txBody>
      </p:sp>
      <p:sp>
        <p:nvSpPr>
          <p:cNvPr id="19463" name="Rectangle 15"/>
          <p:cNvSpPr>
            <a:spLocks noChangeArrowheads="1"/>
          </p:cNvSpPr>
          <p:nvPr/>
        </p:nvSpPr>
        <p:spPr bwMode="auto">
          <a:xfrm>
            <a:off x="5791200" y="1676400"/>
            <a:ext cx="8839200" cy="3429000"/>
          </a:xfrm>
          <a:prstGeom prst="rect">
            <a:avLst/>
          </a:prstGeom>
          <a:solidFill>
            <a:schemeClr val="bg1">
              <a:alpha val="20000"/>
            </a:schemeClr>
          </a:solidFill>
          <a:ln w="9525">
            <a:noFill/>
            <a:miter lim="800000"/>
            <a:headEnd/>
            <a:tailEnd/>
          </a:ln>
        </p:spPr>
        <p:txBody>
          <a:bodyPr wrap="none" lIns="91435" tIns="45718" rIns="91435" bIns="45718" anchor="ctr"/>
          <a:lstStyle/>
          <a:p>
            <a:endParaRPr lang="en-US" dirty="0"/>
          </a:p>
        </p:txBody>
      </p:sp>
      <p:sp>
        <p:nvSpPr>
          <p:cNvPr id="19465" name="Rectangle 23"/>
          <p:cNvSpPr>
            <a:spLocks noChangeArrowheads="1"/>
          </p:cNvSpPr>
          <p:nvPr/>
        </p:nvSpPr>
        <p:spPr bwMode="auto">
          <a:xfrm>
            <a:off x="5791200" y="0"/>
            <a:ext cx="8839200" cy="1676400"/>
          </a:xfrm>
          <a:prstGeom prst="rect">
            <a:avLst/>
          </a:prstGeom>
          <a:solidFill>
            <a:schemeClr val="accent1">
              <a:alpha val="79999"/>
            </a:schemeClr>
          </a:solidFill>
          <a:ln w="9525">
            <a:noFill/>
            <a:miter lim="800000"/>
            <a:headEnd/>
            <a:tailEnd/>
          </a:ln>
        </p:spPr>
        <p:txBody>
          <a:bodyPr wrap="none" lIns="91435" tIns="45718" rIns="91435" bIns="45718" anchor="ctr"/>
          <a:lstStyle/>
          <a:p>
            <a:endParaRPr lang="en-US" dirty="0"/>
          </a:p>
        </p:txBody>
      </p:sp>
      <p:sp>
        <p:nvSpPr>
          <p:cNvPr id="19467" name="Rectangle 25"/>
          <p:cNvSpPr>
            <a:spLocks noChangeArrowheads="1"/>
          </p:cNvSpPr>
          <p:nvPr/>
        </p:nvSpPr>
        <p:spPr bwMode="auto">
          <a:xfrm>
            <a:off x="0" y="6411684"/>
            <a:ext cx="5791200" cy="1828800"/>
          </a:xfrm>
          <a:prstGeom prst="rect">
            <a:avLst/>
          </a:prstGeom>
          <a:solidFill>
            <a:schemeClr val="tx1">
              <a:alpha val="79999"/>
            </a:schemeClr>
          </a:solidFill>
          <a:ln w="9525">
            <a:noFill/>
            <a:miter lim="800000"/>
            <a:headEnd/>
            <a:tailEnd/>
          </a:ln>
        </p:spPr>
        <p:txBody>
          <a:bodyPr lIns="274306" tIns="45716" rIns="182862" bIns="45716" anchor="ctr"/>
          <a:lstStyle/>
          <a:p>
            <a:pPr defTabSz="1306448"/>
            <a:r>
              <a:rPr lang="zh-TW" altLang="en-US" sz="4900" dirty="0">
                <a:solidFill>
                  <a:schemeClr val="bg1"/>
                </a:solidFill>
                <a:latin typeface="微軟正黑體" pitchFamily="34" charset="-120"/>
                <a:ea typeface="微軟正黑體" pitchFamily="34" charset="-120"/>
              </a:rPr>
              <a:t>超越虛擬化</a:t>
            </a:r>
            <a:endParaRPr lang="en-US" altLang="zh-TW" sz="4900" dirty="0">
              <a:solidFill>
                <a:schemeClr val="bg1"/>
              </a:solidFill>
              <a:latin typeface="微軟正黑體" pitchFamily="34" charset="-120"/>
              <a:ea typeface="微軟正黑體" pitchFamily="34" charset="-120"/>
            </a:endParaRPr>
          </a:p>
        </p:txBody>
      </p:sp>
      <p:pic>
        <p:nvPicPr>
          <p:cNvPr id="19468" name="Picture 26" descr="cloud-and-building"/>
          <p:cNvPicPr>
            <a:picLocks noChangeAspect="1" noChangeArrowheads="1"/>
          </p:cNvPicPr>
          <p:nvPr/>
        </p:nvPicPr>
        <p:blipFill>
          <a:blip r:embed="rId4" cstate="email"/>
          <a:srcRect/>
          <a:stretch>
            <a:fillRect/>
          </a:stretch>
        </p:blipFill>
        <p:spPr bwMode="auto">
          <a:xfrm>
            <a:off x="3886201" y="6781801"/>
            <a:ext cx="1646238" cy="1085850"/>
          </a:xfrm>
          <a:prstGeom prst="rect">
            <a:avLst/>
          </a:prstGeom>
          <a:noFill/>
          <a:ln w="9525">
            <a:noFill/>
            <a:miter lim="800000"/>
            <a:headEnd/>
            <a:tailEnd/>
          </a:ln>
        </p:spPr>
      </p:pic>
      <p:sp>
        <p:nvSpPr>
          <p:cNvPr id="19462" name="Text Box 14"/>
          <p:cNvSpPr txBox="1">
            <a:spLocks noChangeArrowheads="1"/>
          </p:cNvSpPr>
          <p:nvPr/>
        </p:nvSpPr>
        <p:spPr bwMode="auto">
          <a:xfrm>
            <a:off x="8991600" y="1752600"/>
            <a:ext cx="5486400" cy="3439395"/>
          </a:xfrm>
          <a:prstGeom prst="rect">
            <a:avLst/>
          </a:prstGeom>
          <a:noFill/>
          <a:ln w="9525">
            <a:noFill/>
            <a:miter lim="800000"/>
            <a:headEnd/>
            <a:tailEnd/>
          </a:ln>
        </p:spPr>
        <p:txBody>
          <a:bodyPr wrap="square" lIns="91431" tIns="45716" rIns="91431" bIns="45716">
            <a:spAutoFit/>
          </a:bodyPr>
          <a:lstStyle/>
          <a:p>
            <a:pPr defTabSz="1306448">
              <a:lnSpc>
                <a:spcPct val="150000"/>
              </a:lnSpc>
            </a:pPr>
            <a:r>
              <a:rPr lang="en-US" sz="2900" b="1" dirty="0">
                <a:solidFill>
                  <a:schemeClr val="bg1"/>
                </a:solidFill>
              </a:rPr>
              <a:t>Delivering a fully isolated, multitenant environment that includes tools to guarantee SLAs, enable chargebacks, and support self-service delivery</a:t>
            </a:r>
          </a:p>
        </p:txBody>
      </p:sp>
      <p:pic>
        <p:nvPicPr>
          <p:cNvPr id="19464" name="Picture 16" descr="Turn-Server"/>
          <p:cNvPicPr>
            <a:picLocks noChangeAspect="1" noChangeArrowheads="1"/>
          </p:cNvPicPr>
          <p:nvPr/>
        </p:nvPicPr>
        <p:blipFill>
          <a:blip r:embed="rId5"/>
          <a:srcRect/>
          <a:stretch>
            <a:fillRect/>
          </a:stretch>
        </p:blipFill>
        <p:spPr bwMode="auto">
          <a:xfrm>
            <a:off x="6629400" y="2819400"/>
            <a:ext cx="1828800" cy="1143000"/>
          </a:xfrm>
          <a:prstGeom prst="rect">
            <a:avLst/>
          </a:prstGeom>
          <a:noFill/>
          <a:ln w="9525">
            <a:noFill/>
            <a:miter lim="800000"/>
            <a:headEnd/>
            <a:tailEnd/>
          </a:ln>
        </p:spPr>
      </p:pic>
    </p:spTree>
    <p:extLst>
      <p:ext uri="{BB962C8B-B14F-4D97-AF65-F5344CB8AC3E}">
        <p14:creationId xmlns:p14="http://schemas.microsoft.com/office/powerpoint/2010/main" val="592841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p>
            <a:pPr defTabSz="1306448"/>
            <a:fld id="{2FEC6C2E-6EE5-4FB6-A6CB-3B2FE716C9EF}" type="slidenum">
              <a:rPr lang="en-US"/>
              <a:pPr defTabSz="1306448"/>
              <a:t>17</a:t>
            </a:fld>
            <a:endParaRPr lang="en-US" dirty="0"/>
          </a:p>
        </p:txBody>
      </p:sp>
      <p:sp>
        <p:nvSpPr>
          <p:cNvPr id="17411" name="Rectangle 20"/>
          <p:cNvSpPr>
            <a:spLocks noChangeArrowheads="1"/>
          </p:cNvSpPr>
          <p:nvPr/>
        </p:nvSpPr>
        <p:spPr bwMode="auto">
          <a:xfrm>
            <a:off x="-19050" y="46038"/>
            <a:ext cx="14630400" cy="8229600"/>
          </a:xfrm>
          <a:prstGeom prst="rect">
            <a:avLst/>
          </a:prstGeom>
          <a:gradFill rotWithShape="1">
            <a:gsLst>
              <a:gs pos="0">
                <a:srgbClr val="11A7D8"/>
              </a:gs>
              <a:gs pos="100000">
                <a:srgbClr val="37B5DE"/>
              </a:gs>
            </a:gsLst>
            <a:lin ang="18900000" scaled="1"/>
          </a:gradFill>
          <a:ln w="9525">
            <a:noFill/>
            <a:miter lim="800000"/>
            <a:headEnd/>
            <a:tailEnd/>
          </a:ln>
        </p:spPr>
        <p:txBody>
          <a:bodyPr wrap="none" lIns="91435" tIns="45718" rIns="91435" bIns="45718" anchor="ctr"/>
          <a:lstStyle/>
          <a:p>
            <a:endParaRPr lang="en-US" dirty="0"/>
          </a:p>
        </p:txBody>
      </p:sp>
      <p:sp>
        <p:nvSpPr>
          <p:cNvPr id="17412" name="Rectangle 25"/>
          <p:cNvSpPr>
            <a:spLocks noChangeArrowheads="1"/>
          </p:cNvSpPr>
          <p:nvPr/>
        </p:nvSpPr>
        <p:spPr bwMode="auto">
          <a:xfrm>
            <a:off x="0" y="0"/>
            <a:ext cx="14630400" cy="1676400"/>
          </a:xfrm>
          <a:prstGeom prst="rect">
            <a:avLst/>
          </a:prstGeom>
          <a:solidFill>
            <a:schemeClr val="accent1">
              <a:alpha val="79999"/>
            </a:schemeClr>
          </a:solidFill>
          <a:ln w="9525">
            <a:noFill/>
            <a:miter lim="800000"/>
            <a:headEnd/>
            <a:tailEnd/>
          </a:ln>
        </p:spPr>
        <p:txBody>
          <a:bodyPr wrap="none" lIns="91435" tIns="45718" rIns="91435" bIns="45718" anchor="ctr"/>
          <a:lstStyle/>
          <a:p>
            <a:endParaRPr lang="en-US" dirty="0"/>
          </a:p>
        </p:txBody>
      </p:sp>
      <p:sp>
        <p:nvSpPr>
          <p:cNvPr id="17413" name="Rectangle 26"/>
          <p:cNvSpPr>
            <a:spLocks noChangeArrowheads="1"/>
          </p:cNvSpPr>
          <p:nvPr/>
        </p:nvSpPr>
        <p:spPr bwMode="auto">
          <a:xfrm>
            <a:off x="690563" y="361950"/>
            <a:ext cx="7807325" cy="952500"/>
          </a:xfrm>
          <a:prstGeom prst="rect">
            <a:avLst/>
          </a:prstGeom>
          <a:noFill/>
          <a:ln w="9525">
            <a:noFill/>
            <a:miter lim="800000"/>
            <a:headEnd/>
            <a:tailEnd/>
          </a:ln>
        </p:spPr>
        <p:txBody>
          <a:bodyPr lIns="130602" tIns="65302" rIns="130602" bIns="65302" anchor="ctr"/>
          <a:lstStyle/>
          <a:p>
            <a:pPr defTabSz="1306448"/>
            <a:r>
              <a:rPr lang="zh-TW" altLang="en-US" sz="3600" dirty="0">
                <a:solidFill>
                  <a:schemeClr val="bg1"/>
                </a:solidFill>
                <a:latin typeface="微軟正黑體" pitchFamily="34" charset="-120"/>
                <a:ea typeface="微軟正黑體" pitchFamily="34" charset="-120"/>
              </a:rPr>
              <a:t>對應功能</a:t>
            </a:r>
            <a:endParaRPr lang="en-US" sz="3600" dirty="0">
              <a:solidFill>
                <a:schemeClr val="bg1"/>
              </a:solidFill>
              <a:latin typeface="微軟正黑體" pitchFamily="34" charset="-120"/>
              <a:ea typeface="微軟正黑體" pitchFamily="34" charset="-120"/>
            </a:endParaRPr>
          </a:p>
        </p:txBody>
      </p:sp>
      <p:sp>
        <p:nvSpPr>
          <p:cNvPr id="47135" name="Text Box 31"/>
          <p:cNvSpPr txBox="1">
            <a:spLocks noChangeArrowheads="1"/>
          </p:cNvSpPr>
          <p:nvPr/>
        </p:nvSpPr>
        <p:spPr bwMode="auto">
          <a:xfrm>
            <a:off x="384049" y="2362200"/>
            <a:ext cx="6477000" cy="2308316"/>
          </a:xfrm>
          <a:prstGeom prst="rect">
            <a:avLst/>
          </a:prstGeom>
          <a:noFill/>
          <a:ln w="9525">
            <a:noFill/>
            <a:miter lim="800000"/>
            <a:headEnd/>
            <a:tailEnd/>
          </a:ln>
          <a:effectLst/>
        </p:spPr>
        <p:txBody>
          <a:bodyPr lIns="91431" tIns="45716" rIns="91431" bIns="45716">
            <a:spAutoFit/>
          </a:bodyPr>
          <a:lstStyle/>
          <a:p>
            <a:pPr marL="285736" indent="-285736" defTabSz="1306448">
              <a:spcBef>
                <a:spcPct val="50000"/>
              </a:spcBef>
              <a:buFontTx/>
              <a:buChar char="•"/>
              <a:defRPr/>
            </a:pPr>
            <a:r>
              <a:rPr lang="en-US" dirty="0">
                <a:solidFill>
                  <a:schemeClr val="bg1"/>
                </a:solidFill>
              </a:rPr>
              <a:t>Offers numerous benefits with virtual machine placement functionality</a:t>
            </a:r>
          </a:p>
          <a:p>
            <a:pPr marL="285736" indent="-285736" defTabSz="1306448">
              <a:spcBef>
                <a:spcPct val="50000"/>
              </a:spcBef>
              <a:buFontTx/>
              <a:buChar char="•"/>
              <a:defRPr/>
            </a:pPr>
            <a:r>
              <a:rPr lang="en-US" altLang="zh-TW" dirty="0">
                <a:solidFill>
                  <a:schemeClr val="bg1"/>
                </a:solidFill>
              </a:rPr>
              <a:t>Removes VLAN </a:t>
            </a:r>
            <a:r>
              <a:rPr lang="en-US" altLang="zh-TW" dirty="0" smtClean="0">
                <a:solidFill>
                  <a:schemeClr val="bg1"/>
                </a:solidFill>
              </a:rPr>
              <a:t>constraints</a:t>
            </a:r>
            <a:r>
              <a:rPr lang="en-US" dirty="0" smtClean="0">
                <a:solidFill>
                  <a:schemeClr val="bg1"/>
                </a:solidFill>
              </a:rPr>
              <a:t> </a:t>
            </a:r>
          </a:p>
          <a:p>
            <a:pPr marL="285736" indent="-285736" defTabSz="1306448">
              <a:spcBef>
                <a:spcPct val="50000"/>
              </a:spcBef>
              <a:buFontTx/>
              <a:buChar char="•"/>
              <a:defRPr/>
            </a:pPr>
            <a:r>
              <a:rPr lang="en-US" dirty="0" smtClean="0">
                <a:solidFill>
                  <a:schemeClr val="bg1"/>
                </a:solidFill>
              </a:rPr>
              <a:t>Eliminates </a:t>
            </a:r>
            <a:r>
              <a:rPr lang="en-US" dirty="0">
                <a:solidFill>
                  <a:schemeClr val="bg1"/>
                </a:solidFill>
              </a:rPr>
              <a:t>hierarchical IP address assignment for virtual </a:t>
            </a:r>
            <a:r>
              <a:rPr lang="en-US" dirty="0" smtClean="0">
                <a:solidFill>
                  <a:schemeClr val="bg1"/>
                </a:solidFill>
              </a:rPr>
              <a:t>machines</a:t>
            </a:r>
            <a:endParaRPr lang="en-US" dirty="0">
              <a:solidFill>
                <a:schemeClr val="bg1"/>
              </a:solidFill>
            </a:endParaRPr>
          </a:p>
        </p:txBody>
      </p:sp>
      <p:sp>
        <p:nvSpPr>
          <p:cNvPr id="17415" name="Rectangle 26"/>
          <p:cNvSpPr>
            <a:spLocks noChangeArrowheads="1"/>
          </p:cNvSpPr>
          <p:nvPr/>
        </p:nvSpPr>
        <p:spPr bwMode="auto">
          <a:xfrm>
            <a:off x="-19050" y="6467476"/>
            <a:ext cx="5791200" cy="1808164"/>
          </a:xfrm>
          <a:prstGeom prst="rect">
            <a:avLst/>
          </a:prstGeom>
          <a:solidFill>
            <a:schemeClr val="accent1">
              <a:lumMod val="50000"/>
            </a:schemeClr>
          </a:solidFill>
          <a:ln w="9525">
            <a:noFill/>
            <a:miter lim="800000"/>
            <a:headEnd/>
            <a:tailEnd/>
          </a:ln>
        </p:spPr>
        <p:txBody>
          <a:bodyPr lIns="274306" tIns="45716" rIns="182862" bIns="45716" anchor="ctr"/>
          <a:lstStyle/>
          <a:p>
            <a:pPr defTabSz="1306448"/>
            <a:r>
              <a:rPr lang="zh-TW" altLang="en-US" sz="3600" dirty="0">
                <a:solidFill>
                  <a:schemeClr val="bg1"/>
                </a:solidFill>
                <a:latin typeface="微軟正黑體" pitchFamily="34" charset="-120"/>
                <a:ea typeface="微軟正黑體" pitchFamily="34" charset="-120"/>
              </a:rPr>
              <a:t>網路虛擬化，提供更佳的安全性與彈性．</a:t>
            </a:r>
            <a:endParaRPr lang="en-US" sz="3600" dirty="0">
              <a:solidFill>
                <a:schemeClr val="bg1"/>
              </a:solidFill>
              <a:latin typeface="微軟正黑體" pitchFamily="34" charset="-120"/>
              <a:ea typeface="微軟正黑體" pitchFamily="34" charset="-120"/>
            </a:endParaRPr>
          </a:p>
        </p:txBody>
      </p:sp>
      <p:sp>
        <p:nvSpPr>
          <p:cNvPr id="11" name="TextBox 10"/>
          <p:cNvSpPr txBox="1"/>
          <p:nvPr/>
        </p:nvSpPr>
        <p:spPr>
          <a:xfrm>
            <a:off x="6324600" y="6326237"/>
            <a:ext cx="7620000" cy="338550"/>
          </a:xfrm>
          <a:prstGeom prst="rect">
            <a:avLst/>
          </a:prstGeom>
          <a:noFill/>
        </p:spPr>
        <p:txBody>
          <a:bodyPr wrap="square" lIns="91435" tIns="45718" rIns="91435" bIns="45718">
            <a:spAutoFit/>
          </a:bodyPr>
          <a:lstStyle/>
          <a:p>
            <a:pPr>
              <a:defRPr/>
            </a:pPr>
            <a:r>
              <a:rPr lang="en-US" sz="1600" i="1" dirty="0">
                <a:solidFill>
                  <a:schemeClr val="bg1"/>
                </a:solidFill>
                <a:latin typeface="+mn-lt"/>
                <a:cs typeface="+mn-cs"/>
              </a:rPr>
              <a:t>Network </a:t>
            </a:r>
            <a:r>
              <a:rPr lang="en-US" sz="1600" i="1" dirty="0">
                <a:solidFill>
                  <a:schemeClr val="bg1"/>
                </a:solidFill>
                <a:latin typeface="+mn-lt"/>
                <a:cs typeface="+mn-cs"/>
              </a:rPr>
              <a:t>Virtualization </a:t>
            </a:r>
            <a:r>
              <a:rPr lang="en-US" sz="1600" i="1" dirty="0">
                <a:solidFill>
                  <a:schemeClr val="bg1"/>
                </a:solidFill>
                <a:latin typeface="+mn-lt"/>
                <a:cs typeface="+mn-cs"/>
              </a:rPr>
              <a:t>isolating network </a:t>
            </a:r>
            <a:r>
              <a:rPr lang="en-US" sz="1600" i="1" dirty="0">
                <a:solidFill>
                  <a:schemeClr val="bg1"/>
                </a:solidFill>
                <a:latin typeface="+mn-lt"/>
                <a:cs typeface="+mn-cs"/>
              </a:rPr>
              <a:t>traffic </a:t>
            </a:r>
            <a:r>
              <a:rPr lang="en-US" sz="1600" i="1" dirty="0">
                <a:solidFill>
                  <a:schemeClr val="bg1"/>
                </a:solidFill>
                <a:latin typeface="+mn-lt"/>
                <a:cs typeface="+mn-cs"/>
              </a:rPr>
              <a:t>that belongs to two customers</a:t>
            </a:r>
            <a:endParaRPr lang="en-US" sz="1600" i="1" dirty="0">
              <a:solidFill>
                <a:schemeClr val="bg1"/>
              </a:solidFill>
              <a:latin typeface="+mn-lt"/>
              <a:cs typeface="+mn-cs"/>
            </a:endParaRPr>
          </a:p>
        </p:txBody>
      </p:sp>
      <p:pic>
        <p:nvPicPr>
          <p:cNvPr id="12" name="Picture 2"/>
          <p:cNvPicPr>
            <a:picLocks noChangeAspect="1"/>
          </p:cNvPicPr>
          <p:nvPr/>
        </p:nvPicPr>
        <p:blipFill>
          <a:blip r:embed="rId3"/>
          <a:srcRect/>
          <a:stretch>
            <a:fillRect/>
          </a:stretch>
        </p:blipFill>
        <p:spPr bwMode="auto">
          <a:xfrm>
            <a:off x="6324600" y="2819401"/>
            <a:ext cx="7467600" cy="3436938"/>
          </a:xfrm>
          <a:prstGeom prst="rect">
            <a:avLst/>
          </a:prstGeom>
          <a:noFill/>
          <a:ln w="9525">
            <a:noFill/>
            <a:miter lim="800000"/>
            <a:headEnd/>
            <a:tailEnd/>
          </a:ln>
        </p:spPr>
      </p:pic>
    </p:spTree>
    <p:extLst>
      <p:ext uri="{BB962C8B-B14F-4D97-AF65-F5344CB8AC3E}">
        <p14:creationId xmlns:p14="http://schemas.microsoft.com/office/powerpoint/2010/main" val="250125532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p>
            <a:pPr defTabSz="1306448"/>
            <a:fld id="{2FEC6C2E-6EE5-4FB6-A6CB-3B2FE716C9EF}" type="slidenum">
              <a:rPr lang="en-US"/>
              <a:pPr defTabSz="1306448"/>
              <a:t>18</a:t>
            </a:fld>
            <a:endParaRPr lang="en-US" dirty="0"/>
          </a:p>
        </p:txBody>
      </p:sp>
      <p:sp>
        <p:nvSpPr>
          <p:cNvPr id="17411" name="Rectangle 20"/>
          <p:cNvSpPr>
            <a:spLocks noChangeArrowheads="1"/>
          </p:cNvSpPr>
          <p:nvPr/>
        </p:nvSpPr>
        <p:spPr bwMode="auto">
          <a:xfrm>
            <a:off x="0" y="0"/>
            <a:ext cx="14630400" cy="8229600"/>
          </a:xfrm>
          <a:prstGeom prst="rect">
            <a:avLst/>
          </a:prstGeom>
          <a:gradFill rotWithShape="1">
            <a:gsLst>
              <a:gs pos="0">
                <a:srgbClr val="11A7D8"/>
              </a:gs>
              <a:gs pos="100000">
                <a:srgbClr val="37B5DE"/>
              </a:gs>
            </a:gsLst>
            <a:lin ang="18900000" scaled="1"/>
          </a:gradFill>
          <a:ln w="9525">
            <a:noFill/>
            <a:miter lim="800000"/>
            <a:headEnd/>
            <a:tailEnd/>
          </a:ln>
        </p:spPr>
        <p:txBody>
          <a:bodyPr wrap="none" lIns="91435" tIns="45718" rIns="91435" bIns="45718" anchor="ctr"/>
          <a:lstStyle/>
          <a:p>
            <a:endParaRPr lang="en-US" dirty="0"/>
          </a:p>
        </p:txBody>
      </p:sp>
      <p:sp>
        <p:nvSpPr>
          <p:cNvPr id="17412" name="Rectangle 25"/>
          <p:cNvSpPr>
            <a:spLocks noChangeArrowheads="1"/>
          </p:cNvSpPr>
          <p:nvPr/>
        </p:nvSpPr>
        <p:spPr bwMode="auto">
          <a:xfrm>
            <a:off x="0" y="0"/>
            <a:ext cx="14630400" cy="1676400"/>
          </a:xfrm>
          <a:prstGeom prst="rect">
            <a:avLst/>
          </a:prstGeom>
          <a:solidFill>
            <a:schemeClr val="accent1">
              <a:alpha val="79999"/>
            </a:schemeClr>
          </a:solidFill>
          <a:ln w="9525">
            <a:noFill/>
            <a:miter lim="800000"/>
            <a:headEnd/>
            <a:tailEnd/>
          </a:ln>
        </p:spPr>
        <p:txBody>
          <a:bodyPr wrap="none" lIns="91435" tIns="45718" rIns="91435" bIns="45718" anchor="ctr"/>
          <a:lstStyle/>
          <a:p>
            <a:endParaRPr lang="en-US" dirty="0"/>
          </a:p>
        </p:txBody>
      </p:sp>
      <p:sp>
        <p:nvSpPr>
          <p:cNvPr id="17413" name="Rectangle 26"/>
          <p:cNvSpPr>
            <a:spLocks noChangeArrowheads="1"/>
          </p:cNvSpPr>
          <p:nvPr/>
        </p:nvSpPr>
        <p:spPr bwMode="auto">
          <a:xfrm>
            <a:off x="690563" y="361950"/>
            <a:ext cx="7807325" cy="952500"/>
          </a:xfrm>
          <a:prstGeom prst="rect">
            <a:avLst/>
          </a:prstGeom>
          <a:noFill/>
          <a:ln w="9525">
            <a:noFill/>
            <a:miter lim="800000"/>
            <a:headEnd/>
            <a:tailEnd/>
          </a:ln>
        </p:spPr>
        <p:txBody>
          <a:bodyPr lIns="130602" tIns="65302" rIns="130602" bIns="65302" anchor="ctr"/>
          <a:lstStyle/>
          <a:p>
            <a:pPr defTabSz="1306448"/>
            <a:r>
              <a:rPr lang="zh-TW" altLang="en-US" sz="3600" dirty="0">
                <a:solidFill>
                  <a:schemeClr val="bg1"/>
                </a:solidFill>
                <a:latin typeface="微軟正黑體" pitchFamily="34" charset="-120"/>
                <a:ea typeface="微軟正黑體" pitchFamily="34" charset="-120"/>
              </a:rPr>
              <a:t>對應功能</a:t>
            </a:r>
            <a:endParaRPr lang="en-US" altLang="zh-TW" sz="3600" dirty="0">
              <a:solidFill>
                <a:schemeClr val="bg1"/>
              </a:solidFill>
              <a:latin typeface="微軟正黑體" pitchFamily="34" charset="-120"/>
              <a:ea typeface="微軟正黑體" pitchFamily="34" charset="-120"/>
            </a:endParaRPr>
          </a:p>
        </p:txBody>
      </p:sp>
      <p:sp>
        <p:nvSpPr>
          <p:cNvPr id="47135" name="Text Box 31"/>
          <p:cNvSpPr txBox="1">
            <a:spLocks noChangeArrowheads="1"/>
          </p:cNvSpPr>
          <p:nvPr/>
        </p:nvSpPr>
        <p:spPr bwMode="auto">
          <a:xfrm>
            <a:off x="384049" y="2362200"/>
            <a:ext cx="6477000" cy="2308320"/>
          </a:xfrm>
          <a:prstGeom prst="rect">
            <a:avLst/>
          </a:prstGeom>
          <a:noFill/>
          <a:ln w="9525">
            <a:noFill/>
            <a:miter lim="800000"/>
            <a:headEnd/>
            <a:tailEnd/>
          </a:ln>
          <a:effectLst/>
        </p:spPr>
        <p:txBody>
          <a:bodyPr lIns="91431" tIns="45716" rIns="91431" bIns="45716">
            <a:spAutoFit/>
          </a:bodyPr>
          <a:lstStyle/>
          <a:p>
            <a:pPr marL="285736" indent="-285736" defTabSz="1306448">
              <a:spcBef>
                <a:spcPct val="50000"/>
              </a:spcBef>
              <a:buFontTx/>
              <a:buChar char="•"/>
              <a:defRPr/>
            </a:pPr>
            <a:r>
              <a:rPr lang="en-US" dirty="0" smtClean="0">
                <a:solidFill>
                  <a:schemeClr val="bg1"/>
                </a:solidFill>
              </a:rPr>
              <a:t>Promotes a faster and easier process using new </a:t>
            </a:r>
            <a:r>
              <a:rPr lang="en-US" dirty="0">
                <a:solidFill>
                  <a:schemeClr val="bg1"/>
                </a:solidFill>
              </a:rPr>
              <a:t>and enhanced live migration </a:t>
            </a:r>
            <a:r>
              <a:rPr lang="en-US" dirty="0" smtClean="0">
                <a:solidFill>
                  <a:schemeClr val="bg1"/>
                </a:solidFill>
              </a:rPr>
              <a:t>features</a:t>
            </a:r>
            <a:endParaRPr lang="en-US" dirty="0">
              <a:solidFill>
                <a:schemeClr val="bg1"/>
              </a:solidFill>
            </a:endParaRPr>
          </a:p>
          <a:p>
            <a:pPr marL="285736" indent="-285736" defTabSz="1306448">
              <a:spcBef>
                <a:spcPct val="50000"/>
              </a:spcBef>
              <a:buFontTx/>
              <a:buChar char="•"/>
              <a:defRPr/>
            </a:pPr>
            <a:r>
              <a:rPr lang="en-US" dirty="0" smtClean="0">
                <a:solidFill>
                  <a:schemeClr val="bg1"/>
                </a:solidFill>
              </a:rPr>
              <a:t>Supports higher </a:t>
            </a:r>
            <a:r>
              <a:rPr lang="en-US" dirty="0">
                <a:solidFill>
                  <a:schemeClr val="bg1"/>
                </a:solidFill>
              </a:rPr>
              <a:t>network bandwidths (up to 10 </a:t>
            </a:r>
            <a:r>
              <a:rPr lang="en-US" dirty="0" smtClean="0">
                <a:solidFill>
                  <a:schemeClr val="bg1"/>
                </a:solidFill>
              </a:rPr>
              <a:t>GB per </a:t>
            </a:r>
            <a:r>
              <a:rPr lang="en-US" dirty="0">
                <a:solidFill>
                  <a:schemeClr val="bg1"/>
                </a:solidFill>
              </a:rPr>
              <a:t>second</a:t>
            </a:r>
            <a:r>
              <a:rPr lang="en-US" dirty="0" smtClean="0">
                <a:solidFill>
                  <a:schemeClr val="bg1"/>
                </a:solidFill>
              </a:rPr>
              <a:t>)</a:t>
            </a:r>
            <a:endParaRPr lang="en-US" dirty="0">
              <a:solidFill>
                <a:schemeClr val="bg1"/>
              </a:solidFill>
            </a:endParaRPr>
          </a:p>
          <a:p>
            <a:pPr defTabSz="1306448">
              <a:spcBef>
                <a:spcPct val="50000"/>
              </a:spcBef>
              <a:defRPr/>
            </a:pPr>
            <a:endParaRPr lang="en-US" dirty="0">
              <a:solidFill>
                <a:schemeClr val="bg1"/>
              </a:solidFill>
            </a:endParaRPr>
          </a:p>
        </p:txBody>
      </p:sp>
      <p:sp>
        <p:nvSpPr>
          <p:cNvPr id="17415" name="Rectangle 26"/>
          <p:cNvSpPr>
            <a:spLocks noChangeArrowheads="1"/>
          </p:cNvSpPr>
          <p:nvPr/>
        </p:nvSpPr>
        <p:spPr bwMode="auto">
          <a:xfrm>
            <a:off x="-19050" y="6467476"/>
            <a:ext cx="5791200" cy="1808164"/>
          </a:xfrm>
          <a:prstGeom prst="rect">
            <a:avLst/>
          </a:prstGeom>
          <a:solidFill>
            <a:schemeClr val="accent1">
              <a:lumMod val="50000"/>
            </a:schemeClr>
          </a:solidFill>
          <a:ln w="9525">
            <a:noFill/>
            <a:miter lim="800000"/>
            <a:headEnd/>
            <a:tailEnd/>
          </a:ln>
        </p:spPr>
        <p:txBody>
          <a:bodyPr lIns="274306" tIns="45716" rIns="182862" bIns="45716" anchor="ctr"/>
          <a:lstStyle/>
          <a:p>
            <a:pPr defTabSz="1306448"/>
            <a:r>
              <a:rPr lang="zh-TW" altLang="en-US" sz="3600" dirty="0">
                <a:solidFill>
                  <a:schemeClr val="bg1"/>
                </a:solidFill>
                <a:latin typeface="微軟正黑體" pitchFamily="34" charset="-120"/>
                <a:ea typeface="微軟正黑體" pitchFamily="34" charset="-120"/>
              </a:rPr>
              <a:t>虛擬機器</a:t>
            </a:r>
            <a:r>
              <a:rPr lang="en-US" altLang="zh-TW" sz="3600" dirty="0">
                <a:solidFill>
                  <a:schemeClr val="bg1"/>
                </a:solidFill>
                <a:latin typeface="微軟正黑體" pitchFamily="34" charset="-120"/>
                <a:ea typeface="微軟正黑體" pitchFamily="34" charset="-120"/>
              </a:rPr>
              <a:t>Live Migration</a:t>
            </a:r>
            <a:r>
              <a:rPr lang="zh-TW" altLang="en-US" sz="3600" dirty="0">
                <a:solidFill>
                  <a:schemeClr val="bg1"/>
                </a:solidFill>
                <a:latin typeface="微軟正黑體" pitchFamily="34" charset="-120"/>
                <a:ea typeface="微軟正黑體" pitchFamily="34" charset="-120"/>
              </a:rPr>
              <a:t>效率</a:t>
            </a:r>
            <a:r>
              <a:rPr lang="zh-TW" altLang="en-US" sz="3600" dirty="0">
                <a:solidFill>
                  <a:schemeClr val="bg1"/>
                </a:solidFill>
                <a:latin typeface="微軟正黑體" pitchFamily="34" charset="-120"/>
                <a:ea typeface="微軟正黑體" pitchFamily="34" charset="-120"/>
              </a:rPr>
              <a:t>提升</a:t>
            </a:r>
            <a:endParaRPr lang="en-US" sz="3600" dirty="0">
              <a:solidFill>
                <a:schemeClr val="bg1"/>
              </a:solidFill>
              <a:latin typeface="微軟正黑體" pitchFamily="34" charset="-120"/>
              <a:ea typeface="微軟正黑體" pitchFamily="34" charset="-120"/>
            </a:endParaRPr>
          </a:p>
        </p:txBody>
      </p:sp>
      <p:pic>
        <p:nvPicPr>
          <p:cNvPr id="17416" name="Picture 9" descr="D:\Users\benjamin\AppData\LocalLow\Temp\Microsoft\OPC\DDT.xeq8var2vrwquzylreato75sb.tmp"/>
          <p:cNvPicPr>
            <a:picLocks noChangeAspect="1" noChangeArrowheads="1"/>
          </p:cNvPicPr>
          <p:nvPr/>
        </p:nvPicPr>
        <p:blipFill>
          <a:blip r:embed="rId3" cstate="print"/>
          <a:stretch>
            <a:fillRect/>
          </a:stretch>
        </p:blipFill>
        <p:spPr bwMode="auto">
          <a:xfrm>
            <a:off x="7182899" y="1866901"/>
            <a:ext cx="6665406" cy="4808538"/>
          </a:xfrm>
          <a:prstGeom prst="rect">
            <a:avLst/>
          </a:prstGeom>
          <a:noFill/>
          <a:ln w="9525">
            <a:noFill/>
            <a:miter lim="800000"/>
            <a:headEnd/>
            <a:tailEnd/>
          </a:ln>
        </p:spPr>
      </p:pic>
      <p:sp>
        <p:nvSpPr>
          <p:cNvPr id="11" name="TextBox 10"/>
          <p:cNvSpPr txBox="1"/>
          <p:nvPr/>
        </p:nvSpPr>
        <p:spPr>
          <a:xfrm>
            <a:off x="7086600" y="6675438"/>
            <a:ext cx="6858000" cy="338550"/>
          </a:xfrm>
          <a:prstGeom prst="rect">
            <a:avLst/>
          </a:prstGeom>
          <a:noFill/>
        </p:spPr>
        <p:txBody>
          <a:bodyPr lIns="91435" tIns="45718" rIns="91435" bIns="45718">
            <a:spAutoFit/>
          </a:bodyPr>
          <a:lstStyle/>
          <a:p>
            <a:pPr>
              <a:defRPr/>
            </a:pPr>
            <a:r>
              <a:rPr lang="en-US" sz="1600" i="1" dirty="0">
                <a:solidFill>
                  <a:schemeClr val="bg1"/>
                </a:solidFill>
                <a:latin typeface="+mn-lt"/>
                <a:cs typeface="+mn-cs"/>
              </a:rPr>
              <a:t>Live </a:t>
            </a:r>
            <a:r>
              <a:rPr lang="en-US" sz="1600" i="1" dirty="0">
                <a:solidFill>
                  <a:schemeClr val="bg1"/>
                </a:solidFill>
                <a:latin typeface="+mn-lt"/>
                <a:cs typeface="+mn-cs"/>
              </a:rPr>
              <a:t>migration </a:t>
            </a:r>
            <a:r>
              <a:rPr lang="en-US" sz="1600" i="1" dirty="0">
                <a:solidFill>
                  <a:schemeClr val="bg1"/>
                </a:solidFill>
                <a:latin typeface="+mn-lt"/>
                <a:cs typeface="+mn-cs"/>
              </a:rPr>
              <a:t>setup with Hyper-V in Windows Server 2012 RC </a:t>
            </a:r>
            <a:endParaRPr lang="en-US" sz="1600" i="1" dirty="0">
              <a:solidFill>
                <a:schemeClr val="bg1"/>
              </a:solidFill>
              <a:latin typeface="+mn-lt"/>
              <a:cs typeface="+mn-cs"/>
            </a:endParaRPr>
          </a:p>
        </p:txBody>
      </p:sp>
    </p:spTree>
    <p:extLst>
      <p:ext uri="{BB962C8B-B14F-4D97-AF65-F5344CB8AC3E}">
        <p14:creationId xmlns:p14="http://schemas.microsoft.com/office/powerpoint/2010/main" val="216417424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p>
            <a:pPr defTabSz="1306448"/>
            <a:fld id="{F397E314-7EB5-4DEC-8FDE-9FFCD5FD5C3D}" type="slidenum">
              <a:rPr lang="en-US"/>
              <a:pPr defTabSz="1306448"/>
              <a:t>19</a:t>
            </a:fld>
            <a:endParaRPr lang="en-US" dirty="0"/>
          </a:p>
        </p:txBody>
      </p:sp>
      <p:sp>
        <p:nvSpPr>
          <p:cNvPr id="16387" name="Rectangle 20"/>
          <p:cNvSpPr>
            <a:spLocks noChangeArrowheads="1"/>
          </p:cNvSpPr>
          <p:nvPr/>
        </p:nvSpPr>
        <p:spPr bwMode="auto">
          <a:xfrm>
            <a:off x="-42661" y="-3220"/>
            <a:ext cx="14630400" cy="8229600"/>
          </a:xfrm>
          <a:prstGeom prst="rect">
            <a:avLst/>
          </a:prstGeom>
          <a:gradFill rotWithShape="1">
            <a:gsLst>
              <a:gs pos="0">
                <a:srgbClr val="11A7D8"/>
              </a:gs>
              <a:gs pos="100000">
                <a:srgbClr val="37B5DE"/>
              </a:gs>
            </a:gsLst>
            <a:lin ang="18900000" scaled="1"/>
          </a:gradFill>
          <a:ln w="9525">
            <a:noFill/>
            <a:miter lim="800000"/>
            <a:headEnd/>
            <a:tailEnd/>
          </a:ln>
        </p:spPr>
        <p:txBody>
          <a:bodyPr wrap="none" lIns="91435" tIns="45718" rIns="91435" bIns="45718" anchor="ctr"/>
          <a:lstStyle/>
          <a:p>
            <a:endParaRPr lang="en-US" dirty="0"/>
          </a:p>
        </p:txBody>
      </p:sp>
      <p:sp>
        <p:nvSpPr>
          <p:cNvPr id="16388" name="Rectangle 25"/>
          <p:cNvSpPr>
            <a:spLocks noChangeArrowheads="1"/>
          </p:cNvSpPr>
          <p:nvPr/>
        </p:nvSpPr>
        <p:spPr bwMode="auto">
          <a:xfrm>
            <a:off x="0" y="0"/>
            <a:ext cx="14630400" cy="1676400"/>
          </a:xfrm>
          <a:prstGeom prst="rect">
            <a:avLst/>
          </a:prstGeom>
          <a:solidFill>
            <a:schemeClr val="accent1">
              <a:alpha val="79999"/>
            </a:schemeClr>
          </a:solidFill>
          <a:ln w="9525">
            <a:noFill/>
            <a:miter lim="800000"/>
            <a:headEnd/>
            <a:tailEnd/>
          </a:ln>
        </p:spPr>
        <p:txBody>
          <a:bodyPr wrap="none" lIns="91435" tIns="45718" rIns="91435" bIns="45718" anchor="ctr"/>
          <a:lstStyle/>
          <a:p>
            <a:endParaRPr lang="en-US" dirty="0"/>
          </a:p>
        </p:txBody>
      </p:sp>
      <p:sp>
        <p:nvSpPr>
          <p:cNvPr id="16389" name="Rectangle 26"/>
          <p:cNvSpPr>
            <a:spLocks noChangeArrowheads="1"/>
          </p:cNvSpPr>
          <p:nvPr/>
        </p:nvSpPr>
        <p:spPr bwMode="auto">
          <a:xfrm>
            <a:off x="690563" y="361950"/>
            <a:ext cx="7807325" cy="952500"/>
          </a:xfrm>
          <a:prstGeom prst="rect">
            <a:avLst/>
          </a:prstGeom>
          <a:noFill/>
          <a:ln w="9525">
            <a:noFill/>
            <a:miter lim="800000"/>
            <a:headEnd/>
            <a:tailEnd/>
          </a:ln>
        </p:spPr>
        <p:txBody>
          <a:bodyPr lIns="130602" tIns="65302" rIns="130602" bIns="65302" anchor="ctr"/>
          <a:lstStyle/>
          <a:p>
            <a:pPr defTabSz="1306448"/>
            <a:r>
              <a:rPr lang="zh-TW" altLang="en-US" sz="3600" dirty="0">
                <a:solidFill>
                  <a:schemeClr val="bg1"/>
                </a:solidFill>
                <a:latin typeface="微軟正黑體" pitchFamily="34" charset="-120"/>
                <a:ea typeface="微軟正黑體" pitchFamily="34" charset="-120"/>
              </a:rPr>
              <a:t>對應功能</a:t>
            </a:r>
            <a:endParaRPr lang="en-US" altLang="zh-TW" sz="3600" dirty="0">
              <a:solidFill>
                <a:schemeClr val="bg1"/>
              </a:solidFill>
              <a:latin typeface="微軟正黑體" pitchFamily="34" charset="-120"/>
              <a:ea typeface="微軟正黑體" pitchFamily="34" charset="-120"/>
            </a:endParaRPr>
          </a:p>
        </p:txBody>
      </p:sp>
      <p:sp>
        <p:nvSpPr>
          <p:cNvPr id="47135" name="Text Box 31"/>
          <p:cNvSpPr txBox="1">
            <a:spLocks noChangeArrowheads="1"/>
          </p:cNvSpPr>
          <p:nvPr/>
        </p:nvSpPr>
        <p:spPr bwMode="auto">
          <a:xfrm>
            <a:off x="384048" y="2362200"/>
            <a:ext cx="7083552" cy="2308320"/>
          </a:xfrm>
          <a:prstGeom prst="rect">
            <a:avLst/>
          </a:prstGeom>
          <a:noFill/>
          <a:ln w="9525">
            <a:noFill/>
            <a:miter lim="800000"/>
            <a:headEnd/>
            <a:tailEnd/>
          </a:ln>
          <a:effectLst/>
        </p:spPr>
        <p:txBody>
          <a:bodyPr wrap="square" lIns="91431" tIns="45716" rIns="91431" bIns="45716">
            <a:spAutoFit/>
          </a:bodyPr>
          <a:lstStyle/>
          <a:p>
            <a:pPr marL="285736" indent="-285736" defTabSz="1306448">
              <a:spcBef>
                <a:spcPct val="50000"/>
              </a:spcBef>
              <a:buFontTx/>
              <a:buChar char="•"/>
              <a:defRPr/>
            </a:pPr>
            <a:r>
              <a:rPr lang="en-US" dirty="0" smtClean="0">
                <a:solidFill>
                  <a:schemeClr val="bg1"/>
                </a:solidFill>
              </a:rPr>
              <a:t>Virtual </a:t>
            </a:r>
            <a:r>
              <a:rPr lang="en-US" dirty="0">
                <a:solidFill>
                  <a:schemeClr val="bg1"/>
                </a:solidFill>
              </a:rPr>
              <a:t>machine storage </a:t>
            </a:r>
            <a:r>
              <a:rPr lang="en-US" dirty="0" smtClean="0">
                <a:solidFill>
                  <a:schemeClr val="bg1"/>
                </a:solidFill>
              </a:rPr>
              <a:t>now can be </a:t>
            </a:r>
            <a:r>
              <a:rPr lang="en-US" dirty="0">
                <a:solidFill>
                  <a:schemeClr val="bg1"/>
                </a:solidFill>
              </a:rPr>
              <a:t>moved with </a:t>
            </a:r>
            <a:r>
              <a:rPr lang="en-US" dirty="0" smtClean="0">
                <a:solidFill>
                  <a:schemeClr val="bg1"/>
                </a:solidFill>
              </a:rPr>
              <a:t>minimal downtime.</a:t>
            </a:r>
            <a:endParaRPr lang="en-US" dirty="0">
              <a:solidFill>
                <a:schemeClr val="bg1"/>
              </a:solidFill>
            </a:endParaRPr>
          </a:p>
          <a:p>
            <a:pPr marL="285736" indent="-285736" defTabSz="1306448">
              <a:spcBef>
                <a:spcPct val="50000"/>
              </a:spcBef>
              <a:buFontTx/>
              <a:buChar char="•"/>
              <a:defRPr/>
            </a:pPr>
            <a:r>
              <a:rPr lang="en-US" dirty="0">
                <a:solidFill>
                  <a:schemeClr val="bg1"/>
                </a:solidFill>
              </a:rPr>
              <a:t>Administrators can add storage as a stand-alone </a:t>
            </a:r>
            <a:r>
              <a:rPr lang="en-US" dirty="0" smtClean="0">
                <a:solidFill>
                  <a:schemeClr val="bg1"/>
                </a:solidFill>
              </a:rPr>
              <a:t>system </a:t>
            </a:r>
            <a:r>
              <a:rPr lang="en-US" dirty="0">
                <a:solidFill>
                  <a:schemeClr val="bg1"/>
                </a:solidFill>
              </a:rPr>
              <a:t>or as part of a </a:t>
            </a:r>
            <a:r>
              <a:rPr lang="en-US" dirty="0" smtClean="0">
                <a:solidFill>
                  <a:schemeClr val="bg1"/>
                </a:solidFill>
              </a:rPr>
              <a:t>Hyper-V</a:t>
            </a:r>
            <a:r>
              <a:rPr lang="en-US" dirty="0" smtClean="0">
                <a:solidFill>
                  <a:schemeClr val="bg1"/>
                </a:solidFill>
                <a:latin typeface="Calibri"/>
                <a:cs typeface="Calibri"/>
              </a:rPr>
              <a:t>®</a:t>
            </a:r>
            <a:r>
              <a:rPr lang="en-US" dirty="0" smtClean="0">
                <a:solidFill>
                  <a:schemeClr val="bg1"/>
                </a:solidFill>
              </a:rPr>
              <a:t> cluster.</a:t>
            </a:r>
            <a:endParaRPr lang="en-US" dirty="0">
              <a:solidFill>
                <a:schemeClr val="bg1"/>
              </a:solidFill>
            </a:endParaRPr>
          </a:p>
          <a:p>
            <a:pPr defTabSz="1306448">
              <a:spcBef>
                <a:spcPct val="50000"/>
              </a:spcBef>
              <a:defRPr/>
            </a:pPr>
            <a:endParaRPr lang="en-US" dirty="0">
              <a:solidFill>
                <a:schemeClr val="bg1"/>
              </a:solidFill>
            </a:endParaRPr>
          </a:p>
        </p:txBody>
      </p:sp>
      <p:sp>
        <p:nvSpPr>
          <p:cNvPr id="16391" name="Rectangle 26"/>
          <p:cNvSpPr>
            <a:spLocks noChangeArrowheads="1"/>
          </p:cNvSpPr>
          <p:nvPr/>
        </p:nvSpPr>
        <p:spPr bwMode="auto">
          <a:xfrm>
            <a:off x="-19050" y="6467476"/>
            <a:ext cx="5791200" cy="1808164"/>
          </a:xfrm>
          <a:prstGeom prst="rect">
            <a:avLst/>
          </a:prstGeom>
          <a:solidFill>
            <a:schemeClr val="accent1">
              <a:lumMod val="50000"/>
            </a:schemeClr>
          </a:solidFill>
          <a:ln w="9525">
            <a:noFill/>
            <a:miter lim="800000"/>
            <a:headEnd/>
            <a:tailEnd/>
          </a:ln>
        </p:spPr>
        <p:txBody>
          <a:bodyPr lIns="274306" tIns="45716" rIns="182862" bIns="45716" anchor="ctr"/>
          <a:lstStyle/>
          <a:p>
            <a:pPr defTabSz="1306448"/>
            <a:r>
              <a:rPr lang="zh-TW" altLang="en-US" sz="3600" dirty="0">
                <a:solidFill>
                  <a:schemeClr val="bg1"/>
                </a:solidFill>
              </a:rPr>
              <a:t>線上跨儲存媒體進行虛擬機器遷徙，減少停機</a:t>
            </a:r>
            <a:endParaRPr lang="en-US" sz="3600" dirty="0">
              <a:solidFill>
                <a:schemeClr val="bg1"/>
              </a:solidFill>
            </a:endParaRPr>
          </a:p>
        </p:txBody>
      </p:sp>
      <p:pic>
        <p:nvPicPr>
          <p:cNvPr id="16392" name="Picture 7"/>
          <p:cNvPicPr>
            <a:picLocks noChangeAspect="1" noChangeArrowheads="1"/>
          </p:cNvPicPr>
          <p:nvPr/>
        </p:nvPicPr>
        <p:blipFill>
          <a:blip r:embed="rId3" cstate="print"/>
          <a:stretch>
            <a:fillRect/>
          </a:stretch>
        </p:blipFill>
        <p:spPr bwMode="auto">
          <a:xfrm>
            <a:off x="8345758" y="1981200"/>
            <a:ext cx="4777834" cy="5340350"/>
          </a:xfrm>
          <a:prstGeom prst="rect">
            <a:avLst/>
          </a:prstGeom>
          <a:noFill/>
          <a:ln w="9525">
            <a:noFill/>
            <a:miter lim="800000"/>
            <a:headEnd/>
            <a:tailEnd/>
          </a:ln>
        </p:spPr>
      </p:pic>
      <p:sp>
        <p:nvSpPr>
          <p:cNvPr id="9" name="TextBox 8"/>
          <p:cNvSpPr txBox="1"/>
          <p:nvPr/>
        </p:nvSpPr>
        <p:spPr>
          <a:xfrm>
            <a:off x="8229601" y="7321551"/>
            <a:ext cx="5257800" cy="584771"/>
          </a:xfrm>
          <a:prstGeom prst="rect">
            <a:avLst/>
          </a:prstGeom>
          <a:noFill/>
        </p:spPr>
        <p:txBody>
          <a:bodyPr wrap="square" lIns="91435" tIns="45718" rIns="91435" bIns="45718">
            <a:spAutoFit/>
          </a:bodyPr>
          <a:lstStyle/>
          <a:p>
            <a:pPr>
              <a:defRPr/>
            </a:pPr>
            <a:r>
              <a:rPr lang="en-US" sz="1600" i="1" dirty="0">
                <a:solidFill>
                  <a:schemeClr val="bg1"/>
                </a:solidFill>
                <a:latin typeface="+mn-lt"/>
                <a:cs typeface="+mn-cs"/>
              </a:rPr>
              <a:t>Using Hyper-V to easily move virtual </a:t>
            </a:r>
            <a:r>
              <a:rPr lang="en-US" sz="1600" i="1" dirty="0">
                <a:solidFill>
                  <a:schemeClr val="bg1"/>
                </a:solidFill>
                <a:latin typeface="+mn-lt"/>
                <a:cs typeface="+mn-cs"/>
              </a:rPr>
              <a:t>machine storage from one virtual hard disk </a:t>
            </a:r>
            <a:r>
              <a:rPr lang="en-US" sz="1600" i="1" dirty="0">
                <a:solidFill>
                  <a:schemeClr val="bg1"/>
                </a:solidFill>
                <a:latin typeface="+mn-lt"/>
                <a:cs typeface="+mn-cs"/>
              </a:rPr>
              <a:t>(VHD</a:t>
            </a:r>
            <a:r>
              <a:rPr lang="en-US" sz="1600" i="1" dirty="0">
                <a:solidFill>
                  <a:schemeClr val="bg1"/>
                </a:solidFill>
                <a:latin typeface="+mn-lt"/>
                <a:cs typeface="+mn-cs"/>
              </a:rPr>
              <a:t>) to </a:t>
            </a:r>
            <a:r>
              <a:rPr lang="en-US" sz="1600" i="1" dirty="0">
                <a:solidFill>
                  <a:schemeClr val="bg1"/>
                </a:solidFill>
                <a:latin typeface="+mn-lt"/>
                <a:cs typeface="+mn-cs"/>
              </a:rPr>
              <a:t>another</a:t>
            </a:r>
            <a:endParaRPr lang="en-US" sz="1600" i="1" dirty="0">
              <a:solidFill>
                <a:schemeClr val="bg1"/>
              </a:solidFill>
              <a:latin typeface="+mn-lt"/>
              <a:cs typeface="+mn-cs"/>
            </a:endParaRPr>
          </a:p>
        </p:txBody>
      </p:sp>
    </p:spTree>
    <p:extLst>
      <p:ext uri="{BB962C8B-B14F-4D97-AF65-F5344CB8AC3E}">
        <p14:creationId xmlns:p14="http://schemas.microsoft.com/office/powerpoint/2010/main" val="9429235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a:t>微軟股份有限公司</a:t>
            </a:r>
          </a:p>
        </p:txBody>
      </p:sp>
      <p:sp>
        <p:nvSpPr>
          <p:cNvPr id="3" name="副標題 2"/>
          <p:cNvSpPr>
            <a:spLocks noGrp="1"/>
          </p:cNvSpPr>
          <p:nvPr>
            <p:ph type="subTitle" idx="1"/>
          </p:nvPr>
        </p:nvSpPr>
        <p:spPr/>
        <p:txBody>
          <a:bodyPr/>
          <a:lstStyle/>
          <a:p>
            <a:endParaRPr lang="zh-TW" altLang="en-US" dirty="0"/>
          </a:p>
        </p:txBody>
      </p:sp>
    </p:spTree>
    <p:extLst>
      <p:ext uri="{BB962C8B-B14F-4D97-AF65-F5344CB8AC3E}">
        <p14:creationId xmlns:p14="http://schemas.microsoft.com/office/powerpoint/2010/main" val="10480518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pPr defTabSz="1306448"/>
            <a:fld id="{04A0FB2D-B811-4FA4-B7CA-49FCFDAE30AE}" type="slidenum">
              <a:rPr lang="en-US"/>
              <a:pPr defTabSz="1306448"/>
              <a:t>20</a:t>
            </a:fld>
            <a:endParaRPr lang="en-US" dirty="0"/>
          </a:p>
        </p:txBody>
      </p:sp>
      <p:sp>
        <p:nvSpPr>
          <p:cNvPr id="18435" name="Rectangle 20"/>
          <p:cNvSpPr>
            <a:spLocks noChangeArrowheads="1"/>
          </p:cNvSpPr>
          <p:nvPr/>
        </p:nvSpPr>
        <p:spPr bwMode="auto">
          <a:xfrm>
            <a:off x="0" y="0"/>
            <a:ext cx="14630400" cy="8229600"/>
          </a:xfrm>
          <a:prstGeom prst="rect">
            <a:avLst/>
          </a:prstGeom>
          <a:gradFill rotWithShape="1">
            <a:gsLst>
              <a:gs pos="0">
                <a:srgbClr val="11A7D8"/>
              </a:gs>
              <a:gs pos="100000">
                <a:srgbClr val="37B5DE"/>
              </a:gs>
            </a:gsLst>
            <a:lin ang="18900000" scaled="1"/>
          </a:gradFill>
          <a:ln w="9525">
            <a:noFill/>
            <a:miter lim="800000"/>
            <a:headEnd/>
            <a:tailEnd/>
          </a:ln>
        </p:spPr>
        <p:txBody>
          <a:bodyPr wrap="none" lIns="91435" tIns="45718" rIns="91435" bIns="45718" anchor="ctr"/>
          <a:lstStyle/>
          <a:p>
            <a:endParaRPr lang="en-US" dirty="0"/>
          </a:p>
        </p:txBody>
      </p:sp>
      <p:sp>
        <p:nvSpPr>
          <p:cNvPr id="18436" name="Rectangle 25"/>
          <p:cNvSpPr>
            <a:spLocks noChangeArrowheads="1"/>
          </p:cNvSpPr>
          <p:nvPr/>
        </p:nvSpPr>
        <p:spPr bwMode="auto">
          <a:xfrm>
            <a:off x="0" y="0"/>
            <a:ext cx="14630400" cy="1676400"/>
          </a:xfrm>
          <a:prstGeom prst="rect">
            <a:avLst/>
          </a:prstGeom>
          <a:solidFill>
            <a:schemeClr val="accent1">
              <a:alpha val="79999"/>
            </a:schemeClr>
          </a:solidFill>
          <a:ln w="9525">
            <a:noFill/>
            <a:miter lim="800000"/>
            <a:headEnd/>
            <a:tailEnd/>
          </a:ln>
        </p:spPr>
        <p:txBody>
          <a:bodyPr wrap="none" lIns="91435" tIns="45718" rIns="91435" bIns="45718" anchor="ctr"/>
          <a:lstStyle/>
          <a:p>
            <a:endParaRPr lang="en-US" dirty="0"/>
          </a:p>
        </p:txBody>
      </p:sp>
      <p:sp>
        <p:nvSpPr>
          <p:cNvPr id="18437" name="Rectangle 26"/>
          <p:cNvSpPr>
            <a:spLocks noChangeArrowheads="1"/>
          </p:cNvSpPr>
          <p:nvPr/>
        </p:nvSpPr>
        <p:spPr bwMode="auto">
          <a:xfrm>
            <a:off x="690563" y="361950"/>
            <a:ext cx="7807325" cy="952500"/>
          </a:xfrm>
          <a:prstGeom prst="rect">
            <a:avLst/>
          </a:prstGeom>
          <a:noFill/>
          <a:ln w="9525">
            <a:noFill/>
            <a:miter lim="800000"/>
            <a:headEnd/>
            <a:tailEnd/>
          </a:ln>
        </p:spPr>
        <p:txBody>
          <a:bodyPr lIns="130602" tIns="65302" rIns="130602" bIns="65302" anchor="ctr"/>
          <a:lstStyle/>
          <a:p>
            <a:pPr defTabSz="1306448"/>
            <a:r>
              <a:rPr lang="zh-TW" altLang="en-US" sz="3600" dirty="0">
                <a:solidFill>
                  <a:schemeClr val="bg1"/>
                </a:solidFill>
                <a:latin typeface="微軟正黑體" pitchFamily="34" charset="-120"/>
                <a:ea typeface="微軟正黑體" pitchFamily="34" charset="-120"/>
              </a:rPr>
              <a:t>對應功能</a:t>
            </a:r>
            <a:endParaRPr lang="en-US" altLang="zh-TW" sz="3600" dirty="0">
              <a:solidFill>
                <a:schemeClr val="bg1"/>
              </a:solidFill>
              <a:latin typeface="微軟正黑體" pitchFamily="34" charset="-120"/>
              <a:ea typeface="微軟正黑體" pitchFamily="34" charset="-120"/>
            </a:endParaRPr>
          </a:p>
        </p:txBody>
      </p:sp>
      <p:sp>
        <p:nvSpPr>
          <p:cNvPr id="47135" name="Text Box 31"/>
          <p:cNvSpPr txBox="1">
            <a:spLocks noChangeArrowheads="1"/>
          </p:cNvSpPr>
          <p:nvPr/>
        </p:nvSpPr>
        <p:spPr bwMode="auto">
          <a:xfrm>
            <a:off x="457200" y="1901952"/>
            <a:ext cx="6096000" cy="4154976"/>
          </a:xfrm>
          <a:prstGeom prst="rect">
            <a:avLst/>
          </a:prstGeom>
          <a:noFill/>
          <a:ln w="9525">
            <a:noFill/>
            <a:miter lim="800000"/>
            <a:headEnd/>
            <a:tailEnd/>
          </a:ln>
          <a:effectLst/>
        </p:spPr>
        <p:txBody>
          <a:bodyPr wrap="square" lIns="91431" tIns="45716" rIns="91431" bIns="45716">
            <a:spAutoFit/>
          </a:bodyPr>
          <a:lstStyle/>
          <a:p>
            <a:pPr marL="285736" indent="-285736" defTabSz="1306448">
              <a:spcBef>
                <a:spcPct val="50000"/>
              </a:spcBef>
              <a:defRPr/>
            </a:pPr>
            <a:r>
              <a:rPr lang="en-US" dirty="0">
                <a:solidFill>
                  <a:schemeClr val="bg1"/>
                </a:solidFill>
              </a:rPr>
              <a:t>New Quality of Service (QoS) features:</a:t>
            </a:r>
          </a:p>
          <a:p>
            <a:pPr marL="285736" indent="-285736" defTabSz="1306448">
              <a:spcBef>
                <a:spcPct val="50000"/>
              </a:spcBef>
              <a:buFontTx/>
              <a:buChar char="•"/>
              <a:defRPr/>
            </a:pPr>
            <a:r>
              <a:rPr lang="en-US" dirty="0">
                <a:solidFill>
                  <a:schemeClr val="bg1"/>
                </a:solidFill>
              </a:rPr>
              <a:t>Provide greater functionality and management tools for improved performance</a:t>
            </a:r>
          </a:p>
          <a:p>
            <a:pPr marL="285736" indent="-285736" defTabSz="1306448">
              <a:spcBef>
                <a:spcPct val="50000"/>
              </a:spcBef>
              <a:buFontTx/>
              <a:buChar char="•"/>
              <a:defRPr/>
            </a:pPr>
            <a:r>
              <a:rPr lang="en-US" dirty="0">
                <a:solidFill>
                  <a:schemeClr val="bg1"/>
                </a:solidFill>
              </a:rPr>
              <a:t>Offer two mechanisms to support bandwidth </a:t>
            </a:r>
            <a:r>
              <a:rPr lang="en-US" dirty="0" smtClean="0">
                <a:solidFill>
                  <a:schemeClr val="bg1"/>
                </a:solidFill>
              </a:rPr>
              <a:t>performance</a:t>
            </a:r>
            <a:endParaRPr lang="en-US" dirty="0">
              <a:solidFill>
                <a:schemeClr val="bg1"/>
              </a:solidFill>
            </a:endParaRPr>
          </a:p>
          <a:p>
            <a:pPr marL="285736" indent="-285736" defTabSz="1306448">
              <a:spcBef>
                <a:spcPct val="50000"/>
              </a:spcBef>
              <a:buFontTx/>
              <a:buChar char="•"/>
              <a:defRPr/>
            </a:pPr>
            <a:r>
              <a:rPr lang="en-US" dirty="0">
                <a:solidFill>
                  <a:schemeClr val="bg1"/>
                </a:solidFill>
              </a:rPr>
              <a:t>Take server consolidation and network convergence to new levels</a:t>
            </a:r>
          </a:p>
          <a:p>
            <a:pPr defTabSz="1306448">
              <a:spcBef>
                <a:spcPct val="50000"/>
              </a:spcBef>
              <a:defRPr/>
            </a:pPr>
            <a:endParaRPr lang="en-US" dirty="0">
              <a:solidFill>
                <a:schemeClr val="bg1"/>
              </a:solidFill>
            </a:endParaRPr>
          </a:p>
        </p:txBody>
      </p:sp>
      <p:sp>
        <p:nvSpPr>
          <p:cNvPr id="18439" name="Rectangle 26"/>
          <p:cNvSpPr>
            <a:spLocks noChangeArrowheads="1"/>
          </p:cNvSpPr>
          <p:nvPr/>
        </p:nvSpPr>
        <p:spPr bwMode="auto">
          <a:xfrm>
            <a:off x="-19050" y="6467476"/>
            <a:ext cx="5791200" cy="1808164"/>
          </a:xfrm>
          <a:prstGeom prst="rect">
            <a:avLst/>
          </a:prstGeom>
          <a:solidFill>
            <a:schemeClr val="accent1">
              <a:lumMod val="50000"/>
            </a:schemeClr>
          </a:solidFill>
          <a:ln w="9525">
            <a:noFill/>
            <a:miter lim="800000"/>
            <a:headEnd/>
            <a:tailEnd/>
          </a:ln>
        </p:spPr>
        <p:txBody>
          <a:bodyPr lIns="274306" tIns="45716" rIns="182862" bIns="45716" anchor="ctr"/>
          <a:lstStyle/>
          <a:p>
            <a:pPr defTabSz="1306448"/>
            <a:r>
              <a:rPr lang="zh-TW" altLang="en-US" sz="3600" dirty="0">
                <a:solidFill>
                  <a:schemeClr val="bg1"/>
                </a:solidFill>
                <a:latin typeface="微軟正黑體" pitchFamily="34" charset="-120"/>
                <a:ea typeface="微軟正黑體" pitchFamily="34" charset="-120"/>
              </a:rPr>
              <a:t>加強服務品質管控</a:t>
            </a:r>
            <a:r>
              <a:rPr lang="en-US" altLang="zh-TW" sz="3600" dirty="0">
                <a:solidFill>
                  <a:schemeClr val="bg1"/>
                </a:solidFill>
                <a:latin typeface="微軟正黑體" pitchFamily="34" charset="-120"/>
                <a:ea typeface="微軟正黑體" pitchFamily="34" charset="-120"/>
              </a:rPr>
              <a:t>(</a:t>
            </a:r>
            <a:r>
              <a:rPr lang="en-US" sz="3600" dirty="0">
                <a:solidFill>
                  <a:schemeClr val="bg1"/>
                </a:solidFill>
                <a:latin typeface="微軟正黑體" pitchFamily="34" charset="-120"/>
                <a:ea typeface="微軟正黑體" pitchFamily="34" charset="-120"/>
              </a:rPr>
              <a:t> </a:t>
            </a:r>
            <a:r>
              <a:rPr lang="en-US" sz="3600" dirty="0" err="1">
                <a:solidFill>
                  <a:schemeClr val="bg1"/>
                </a:solidFill>
                <a:latin typeface="微軟正黑體" pitchFamily="34" charset="-120"/>
                <a:ea typeface="微軟正黑體" pitchFamily="34" charset="-120"/>
              </a:rPr>
              <a:t>QoS</a:t>
            </a:r>
            <a:r>
              <a:rPr lang="en-US" altLang="zh-TW" sz="3600" dirty="0">
                <a:solidFill>
                  <a:schemeClr val="bg1"/>
                </a:solidFill>
                <a:latin typeface="微軟正黑體" pitchFamily="34" charset="-120"/>
                <a:ea typeface="微軟正黑體" pitchFamily="34" charset="-120"/>
              </a:rPr>
              <a:t>)</a:t>
            </a:r>
            <a:endParaRPr lang="en-US" sz="3600" dirty="0">
              <a:solidFill>
                <a:schemeClr val="bg1"/>
              </a:solidFill>
              <a:latin typeface="微軟正黑體" pitchFamily="34" charset="-120"/>
              <a:ea typeface="微軟正黑體" pitchFamily="34" charset="-120"/>
            </a:endParaRPr>
          </a:p>
        </p:txBody>
      </p:sp>
      <p:pic>
        <p:nvPicPr>
          <p:cNvPr id="9" name="Picture 2"/>
          <p:cNvPicPr>
            <a:picLocks noChangeAspect="1"/>
          </p:cNvPicPr>
          <p:nvPr/>
        </p:nvPicPr>
        <p:blipFill>
          <a:blip r:embed="rId3"/>
          <a:srcRect/>
          <a:stretch>
            <a:fillRect/>
          </a:stretch>
        </p:blipFill>
        <p:spPr bwMode="auto">
          <a:xfrm>
            <a:off x="8001000" y="2514600"/>
            <a:ext cx="5882746" cy="3124200"/>
          </a:xfrm>
          <a:prstGeom prst="rect">
            <a:avLst/>
          </a:prstGeom>
          <a:noFill/>
          <a:ln w="9525">
            <a:noFill/>
            <a:miter lim="800000"/>
            <a:headEnd/>
            <a:tailEnd/>
          </a:ln>
        </p:spPr>
      </p:pic>
      <p:sp>
        <p:nvSpPr>
          <p:cNvPr id="10" name="TextBox 9"/>
          <p:cNvSpPr txBox="1"/>
          <p:nvPr/>
        </p:nvSpPr>
        <p:spPr>
          <a:xfrm>
            <a:off x="8001001" y="5681246"/>
            <a:ext cx="4800600" cy="338550"/>
          </a:xfrm>
          <a:prstGeom prst="rect">
            <a:avLst/>
          </a:prstGeom>
          <a:noFill/>
        </p:spPr>
        <p:txBody>
          <a:bodyPr lIns="91435" tIns="45718" rIns="91435" bIns="45718">
            <a:spAutoFit/>
          </a:bodyPr>
          <a:lstStyle/>
          <a:p>
            <a:pPr>
              <a:defRPr/>
            </a:pPr>
            <a:r>
              <a:rPr lang="en-US" sz="1600" i="1" dirty="0">
                <a:solidFill>
                  <a:schemeClr val="bg1"/>
                </a:solidFill>
                <a:latin typeface="+mn-lt"/>
                <a:cs typeface="+mn-cs"/>
              </a:rPr>
              <a:t>Strict minimum </a:t>
            </a:r>
            <a:r>
              <a:rPr lang="en-US" sz="1600" i="1" dirty="0">
                <a:solidFill>
                  <a:schemeClr val="bg1"/>
                </a:solidFill>
                <a:latin typeface="+mn-lt"/>
                <a:cs typeface="+mn-cs"/>
              </a:rPr>
              <a:t>bandwidth example</a:t>
            </a:r>
            <a:endParaRPr lang="en-US" sz="1600" i="1" dirty="0">
              <a:solidFill>
                <a:schemeClr val="bg1"/>
              </a:solidFill>
              <a:latin typeface="+mn-lt"/>
              <a:cs typeface="+mn-cs"/>
            </a:endParaRPr>
          </a:p>
        </p:txBody>
      </p:sp>
    </p:spTree>
    <p:extLst>
      <p:ext uri="{BB962C8B-B14F-4D97-AF65-F5344CB8AC3E}">
        <p14:creationId xmlns:p14="http://schemas.microsoft.com/office/powerpoint/2010/main" val="227762308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5"/>
          <p:cNvSpPr>
            <a:spLocks noGrp="1"/>
          </p:cNvSpPr>
          <p:nvPr>
            <p:ph type="sldNum" sz="quarter" idx="12"/>
          </p:nvPr>
        </p:nvSpPr>
        <p:spPr>
          <a:noFill/>
        </p:spPr>
        <p:txBody>
          <a:bodyPr/>
          <a:lstStyle/>
          <a:p>
            <a:pPr defTabSz="1306448"/>
            <a:fld id="{42B57397-E566-4E12-A18B-DFA88BF04C6F}" type="slidenum">
              <a:rPr lang="en-US"/>
              <a:pPr defTabSz="1306448"/>
              <a:t>21</a:t>
            </a:fld>
            <a:endParaRPr lang="en-US" dirty="0"/>
          </a:p>
        </p:txBody>
      </p:sp>
      <p:sp>
        <p:nvSpPr>
          <p:cNvPr id="1028" name="Rectangle 20"/>
          <p:cNvSpPr>
            <a:spLocks noChangeArrowheads="1"/>
          </p:cNvSpPr>
          <p:nvPr/>
        </p:nvSpPr>
        <p:spPr bwMode="auto">
          <a:xfrm>
            <a:off x="0" y="0"/>
            <a:ext cx="14630400" cy="8229600"/>
          </a:xfrm>
          <a:prstGeom prst="rect">
            <a:avLst/>
          </a:prstGeom>
          <a:gradFill rotWithShape="1">
            <a:gsLst>
              <a:gs pos="0">
                <a:srgbClr val="11A7D8"/>
              </a:gs>
              <a:gs pos="100000">
                <a:srgbClr val="37B5DE"/>
              </a:gs>
            </a:gsLst>
            <a:lin ang="18900000" scaled="1"/>
          </a:gradFill>
          <a:ln w="9525">
            <a:noFill/>
            <a:miter lim="800000"/>
            <a:headEnd/>
            <a:tailEnd/>
          </a:ln>
        </p:spPr>
        <p:txBody>
          <a:bodyPr wrap="none" lIns="91435" tIns="45718" rIns="91435" bIns="45718" anchor="ctr"/>
          <a:lstStyle/>
          <a:p>
            <a:endParaRPr lang="en-US" dirty="0"/>
          </a:p>
        </p:txBody>
      </p:sp>
      <p:sp>
        <p:nvSpPr>
          <p:cNvPr id="1029" name="Rectangle 25"/>
          <p:cNvSpPr>
            <a:spLocks noChangeArrowheads="1"/>
          </p:cNvSpPr>
          <p:nvPr/>
        </p:nvSpPr>
        <p:spPr bwMode="auto">
          <a:xfrm>
            <a:off x="0" y="0"/>
            <a:ext cx="14630400" cy="1676400"/>
          </a:xfrm>
          <a:prstGeom prst="rect">
            <a:avLst/>
          </a:prstGeom>
          <a:solidFill>
            <a:schemeClr val="accent1">
              <a:alpha val="79999"/>
            </a:schemeClr>
          </a:solidFill>
          <a:ln w="9525">
            <a:noFill/>
            <a:miter lim="800000"/>
            <a:headEnd/>
            <a:tailEnd/>
          </a:ln>
        </p:spPr>
        <p:txBody>
          <a:bodyPr wrap="none" lIns="91435" tIns="45718" rIns="91435" bIns="45718" anchor="ctr"/>
          <a:lstStyle/>
          <a:p>
            <a:endParaRPr lang="en-US" dirty="0"/>
          </a:p>
        </p:txBody>
      </p:sp>
      <p:sp>
        <p:nvSpPr>
          <p:cNvPr id="1030" name="Rectangle 26"/>
          <p:cNvSpPr>
            <a:spLocks noChangeArrowheads="1"/>
          </p:cNvSpPr>
          <p:nvPr/>
        </p:nvSpPr>
        <p:spPr bwMode="auto">
          <a:xfrm>
            <a:off x="690563" y="361950"/>
            <a:ext cx="7807325" cy="952500"/>
          </a:xfrm>
          <a:prstGeom prst="rect">
            <a:avLst/>
          </a:prstGeom>
          <a:noFill/>
          <a:ln w="9525">
            <a:noFill/>
            <a:miter lim="800000"/>
            <a:headEnd/>
            <a:tailEnd/>
          </a:ln>
        </p:spPr>
        <p:txBody>
          <a:bodyPr lIns="130602" tIns="65302" rIns="130602" bIns="65302" anchor="ctr"/>
          <a:lstStyle/>
          <a:p>
            <a:pPr defTabSz="1306448"/>
            <a:r>
              <a:rPr lang="zh-TW" altLang="en-US" sz="3600" dirty="0">
                <a:solidFill>
                  <a:schemeClr val="bg1"/>
                </a:solidFill>
                <a:latin typeface="微軟正黑體" pitchFamily="34" charset="-120"/>
                <a:ea typeface="微軟正黑體" pitchFamily="34" charset="-120"/>
              </a:rPr>
              <a:t>對應功能</a:t>
            </a:r>
            <a:endParaRPr lang="en-US" altLang="zh-TW" sz="3600" dirty="0">
              <a:solidFill>
                <a:schemeClr val="bg1"/>
              </a:solidFill>
              <a:latin typeface="微軟正黑體" pitchFamily="34" charset="-120"/>
              <a:ea typeface="微軟正黑體" pitchFamily="34" charset="-120"/>
            </a:endParaRPr>
          </a:p>
        </p:txBody>
      </p:sp>
      <p:sp>
        <p:nvSpPr>
          <p:cNvPr id="47135" name="Text Box 31"/>
          <p:cNvSpPr txBox="1">
            <a:spLocks noChangeArrowheads="1"/>
          </p:cNvSpPr>
          <p:nvPr/>
        </p:nvSpPr>
        <p:spPr bwMode="auto">
          <a:xfrm>
            <a:off x="384049" y="2362200"/>
            <a:ext cx="6477000" cy="3308590"/>
          </a:xfrm>
          <a:prstGeom prst="rect">
            <a:avLst/>
          </a:prstGeom>
          <a:noFill/>
          <a:ln w="9525">
            <a:noFill/>
            <a:miter lim="800000"/>
            <a:headEnd/>
            <a:tailEnd/>
          </a:ln>
          <a:effectLst/>
        </p:spPr>
        <p:txBody>
          <a:bodyPr lIns="91431" tIns="45716" rIns="91431" bIns="45716">
            <a:spAutoFit/>
          </a:bodyPr>
          <a:lstStyle/>
          <a:p>
            <a:pPr marL="285736" indent="-285736" defTabSz="1306448">
              <a:spcBef>
                <a:spcPct val="50000"/>
              </a:spcBef>
              <a:defRPr/>
            </a:pPr>
            <a:r>
              <a:rPr lang="en-US" sz="2900" dirty="0">
                <a:solidFill>
                  <a:schemeClr val="bg1"/>
                </a:solidFill>
              </a:rPr>
              <a:t>New Resource Metering:</a:t>
            </a:r>
          </a:p>
          <a:p>
            <a:pPr marL="285736" indent="-285736" defTabSz="1306448">
              <a:spcBef>
                <a:spcPct val="50000"/>
              </a:spcBef>
              <a:buFontTx/>
              <a:buChar char="•"/>
              <a:defRPr/>
            </a:pPr>
            <a:r>
              <a:rPr lang="en-US" dirty="0">
                <a:solidFill>
                  <a:schemeClr val="bg1"/>
                </a:solidFill>
              </a:rPr>
              <a:t>Provides accurate, reliable methods for measuring usage </a:t>
            </a:r>
            <a:endParaRPr lang="en-US" dirty="0" smtClean="0">
              <a:solidFill>
                <a:schemeClr val="bg1"/>
              </a:solidFill>
            </a:endParaRPr>
          </a:p>
          <a:p>
            <a:pPr marL="285736" indent="-285736" defTabSz="1306448">
              <a:spcBef>
                <a:spcPct val="50000"/>
              </a:spcBef>
              <a:buFontTx/>
              <a:buChar char="•"/>
              <a:defRPr/>
            </a:pPr>
            <a:r>
              <a:rPr lang="en-US" dirty="0" smtClean="0">
                <a:solidFill>
                  <a:schemeClr val="bg1"/>
                </a:solidFill>
              </a:rPr>
              <a:t>Collects </a:t>
            </a:r>
            <a:r>
              <a:rPr lang="en-US" dirty="0">
                <a:solidFill>
                  <a:schemeClr val="bg1"/>
                </a:solidFill>
              </a:rPr>
              <a:t>a wide range of </a:t>
            </a:r>
            <a:r>
              <a:rPr lang="en-US" dirty="0" smtClean="0">
                <a:solidFill>
                  <a:schemeClr val="bg1"/>
                </a:solidFill>
              </a:rPr>
              <a:t>data, </a:t>
            </a:r>
            <a:r>
              <a:rPr lang="en-US" dirty="0">
                <a:solidFill>
                  <a:schemeClr val="bg1"/>
                </a:solidFill>
              </a:rPr>
              <a:t>including CPU, memory, bandwidth consumed, and disk space</a:t>
            </a:r>
          </a:p>
          <a:p>
            <a:pPr defTabSz="1306448">
              <a:spcBef>
                <a:spcPct val="50000"/>
              </a:spcBef>
              <a:defRPr/>
            </a:pPr>
            <a:endParaRPr lang="en-US" dirty="0">
              <a:solidFill>
                <a:schemeClr val="bg1"/>
              </a:solidFill>
            </a:endParaRPr>
          </a:p>
        </p:txBody>
      </p:sp>
      <p:sp>
        <p:nvSpPr>
          <p:cNvPr id="1032" name="Rectangle 26"/>
          <p:cNvSpPr>
            <a:spLocks noChangeArrowheads="1"/>
          </p:cNvSpPr>
          <p:nvPr/>
        </p:nvSpPr>
        <p:spPr bwMode="auto">
          <a:xfrm>
            <a:off x="-19050" y="6467476"/>
            <a:ext cx="5791200" cy="1808164"/>
          </a:xfrm>
          <a:prstGeom prst="rect">
            <a:avLst/>
          </a:prstGeom>
          <a:solidFill>
            <a:schemeClr val="accent1">
              <a:lumMod val="50000"/>
            </a:schemeClr>
          </a:solidFill>
          <a:ln w="9525">
            <a:noFill/>
            <a:miter lim="800000"/>
            <a:headEnd/>
            <a:tailEnd/>
          </a:ln>
        </p:spPr>
        <p:txBody>
          <a:bodyPr lIns="274306" tIns="45716" rIns="182862" bIns="45716" anchor="ctr"/>
          <a:lstStyle/>
          <a:p>
            <a:pPr defTabSz="1306448"/>
            <a:r>
              <a:rPr lang="zh-TW" altLang="en-US" sz="3600" dirty="0">
                <a:solidFill>
                  <a:schemeClr val="bg1"/>
                </a:solidFill>
                <a:latin typeface="微軟正黑體" pitchFamily="34" charset="-120"/>
                <a:ea typeface="微軟正黑體" pitchFamily="34" charset="-120"/>
              </a:rPr>
              <a:t>導入資源使用率計量機制</a:t>
            </a:r>
            <a:endParaRPr lang="en-US" sz="3600" dirty="0">
              <a:solidFill>
                <a:schemeClr val="bg1"/>
              </a:solidFill>
              <a:latin typeface="微軟正黑體" pitchFamily="34" charset="-120"/>
              <a:ea typeface="微軟正黑體" pitchFamily="34" charset="-120"/>
            </a:endParaRPr>
          </a:p>
        </p:txBody>
      </p:sp>
      <p:sp>
        <p:nvSpPr>
          <p:cNvPr id="11" name="TextBox 10"/>
          <p:cNvSpPr txBox="1"/>
          <p:nvPr/>
        </p:nvSpPr>
        <p:spPr>
          <a:xfrm>
            <a:off x="6981137" y="6301026"/>
            <a:ext cx="7592090" cy="338550"/>
          </a:xfrm>
          <a:prstGeom prst="rect">
            <a:avLst/>
          </a:prstGeom>
          <a:noFill/>
        </p:spPr>
        <p:txBody>
          <a:bodyPr wrap="square" lIns="91435" tIns="45718" rIns="91435" bIns="45718">
            <a:spAutoFit/>
          </a:bodyPr>
          <a:lstStyle/>
          <a:p>
            <a:pPr>
              <a:defRPr/>
            </a:pPr>
            <a:r>
              <a:rPr lang="en-US" sz="1600" i="1" dirty="0">
                <a:solidFill>
                  <a:schemeClr val="bg1"/>
                </a:solidFill>
                <a:latin typeface="+mn-lt"/>
                <a:cs typeface="+mn-cs"/>
              </a:rPr>
              <a:t>A</a:t>
            </a:r>
            <a:r>
              <a:rPr lang="en-US" sz="1600" i="1" dirty="0">
                <a:solidFill>
                  <a:schemeClr val="bg1"/>
                </a:solidFill>
                <a:latin typeface="+mn-lt"/>
                <a:cs typeface="+mn-cs"/>
              </a:rPr>
              <a:t>ggregation </a:t>
            </a:r>
            <a:r>
              <a:rPr lang="en-US" sz="1600" i="1" dirty="0">
                <a:solidFill>
                  <a:schemeClr val="bg1"/>
                </a:solidFill>
                <a:latin typeface="+mn-lt"/>
                <a:cs typeface="+mn-cs"/>
              </a:rPr>
              <a:t>of resource use data through resource </a:t>
            </a:r>
            <a:r>
              <a:rPr lang="en-US" sz="1600" i="1" dirty="0">
                <a:solidFill>
                  <a:schemeClr val="bg1"/>
                </a:solidFill>
                <a:latin typeface="+mn-lt"/>
                <a:cs typeface="+mn-cs"/>
              </a:rPr>
              <a:t>pools</a:t>
            </a:r>
            <a:r>
              <a:rPr lang="en-US" sz="1600" i="1" dirty="0">
                <a:solidFill>
                  <a:schemeClr val="bg1"/>
                </a:solidFill>
                <a:latin typeface="+mn-lt"/>
                <a:cs typeface="+mn-cs"/>
              </a:rPr>
              <a:t> R</a:t>
            </a:r>
            <a:r>
              <a:rPr lang="en-US" sz="1600" i="1" dirty="0">
                <a:solidFill>
                  <a:schemeClr val="bg1"/>
                </a:solidFill>
                <a:latin typeface="+mn-lt"/>
                <a:cs typeface="+mn-cs"/>
              </a:rPr>
              <a:t>esource </a:t>
            </a:r>
            <a:r>
              <a:rPr lang="en-US" sz="1600" i="1" dirty="0">
                <a:solidFill>
                  <a:schemeClr val="bg1"/>
                </a:solidFill>
                <a:latin typeface="+mn-lt"/>
                <a:cs typeface="+mn-cs"/>
              </a:rPr>
              <a:t>M</a:t>
            </a:r>
            <a:r>
              <a:rPr lang="en-US" sz="1600" i="1" dirty="0">
                <a:solidFill>
                  <a:schemeClr val="bg1"/>
                </a:solidFill>
                <a:latin typeface="+mn-lt"/>
                <a:cs typeface="+mn-cs"/>
              </a:rPr>
              <a:t>etering</a:t>
            </a:r>
            <a:endParaRPr lang="en-US" sz="1600" i="1" dirty="0">
              <a:solidFill>
                <a:schemeClr val="bg1"/>
              </a:solidFill>
              <a:latin typeface="+mn-lt"/>
              <a:cs typeface="+mn-cs"/>
            </a:endParaRPr>
          </a:p>
        </p:txBody>
      </p:sp>
      <p:pic>
        <p:nvPicPr>
          <p:cNvPr id="12" name="Picture 11" descr="Beyond Virtualization - Resource Metering in Hyper-V - Technical Overview_d2.png"/>
          <p:cNvPicPr>
            <a:picLocks noChangeAspect="1"/>
          </p:cNvPicPr>
          <p:nvPr/>
        </p:nvPicPr>
        <p:blipFill>
          <a:blip r:embed="rId3" cstate="print"/>
          <a:stretch>
            <a:fillRect/>
          </a:stretch>
        </p:blipFill>
        <p:spPr>
          <a:xfrm>
            <a:off x="6999336" y="2667000"/>
            <a:ext cx="7490442" cy="3505200"/>
          </a:xfrm>
          <a:prstGeom prst="rect">
            <a:avLst/>
          </a:prstGeom>
        </p:spPr>
      </p:pic>
    </p:spTree>
    <p:extLst>
      <p:ext uri="{BB962C8B-B14F-4D97-AF65-F5344CB8AC3E}">
        <p14:creationId xmlns:p14="http://schemas.microsoft.com/office/powerpoint/2010/main" val="425272965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14" descr="00914382_SizeFull"/>
          <p:cNvPicPr>
            <a:picLocks noChangeAspect="1" noChangeArrowheads="1"/>
          </p:cNvPicPr>
          <p:nvPr/>
        </p:nvPicPr>
        <p:blipFill>
          <a:blip r:embed="rId3" cstate="email"/>
          <a:srcRect/>
          <a:stretch>
            <a:fillRect/>
          </a:stretch>
        </p:blipFill>
        <p:spPr bwMode="auto">
          <a:xfrm>
            <a:off x="0" y="0"/>
            <a:ext cx="5791200" cy="8253413"/>
          </a:xfrm>
          <a:prstGeom prst="rect">
            <a:avLst/>
          </a:prstGeom>
          <a:noFill/>
          <a:ln w="9525">
            <a:noFill/>
            <a:miter lim="800000"/>
            <a:headEnd/>
            <a:tailEnd/>
          </a:ln>
        </p:spPr>
      </p:pic>
      <p:sp>
        <p:nvSpPr>
          <p:cNvPr id="19466" name="Rectangle 24"/>
          <p:cNvSpPr>
            <a:spLocks noGrp="1" noChangeArrowheads="1"/>
          </p:cNvSpPr>
          <p:nvPr>
            <p:ph type="title"/>
          </p:nvPr>
        </p:nvSpPr>
        <p:spPr>
          <a:xfrm>
            <a:off x="6096000" y="330200"/>
            <a:ext cx="8077200" cy="952500"/>
          </a:xfrm>
        </p:spPr>
        <p:txBody>
          <a:bodyPr/>
          <a:lstStyle/>
          <a:p>
            <a:r>
              <a:rPr lang="zh-TW" altLang="en-US" sz="3600" dirty="0">
                <a:solidFill>
                  <a:schemeClr val="bg1"/>
                </a:solidFill>
                <a:latin typeface="微軟正黑體" pitchFamily="34" charset="-120"/>
                <a:ea typeface="微軟正黑體" pitchFamily="34" charset="-120"/>
              </a:rPr>
              <a:t>優秀的擴充性與效能</a:t>
            </a:r>
            <a:endParaRPr lang="en-US" altLang="zh-TW" sz="3600" dirty="0">
              <a:solidFill>
                <a:schemeClr val="bg1"/>
              </a:solidFill>
              <a:latin typeface="微軟正黑體" pitchFamily="34" charset="-120"/>
              <a:ea typeface="微軟正黑體" pitchFamily="34" charset="-120"/>
            </a:endParaRPr>
          </a:p>
        </p:txBody>
      </p:sp>
      <p:sp>
        <p:nvSpPr>
          <p:cNvPr id="19460" name="Slide Number Placeholder 5"/>
          <p:cNvSpPr>
            <a:spLocks noGrp="1"/>
          </p:cNvSpPr>
          <p:nvPr>
            <p:ph type="sldNum" sz="quarter" idx="12"/>
          </p:nvPr>
        </p:nvSpPr>
        <p:spPr>
          <a:noFill/>
        </p:spPr>
        <p:txBody>
          <a:bodyPr/>
          <a:lstStyle/>
          <a:p>
            <a:pPr defTabSz="1306448"/>
            <a:fld id="{F85D17E6-B686-45C4-94E2-56E7242EF654}" type="slidenum">
              <a:rPr lang="en-US" smtClean="0"/>
              <a:pPr defTabSz="1306448"/>
              <a:t>22</a:t>
            </a:fld>
            <a:endParaRPr lang="en-US" dirty="0" smtClean="0"/>
          </a:p>
        </p:txBody>
      </p:sp>
      <p:sp>
        <p:nvSpPr>
          <p:cNvPr id="19461" name="Rectangle 27"/>
          <p:cNvSpPr>
            <a:spLocks noChangeArrowheads="1"/>
          </p:cNvSpPr>
          <p:nvPr/>
        </p:nvSpPr>
        <p:spPr bwMode="auto">
          <a:xfrm>
            <a:off x="5791200" y="5105400"/>
            <a:ext cx="8839200" cy="3124200"/>
          </a:xfrm>
          <a:prstGeom prst="rect">
            <a:avLst/>
          </a:prstGeom>
          <a:solidFill>
            <a:srgbClr val="148DB1"/>
          </a:solidFill>
          <a:ln w="9525">
            <a:noFill/>
            <a:miter lim="800000"/>
            <a:headEnd/>
            <a:tailEnd/>
          </a:ln>
        </p:spPr>
        <p:txBody>
          <a:bodyPr lIns="274292" tIns="274306" rIns="274292" bIns="502871" anchor="t"/>
          <a:lstStyle/>
          <a:p>
            <a:pPr marL="457177" indent="-457177" defTabSz="1306448">
              <a:spcBef>
                <a:spcPts val="1200"/>
              </a:spcBef>
              <a:spcAft>
                <a:spcPts val="1200"/>
              </a:spcAft>
              <a:buFont typeface="Arial" pitchFamily="34" charset="0"/>
              <a:buChar char="•"/>
            </a:pPr>
            <a:r>
              <a:rPr lang="zh-TW" altLang="en-US" dirty="0">
                <a:solidFill>
                  <a:schemeClr val="bg1"/>
                </a:solidFill>
              </a:rPr>
              <a:t>提高</a:t>
            </a:r>
            <a:r>
              <a:rPr lang="en-US" dirty="0" smtClean="0">
                <a:solidFill>
                  <a:schemeClr val="bg1"/>
                </a:solidFill>
              </a:rPr>
              <a:t>Hyper-V </a:t>
            </a:r>
            <a:r>
              <a:rPr lang="en-US" dirty="0">
                <a:solidFill>
                  <a:schemeClr val="bg1"/>
                </a:solidFill>
              </a:rPr>
              <a:t>host </a:t>
            </a:r>
            <a:r>
              <a:rPr lang="zh-TW" altLang="en-US" dirty="0" smtClean="0">
                <a:solidFill>
                  <a:schemeClr val="bg1"/>
                </a:solidFill>
              </a:rPr>
              <a:t>乘載量與效能最佳化</a:t>
            </a:r>
            <a:endParaRPr lang="en-US" dirty="0">
              <a:solidFill>
                <a:schemeClr val="bg1"/>
              </a:solidFill>
            </a:endParaRPr>
          </a:p>
          <a:p>
            <a:pPr marL="457177" indent="-457177" defTabSz="1306448">
              <a:spcBef>
                <a:spcPts val="1200"/>
              </a:spcBef>
              <a:spcAft>
                <a:spcPts val="1200"/>
              </a:spcAft>
              <a:buFont typeface="Arial" pitchFamily="34" charset="0"/>
              <a:buChar char="•"/>
            </a:pPr>
            <a:r>
              <a:rPr lang="en-US" altLang="zh-TW" dirty="0" smtClean="0">
                <a:solidFill>
                  <a:schemeClr val="bg1"/>
                </a:solidFill>
              </a:rPr>
              <a:t>Hyper-V</a:t>
            </a:r>
            <a:r>
              <a:rPr lang="zh-TW" altLang="en-US" dirty="0" smtClean="0">
                <a:solidFill>
                  <a:schemeClr val="bg1"/>
                </a:solidFill>
              </a:rPr>
              <a:t> 可以提供</a:t>
            </a:r>
            <a:r>
              <a:rPr lang="it-IT" altLang="zh-TW" dirty="0" smtClean="0">
                <a:solidFill>
                  <a:schemeClr val="bg1"/>
                </a:solidFill>
              </a:rPr>
              <a:t>Virtual </a:t>
            </a:r>
            <a:r>
              <a:rPr lang="it-IT" altLang="zh-TW" dirty="0">
                <a:solidFill>
                  <a:schemeClr val="bg1"/>
                </a:solidFill>
              </a:rPr>
              <a:t>Fiber </a:t>
            </a:r>
            <a:r>
              <a:rPr lang="it-IT" altLang="zh-TW" dirty="0" smtClean="0">
                <a:solidFill>
                  <a:schemeClr val="bg1"/>
                </a:solidFill>
              </a:rPr>
              <a:t>Channel</a:t>
            </a:r>
            <a:endParaRPr lang="en-US" dirty="0" smtClean="0">
              <a:solidFill>
                <a:schemeClr val="bg1"/>
              </a:solidFill>
            </a:endParaRPr>
          </a:p>
          <a:p>
            <a:pPr marL="457177" indent="-457177" defTabSz="1306448">
              <a:spcBef>
                <a:spcPts val="1200"/>
              </a:spcBef>
              <a:spcAft>
                <a:spcPts val="1200"/>
              </a:spcAft>
              <a:buFont typeface="Arial" pitchFamily="34" charset="0"/>
              <a:buChar char="•"/>
            </a:pPr>
            <a:r>
              <a:rPr lang="en-US" altLang="zh-TW" dirty="0" smtClean="0">
                <a:solidFill>
                  <a:schemeClr val="bg1"/>
                </a:solidFill>
              </a:rPr>
              <a:t>Hyper-V </a:t>
            </a:r>
            <a:r>
              <a:rPr lang="zh-TW" altLang="en-US" dirty="0" smtClean="0">
                <a:solidFill>
                  <a:schemeClr val="bg1"/>
                </a:solidFill>
              </a:rPr>
              <a:t>提供</a:t>
            </a:r>
            <a:r>
              <a:rPr lang="en-US" dirty="0" smtClean="0">
                <a:solidFill>
                  <a:schemeClr val="bg1"/>
                </a:solidFill>
              </a:rPr>
              <a:t>Offloaded data transfer</a:t>
            </a:r>
            <a:r>
              <a:rPr lang="zh-TW" altLang="en-US" dirty="0" smtClean="0">
                <a:solidFill>
                  <a:schemeClr val="bg1"/>
                </a:solidFill>
              </a:rPr>
              <a:t> </a:t>
            </a:r>
            <a:r>
              <a:rPr lang="en-US" altLang="zh-TW" dirty="0" smtClean="0">
                <a:solidFill>
                  <a:schemeClr val="bg1"/>
                </a:solidFill>
              </a:rPr>
              <a:t>(ODX)</a:t>
            </a:r>
            <a:r>
              <a:rPr lang="zh-TW" altLang="en-US" dirty="0" smtClean="0">
                <a:solidFill>
                  <a:schemeClr val="bg1"/>
                </a:solidFill>
              </a:rPr>
              <a:t> 儲存整合功能</a:t>
            </a:r>
            <a:endParaRPr lang="en-US" dirty="0" smtClean="0">
              <a:solidFill>
                <a:schemeClr val="bg1"/>
              </a:solidFill>
            </a:endParaRPr>
          </a:p>
          <a:p>
            <a:pPr marL="457177" indent="-457177" defTabSz="1306448">
              <a:spcBef>
                <a:spcPts val="1200"/>
              </a:spcBef>
              <a:spcAft>
                <a:spcPts val="1200"/>
              </a:spcAft>
              <a:buFont typeface="Arial" pitchFamily="34" charset="0"/>
              <a:buChar char="•"/>
            </a:pPr>
            <a:r>
              <a:rPr lang="zh-TW" altLang="en-US" dirty="0" smtClean="0">
                <a:solidFill>
                  <a:schemeClr val="bg1"/>
                </a:solidFill>
              </a:rPr>
              <a:t>透過</a:t>
            </a:r>
            <a:r>
              <a:rPr lang="en-US" altLang="zh-TW" dirty="0" smtClean="0">
                <a:solidFill>
                  <a:schemeClr val="bg1"/>
                </a:solidFill>
              </a:rPr>
              <a:t>Windows Server 2012 </a:t>
            </a:r>
            <a:r>
              <a:rPr lang="zh-TW" altLang="en-US" dirty="0" smtClean="0">
                <a:solidFill>
                  <a:schemeClr val="bg1"/>
                </a:solidFill>
              </a:rPr>
              <a:t>可以降低虛擬化所需的儲存成本</a:t>
            </a:r>
            <a:endParaRPr lang="en-US" dirty="0">
              <a:solidFill>
                <a:schemeClr val="bg1"/>
              </a:solidFill>
            </a:endParaRPr>
          </a:p>
        </p:txBody>
      </p:sp>
      <p:sp>
        <p:nvSpPr>
          <p:cNvPr id="19463" name="Rectangle 15"/>
          <p:cNvSpPr>
            <a:spLocks noChangeArrowheads="1"/>
          </p:cNvSpPr>
          <p:nvPr/>
        </p:nvSpPr>
        <p:spPr bwMode="auto">
          <a:xfrm>
            <a:off x="5791200" y="1676400"/>
            <a:ext cx="8839200" cy="3429000"/>
          </a:xfrm>
          <a:prstGeom prst="rect">
            <a:avLst/>
          </a:prstGeom>
          <a:solidFill>
            <a:schemeClr val="bg1">
              <a:alpha val="20000"/>
            </a:schemeClr>
          </a:solidFill>
          <a:ln w="9525">
            <a:noFill/>
            <a:miter lim="800000"/>
            <a:headEnd/>
            <a:tailEnd/>
          </a:ln>
        </p:spPr>
        <p:txBody>
          <a:bodyPr wrap="none" lIns="91435" tIns="45718" rIns="91435" bIns="45718" anchor="ctr"/>
          <a:lstStyle/>
          <a:p>
            <a:endParaRPr lang="en-US" dirty="0"/>
          </a:p>
        </p:txBody>
      </p:sp>
      <p:sp>
        <p:nvSpPr>
          <p:cNvPr id="19465" name="Rectangle 23"/>
          <p:cNvSpPr>
            <a:spLocks noChangeArrowheads="1"/>
          </p:cNvSpPr>
          <p:nvPr/>
        </p:nvSpPr>
        <p:spPr bwMode="auto">
          <a:xfrm>
            <a:off x="5791200" y="0"/>
            <a:ext cx="8839200" cy="1676400"/>
          </a:xfrm>
          <a:prstGeom prst="rect">
            <a:avLst/>
          </a:prstGeom>
          <a:solidFill>
            <a:schemeClr val="accent1">
              <a:alpha val="79999"/>
            </a:schemeClr>
          </a:solidFill>
          <a:ln w="9525">
            <a:noFill/>
            <a:miter lim="800000"/>
            <a:headEnd/>
            <a:tailEnd/>
          </a:ln>
        </p:spPr>
        <p:txBody>
          <a:bodyPr wrap="none" lIns="91435" tIns="45718" rIns="91435" bIns="45718" anchor="ctr"/>
          <a:lstStyle/>
          <a:p>
            <a:endParaRPr lang="en-US" dirty="0"/>
          </a:p>
        </p:txBody>
      </p:sp>
      <p:sp>
        <p:nvSpPr>
          <p:cNvPr id="19467" name="Rectangle 25"/>
          <p:cNvSpPr>
            <a:spLocks noChangeArrowheads="1"/>
          </p:cNvSpPr>
          <p:nvPr/>
        </p:nvSpPr>
        <p:spPr bwMode="auto">
          <a:xfrm>
            <a:off x="0" y="6400800"/>
            <a:ext cx="5791200" cy="1828800"/>
          </a:xfrm>
          <a:prstGeom prst="rect">
            <a:avLst/>
          </a:prstGeom>
          <a:solidFill>
            <a:schemeClr val="tx1">
              <a:alpha val="79999"/>
            </a:schemeClr>
          </a:solidFill>
          <a:ln w="9525">
            <a:noFill/>
            <a:miter lim="800000"/>
            <a:headEnd/>
            <a:tailEnd/>
          </a:ln>
        </p:spPr>
        <p:txBody>
          <a:bodyPr lIns="274306" tIns="45716" rIns="182862" bIns="45716" anchor="ctr"/>
          <a:lstStyle/>
          <a:p>
            <a:pPr defTabSz="1306448"/>
            <a:r>
              <a:rPr lang="zh-TW" altLang="en-US" sz="4900" dirty="0">
                <a:solidFill>
                  <a:schemeClr val="bg1"/>
                </a:solidFill>
                <a:latin typeface="微軟正黑體" pitchFamily="34" charset="-120"/>
                <a:ea typeface="微軟正黑體" pitchFamily="34" charset="-120"/>
              </a:rPr>
              <a:t>超越虛擬化</a:t>
            </a:r>
            <a:endParaRPr lang="en-US" altLang="zh-TW" sz="4900" dirty="0">
              <a:solidFill>
                <a:schemeClr val="bg1"/>
              </a:solidFill>
              <a:latin typeface="微軟正黑體" pitchFamily="34" charset="-120"/>
              <a:ea typeface="微軟正黑體" pitchFamily="34" charset="-120"/>
            </a:endParaRPr>
          </a:p>
        </p:txBody>
      </p:sp>
      <p:pic>
        <p:nvPicPr>
          <p:cNvPr id="19468" name="Picture 26" descr="cloud-and-building"/>
          <p:cNvPicPr>
            <a:picLocks noChangeAspect="1" noChangeArrowheads="1"/>
          </p:cNvPicPr>
          <p:nvPr/>
        </p:nvPicPr>
        <p:blipFill>
          <a:blip r:embed="rId4" cstate="email"/>
          <a:srcRect/>
          <a:stretch>
            <a:fillRect/>
          </a:stretch>
        </p:blipFill>
        <p:spPr bwMode="auto">
          <a:xfrm>
            <a:off x="3886201" y="6781801"/>
            <a:ext cx="1646238" cy="1085850"/>
          </a:xfrm>
          <a:prstGeom prst="rect">
            <a:avLst/>
          </a:prstGeom>
          <a:noFill/>
          <a:ln w="9525">
            <a:noFill/>
            <a:miter lim="800000"/>
            <a:headEnd/>
            <a:tailEnd/>
          </a:ln>
        </p:spPr>
      </p:pic>
      <p:sp>
        <p:nvSpPr>
          <p:cNvPr id="19462" name="Text Box 14"/>
          <p:cNvSpPr txBox="1">
            <a:spLocks noChangeArrowheads="1"/>
          </p:cNvSpPr>
          <p:nvPr/>
        </p:nvSpPr>
        <p:spPr bwMode="auto">
          <a:xfrm>
            <a:off x="8991600" y="1752601"/>
            <a:ext cx="5486400" cy="3439395"/>
          </a:xfrm>
          <a:prstGeom prst="rect">
            <a:avLst/>
          </a:prstGeom>
          <a:noFill/>
          <a:ln w="9525">
            <a:noFill/>
            <a:miter lim="800000"/>
            <a:headEnd/>
            <a:tailEnd/>
          </a:ln>
        </p:spPr>
        <p:txBody>
          <a:bodyPr wrap="square" lIns="91431" tIns="45716" rIns="91431" bIns="45716">
            <a:spAutoFit/>
          </a:bodyPr>
          <a:lstStyle/>
          <a:p>
            <a:pPr defTabSz="1306448">
              <a:lnSpc>
                <a:spcPct val="150000"/>
              </a:lnSpc>
            </a:pPr>
            <a:r>
              <a:rPr lang="en-US" sz="2900" b="1" dirty="0">
                <a:solidFill>
                  <a:schemeClr val="bg1"/>
                </a:solidFill>
              </a:rPr>
              <a:t>Delivering </a:t>
            </a:r>
            <a:r>
              <a:rPr lang="en-US" sz="2900" b="1" dirty="0">
                <a:solidFill>
                  <a:schemeClr val="bg1"/>
                </a:solidFill>
              </a:rPr>
              <a:t>a high-density, scalable environment that can be adapted to perform at the </a:t>
            </a:r>
            <a:r>
              <a:rPr lang="en-US" sz="2900" b="1" dirty="0">
                <a:solidFill>
                  <a:schemeClr val="bg1"/>
                </a:solidFill>
              </a:rPr>
              <a:t>optimal </a:t>
            </a:r>
            <a:r>
              <a:rPr lang="en-US" sz="2900" b="1" dirty="0">
                <a:solidFill>
                  <a:schemeClr val="bg1"/>
                </a:solidFill>
              </a:rPr>
              <a:t>level based on customer needs</a:t>
            </a:r>
          </a:p>
        </p:txBody>
      </p:sp>
      <p:pic>
        <p:nvPicPr>
          <p:cNvPr id="13" name="Picture 22" descr="Performance"/>
          <p:cNvPicPr>
            <a:picLocks noChangeAspect="1" noChangeArrowheads="1"/>
          </p:cNvPicPr>
          <p:nvPr/>
        </p:nvPicPr>
        <p:blipFill>
          <a:blip r:embed="rId5"/>
          <a:srcRect/>
          <a:stretch>
            <a:fillRect/>
          </a:stretch>
        </p:blipFill>
        <p:spPr bwMode="auto">
          <a:xfrm>
            <a:off x="6478906" y="2438400"/>
            <a:ext cx="1924050" cy="2057400"/>
          </a:xfrm>
          <a:prstGeom prst="rect">
            <a:avLst/>
          </a:prstGeom>
          <a:noFill/>
          <a:ln w="9525">
            <a:noFill/>
            <a:miter lim="800000"/>
            <a:headEnd/>
            <a:tailEnd/>
          </a:ln>
        </p:spPr>
      </p:pic>
    </p:spTree>
    <p:extLst>
      <p:ext uri="{BB962C8B-B14F-4D97-AF65-F5344CB8AC3E}">
        <p14:creationId xmlns:p14="http://schemas.microsoft.com/office/powerpoint/2010/main" val="676383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Title 2"/>
          <p:cNvSpPr>
            <a:spLocks noGrp="1"/>
          </p:cNvSpPr>
          <p:nvPr>
            <p:ph type="title"/>
          </p:nvPr>
        </p:nvSpPr>
        <p:spPr/>
        <p:txBody>
          <a:bodyPr/>
          <a:lstStyle/>
          <a:p>
            <a:pPr eaLnBrk="1" hangingPunct="1"/>
            <a:endParaRPr lang="en-US" dirty="0" smtClean="0"/>
          </a:p>
        </p:txBody>
      </p:sp>
      <p:sp>
        <p:nvSpPr>
          <p:cNvPr id="23554" name="Slide Number Placeholder 5"/>
          <p:cNvSpPr>
            <a:spLocks noGrp="1"/>
          </p:cNvSpPr>
          <p:nvPr>
            <p:ph type="sldNum" sz="quarter" idx="12"/>
          </p:nvPr>
        </p:nvSpPr>
        <p:spPr>
          <a:noFill/>
        </p:spPr>
        <p:txBody>
          <a:bodyPr/>
          <a:lstStyle/>
          <a:p>
            <a:pPr defTabSz="1306448"/>
            <a:fld id="{F0B39EC8-88AD-46F5-90F0-20E9399C475E}" type="slidenum">
              <a:rPr lang="en-US"/>
              <a:pPr defTabSz="1306448"/>
              <a:t>23</a:t>
            </a:fld>
            <a:endParaRPr lang="en-US" dirty="0"/>
          </a:p>
        </p:txBody>
      </p:sp>
      <p:sp>
        <p:nvSpPr>
          <p:cNvPr id="23555" name="Rectangle 5"/>
          <p:cNvSpPr>
            <a:spLocks noChangeArrowheads="1"/>
          </p:cNvSpPr>
          <p:nvPr/>
        </p:nvSpPr>
        <p:spPr bwMode="auto">
          <a:xfrm>
            <a:off x="0" y="0"/>
            <a:ext cx="14630400" cy="8229600"/>
          </a:xfrm>
          <a:prstGeom prst="rect">
            <a:avLst/>
          </a:prstGeom>
          <a:gradFill rotWithShape="1">
            <a:gsLst>
              <a:gs pos="0">
                <a:srgbClr val="11A7D8"/>
              </a:gs>
              <a:gs pos="100000">
                <a:srgbClr val="37B5DE"/>
              </a:gs>
            </a:gsLst>
            <a:lin ang="18900000" scaled="1"/>
          </a:gradFill>
          <a:ln w="9525">
            <a:noFill/>
            <a:miter lim="800000"/>
            <a:headEnd/>
            <a:tailEnd/>
          </a:ln>
        </p:spPr>
        <p:txBody>
          <a:bodyPr wrap="none" lIns="91435" tIns="45718" rIns="91435" bIns="45718" anchor="ctr"/>
          <a:lstStyle/>
          <a:p>
            <a:endParaRPr lang="en-US" dirty="0"/>
          </a:p>
        </p:txBody>
      </p:sp>
      <p:sp>
        <p:nvSpPr>
          <p:cNvPr id="23556" name="Rectangle 4"/>
          <p:cNvSpPr>
            <a:spLocks noChangeArrowheads="1"/>
          </p:cNvSpPr>
          <p:nvPr/>
        </p:nvSpPr>
        <p:spPr bwMode="auto">
          <a:xfrm>
            <a:off x="381000" y="1947863"/>
            <a:ext cx="4572000" cy="3455872"/>
          </a:xfrm>
          <a:prstGeom prst="rect">
            <a:avLst/>
          </a:prstGeom>
          <a:noFill/>
          <a:ln w="9525">
            <a:noFill/>
            <a:miter lim="800000"/>
            <a:headEnd/>
            <a:tailEnd/>
          </a:ln>
        </p:spPr>
        <p:txBody>
          <a:bodyPr lIns="130609" tIns="65305" rIns="130609" bIns="65305">
            <a:spAutoFit/>
          </a:bodyPr>
          <a:lstStyle/>
          <a:p>
            <a:pPr marL="285736" indent="-285736" defTabSz="1306448">
              <a:spcBef>
                <a:spcPct val="50000"/>
              </a:spcBef>
              <a:buFontTx/>
              <a:buChar char="•"/>
            </a:pPr>
            <a:r>
              <a:rPr lang="en-US" dirty="0">
                <a:solidFill>
                  <a:schemeClr val="bg1"/>
                </a:solidFill>
              </a:rPr>
              <a:t>Projects NUMA topology onto a virtual machine</a:t>
            </a:r>
          </a:p>
          <a:p>
            <a:pPr marL="285736" indent="-285736" defTabSz="1306448">
              <a:spcBef>
                <a:spcPct val="50000"/>
              </a:spcBef>
              <a:buFontTx/>
              <a:buChar char="•"/>
            </a:pPr>
            <a:r>
              <a:rPr lang="en-US" dirty="0">
                <a:solidFill>
                  <a:schemeClr val="bg1"/>
                </a:solidFill>
              </a:rPr>
              <a:t>Allows guest operating systems and applications to make intelligent NUMA decisions </a:t>
            </a:r>
          </a:p>
          <a:p>
            <a:pPr marL="285736" indent="-285736" defTabSz="1306448">
              <a:spcBef>
                <a:spcPct val="50000"/>
              </a:spcBef>
              <a:buFontTx/>
              <a:buChar char="•"/>
            </a:pPr>
            <a:r>
              <a:rPr lang="en-US" dirty="0">
                <a:solidFill>
                  <a:schemeClr val="bg1"/>
                </a:solidFill>
              </a:rPr>
              <a:t>Aligns guest NUMA nodes with host resources</a:t>
            </a:r>
          </a:p>
        </p:txBody>
      </p:sp>
      <p:sp>
        <p:nvSpPr>
          <p:cNvPr id="23557" name="Rectangle 26"/>
          <p:cNvSpPr>
            <a:spLocks noChangeArrowheads="1"/>
          </p:cNvSpPr>
          <p:nvPr/>
        </p:nvSpPr>
        <p:spPr bwMode="auto">
          <a:xfrm>
            <a:off x="-19050" y="6467476"/>
            <a:ext cx="5791200" cy="1808164"/>
          </a:xfrm>
          <a:prstGeom prst="rect">
            <a:avLst/>
          </a:prstGeom>
          <a:solidFill>
            <a:schemeClr val="accent1">
              <a:lumMod val="50000"/>
            </a:schemeClr>
          </a:solidFill>
          <a:ln w="9525">
            <a:noFill/>
            <a:miter lim="800000"/>
            <a:headEnd/>
            <a:tailEnd/>
          </a:ln>
        </p:spPr>
        <p:txBody>
          <a:bodyPr lIns="274306" tIns="45716" rIns="182862" bIns="45716" anchor="ctr"/>
          <a:lstStyle/>
          <a:p>
            <a:pPr defTabSz="1306448"/>
            <a:r>
              <a:rPr lang="en-US" sz="3600" dirty="0">
                <a:solidFill>
                  <a:schemeClr val="bg1"/>
                </a:solidFill>
                <a:latin typeface="微軟正黑體" pitchFamily="34" charset="-120"/>
                <a:ea typeface="微軟正黑體" pitchFamily="34" charset="-120"/>
              </a:rPr>
              <a:t>NUMA </a:t>
            </a:r>
            <a:r>
              <a:rPr lang="zh-TW" altLang="en-US" sz="3600" dirty="0">
                <a:solidFill>
                  <a:schemeClr val="bg1"/>
                </a:solidFill>
                <a:latin typeface="微軟正黑體" pitchFamily="34" charset="-120"/>
                <a:ea typeface="微軟正黑體" pitchFamily="34" charset="-120"/>
              </a:rPr>
              <a:t>支援，硬體技術完全整合</a:t>
            </a:r>
            <a:endParaRPr lang="en-US" sz="3600" dirty="0">
              <a:solidFill>
                <a:schemeClr val="bg1"/>
              </a:solidFill>
              <a:latin typeface="微軟正黑體" pitchFamily="34" charset="-120"/>
              <a:ea typeface="微軟正黑體" pitchFamily="34" charset="-120"/>
            </a:endParaRPr>
          </a:p>
        </p:txBody>
      </p:sp>
      <p:sp>
        <p:nvSpPr>
          <p:cNvPr id="23559" name="Rectangle 25"/>
          <p:cNvSpPr>
            <a:spLocks noChangeArrowheads="1"/>
          </p:cNvSpPr>
          <p:nvPr/>
        </p:nvSpPr>
        <p:spPr bwMode="auto">
          <a:xfrm>
            <a:off x="0" y="0"/>
            <a:ext cx="14630400" cy="1676400"/>
          </a:xfrm>
          <a:prstGeom prst="rect">
            <a:avLst/>
          </a:prstGeom>
          <a:solidFill>
            <a:schemeClr val="accent1">
              <a:alpha val="79999"/>
            </a:schemeClr>
          </a:solidFill>
          <a:ln w="9525">
            <a:noFill/>
            <a:miter lim="800000"/>
            <a:headEnd/>
            <a:tailEnd/>
          </a:ln>
        </p:spPr>
        <p:txBody>
          <a:bodyPr wrap="none" lIns="91435" tIns="45718" rIns="91435" bIns="45718" anchor="ctr"/>
          <a:lstStyle/>
          <a:p>
            <a:endParaRPr lang="en-US" dirty="0"/>
          </a:p>
        </p:txBody>
      </p:sp>
      <p:sp>
        <p:nvSpPr>
          <p:cNvPr id="23560" name="Rectangle 26"/>
          <p:cNvSpPr>
            <a:spLocks noChangeArrowheads="1"/>
          </p:cNvSpPr>
          <p:nvPr/>
        </p:nvSpPr>
        <p:spPr bwMode="auto">
          <a:xfrm>
            <a:off x="690564" y="361950"/>
            <a:ext cx="8693150" cy="952500"/>
          </a:xfrm>
          <a:prstGeom prst="rect">
            <a:avLst/>
          </a:prstGeom>
          <a:noFill/>
          <a:ln w="9525">
            <a:noFill/>
            <a:miter lim="800000"/>
            <a:headEnd/>
            <a:tailEnd/>
          </a:ln>
        </p:spPr>
        <p:txBody>
          <a:bodyPr lIns="130602" tIns="65302" rIns="130602" bIns="65302" anchor="ctr"/>
          <a:lstStyle/>
          <a:p>
            <a:pPr defTabSz="1306448"/>
            <a:r>
              <a:rPr lang="zh-TW" altLang="en-US" sz="3600" dirty="0">
                <a:solidFill>
                  <a:schemeClr val="bg1"/>
                </a:solidFill>
                <a:latin typeface="微軟正黑體" pitchFamily="34" charset="-120"/>
                <a:ea typeface="微軟正黑體" pitchFamily="34" charset="-120"/>
              </a:rPr>
              <a:t>對應功能</a:t>
            </a:r>
            <a:endParaRPr lang="en-US" altLang="zh-TW" sz="3600" dirty="0">
              <a:solidFill>
                <a:schemeClr val="bg1"/>
              </a:solidFill>
              <a:latin typeface="微軟正黑體" pitchFamily="34" charset="-120"/>
              <a:ea typeface="微軟正黑體" pitchFamily="34" charset="-120"/>
            </a:endParaRPr>
          </a:p>
        </p:txBody>
      </p:sp>
      <p:pic>
        <p:nvPicPr>
          <p:cNvPr id="117" name="Picture 116" descr="RG - Hyper-V Host Scale… - Technical overview.png"/>
          <p:cNvPicPr>
            <a:picLocks noChangeAspect="1"/>
          </p:cNvPicPr>
          <p:nvPr/>
        </p:nvPicPr>
        <p:blipFill>
          <a:blip r:embed="rId3" cstate="print"/>
          <a:stretch>
            <a:fillRect/>
          </a:stretch>
        </p:blipFill>
        <p:spPr>
          <a:xfrm>
            <a:off x="5984360" y="1905001"/>
            <a:ext cx="8450102" cy="4953000"/>
          </a:xfrm>
          <a:prstGeom prst="rect">
            <a:avLst/>
          </a:prstGeom>
        </p:spPr>
      </p:pic>
      <p:sp>
        <p:nvSpPr>
          <p:cNvPr id="2" name="Rectangle 1"/>
          <p:cNvSpPr/>
          <p:nvPr/>
        </p:nvSpPr>
        <p:spPr>
          <a:xfrm>
            <a:off x="5984362" y="6858001"/>
            <a:ext cx="8646040" cy="338550"/>
          </a:xfrm>
          <a:prstGeom prst="rect">
            <a:avLst/>
          </a:prstGeom>
        </p:spPr>
        <p:txBody>
          <a:bodyPr wrap="square" lIns="91435" tIns="45718" rIns="91435" bIns="45718">
            <a:spAutoFit/>
          </a:bodyPr>
          <a:lstStyle/>
          <a:p>
            <a:pPr>
              <a:defRPr/>
            </a:pPr>
            <a:r>
              <a:rPr lang="en-US" sz="1600" i="1" dirty="0">
                <a:solidFill>
                  <a:schemeClr val="bg1"/>
                </a:solidFill>
                <a:latin typeface="+mn-lt"/>
                <a:cs typeface="+mn-cs"/>
              </a:rPr>
              <a:t>Guest NUMA topology </a:t>
            </a:r>
            <a:r>
              <a:rPr lang="en-US" sz="1600" i="1" dirty="0">
                <a:solidFill>
                  <a:schemeClr val="bg1"/>
                </a:solidFill>
                <a:latin typeface="+mn-lt"/>
                <a:cs typeface="+mn-cs"/>
              </a:rPr>
              <a:t>matching host </a:t>
            </a:r>
            <a:r>
              <a:rPr lang="en-US" sz="1600" i="1" dirty="0">
                <a:solidFill>
                  <a:schemeClr val="bg1"/>
                </a:solidFill>
                <a:latin typeface="+mn-lt"/>
                <a:cs typeface="+mn-cs"/>
              </a:rPr>
              <a:t>NUMA </a:t>
            </a:r>
            <a:r>
              <a:rPr lang="en-US" sz="1600" i="1" dirty="0">
                <a:solidFill>
                  <a:schemeClr val="bg1"/>
                </a:solidFill>
                <a:latin typeface="+mn-lt"/>
                <a:cs typeface="+mn-cs"/>
              </a:rPr>
              <a:t>topology (by default)</a:t>
            </a:r>
            <a:endParaRPr lang="en-US" sz="1600" i="1" dirty="0">
              <a:solidFill>
                <a:schemeClr val="bg1"/>
              </a:solidFill>
              <a:latin typeface="+mn-lt"/>
              <a:cs typeface="+mn-cs"/>
            </a:endParaRPr>
          </a:p>
        </p:txBody>
      </p:sp>
    </p:spTree>
    <p:extLst>
      <p:ext uri="{BB962C8B-B14F-4D97-AF65-F5344CB8AC3E}">
        <p14:creationId xmlns:p14="http://schemas.microsoft.com/office/powerpoint/2010/main" val="10802599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6412" y="1852935"/>
            <a:ext cx="7098702" cy="5831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 2"/>
          <p:cNvGraphicFramePr>
            <a:graphicFrameLocks noGrp="1"/>
          </p:cNvGraphicFramePr>
          <p:nvPr>
            <p:extLst>
              <p:ext uri="{D42A27DB-BD31-4B8C-83A1-F6EECF244321}">
                <p14:modId xmlns:p14="http://schemas.microsoft.com/office/powerpoint/2010/main" val="3420644483"/>
              </p:ext>
            </p:extLst>
          </p:nvPr>
        </p:nvGraphicFramePr>
        <p:xfrm>
          <a:off x="762002" y="5943600"/>
          <a:ext cx="5562600" cy="1755648"/>
        </p:xfrm>
        <a:graphic>
          <a:graphicData uri="http://schemas.openxmlformats.org/drawingml/2006/table">
            <a:tbl>
              <a:tblPr>
                <a:tableStyleId>{69CF1AB2-1976-4502-BF36-3FF5EA218861}</a:tableStyleId>
              </a:tblPr>
              <a:tblGrid>
                <a:gridCol w="1854200"/>
                <a:gridCol w="1854200"/>
                <a:gridCol w="1854200"/>
              </a:tblGrid>
              <a:tr h="1024128">
                <a:tc>
                  <a:txBody>
                    <a:bodyPr/>
                    <a:lstStyle/>
                    <a:p>
                      <a:pPr algn="ctr"/>
                      <a:r>
                        <a:rPr lang="en-US" sz="1900" dirty="0" smtClean="0"/>
                        <a:t>Windows Server</a:t>
                      </a:r>
                      <a:r>
                        <a:rPr lang="en-US" sz="1900" baseline="0" dirty="0" smtClean="0"/>
                        <a:t> </a:t>
                      </a:r>
                      <a:r>
                        <a:rPr lang="en-US" sz="1900" dirty="0" smtClean="0"/>
                        <a:t>2008</a:t>
                      </a:r>
                      <a:r>
                        <a:rPr lang="en-US" sz="1900" baseline="0" dirty="0" smtClean="0"/>
                        <a:t> R2</a:t>
                      </a:r>
                      <a:endParaRPr lang="en-US" sz="1900" dirty="0"/>
                    </a:p>
                  </a:txBody>
                  <a:tcPr marL="146304" marR="146304" marT="73152" marB="73152"/>
                </a:tc>
                <a:tc>
                  <a:txBody>
                    <a:bodyPr/>
                    <a:lstStyle/>
                    <a:p>
                      <a:pPr algn="ctr"/>
                      <a:r>
                        <a:rPr lang="en-US" sz="1900" dirty="0" smtClean="0"/>
                        <a:t>VMware </a:t>
                      </a:r>
                      <a:r>
                        <a:rPr lang="en-US" sz="1900" dirty="0" err="1" smtClean="0"/>
                        <a:t>vSphere</a:t>
                      </a:r>
                      <a:r>
                        <a:rPr lang="en-US" sz="1900" dirty="0" smtClean="0"/>
                        <a:t> 5</a:t>
                      </a:r>
                      <a:endParaRPr lang="en-US" sz="1900" dirty="0"/>
                    </a:p>
                  </a:txBody>
                  <a:tcPr marL="146304" marR="146304" marT="73152" marB="7315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smtClean="0"/>
                        <a:t>Windows Server 2012</a:t>
                      </a:r>
                    </a:p>
                  </a:txBody>
                  <a:tcPr marL="146304" marR="146304" marT="73152" marB="73152"/>
                </a:tc>
              </a:tr>
              <a:tr h="731520">
                <a:tc>
                  <a:txBody>
                    <a:bodyPr/>
                    <a:lstStyle/>
                    <a:p>
                      <a:pPr algn="ctr"/>
                      <a:r>
                        <a:rPr lang="en-US" sz="1900" dirty="0" smtClean="0"/>
                        <a:t>250,000 IOPs</a:t>
                      </a:r>
                      <a:endParaRPr lang="en-US" sz="1900" dirty="0"/>
                    </a:p>
                  </a:txBody>
                  <a:tcPr marL="146304" marR="146304" marT="73152" marB="73152"/>
                </a:tc>
                <a:tc>
                  <a:txBody>
                    <a:bodyPr/>
                    <a:lstStyle/>
                    <a:p>
                      <a:pPr algn="ctr"/>
                      <a:r>
                        <a:rPr lang="en-US" sz="1900" dirty="0" smtClean="0"/>
                        <a:t>300,000 IOPs</a:t>
                      </a:r>
                      <a:endParaRPr lang="en-US" sz="1900" dirty="0"/>
                    </a:p>
                  </a:txBody>
                  <a:tcPr marL="146304" marR="146304" marT="73152" marB="73152"/>
                </a:tc>
                <a:tc>
                  <a:txBody>
                    <a:bodyPr/>
                    <a:lstStyle/>
                    <a:p>
                      <a:pPr algn="ctr"/>
                      <a:r>
                        <a:rPr lang="en-US" sz="1900" dirty="0" smtClean="0"/>
                        <a:t>1,000,000+ IOPs</a:t>
                      </a:r>
                      <a:endParaRPr lang="en-US" sz="1900" dirty="0"/>
                    </a:p>
                  </a:txBody>
                  <a:tcPr marL="146304" marR="146304" marT="73152" marB="73152"/>
                </a:tc>
              </a:tr>
            </a:tbl>
          </a:graphicData>
        </a:graphic>
      </p:graphicFrame>
      <p:sp>
        <p:nvSpPr>
          <p:cNvPr id="10" name="Rectangle 8"/>
          <p:cNvSpPr>
            <a:spLocks noChangeArrowheads="1"/>
          </p:cNvSpPr>
          <p:nvPr/>
        </p:nvSpPr>
        <p:spPr bwMode="auto">
          <a:xfrm>
            <a:off x="1676400" y="533400"/>
            <a:ext cx="12558714" cy="1066800"/>
          </a:xfrm>
          <a:prstGeom prst="rect">
            <a:avLst/>
          </a:prstGeom>
          <a:solidFill>
            <a:srgbClr val="107289"/>
          </a:solidFill>
          <a:ln w="9525">
            <a:noFill/>
            <a:miter lim="800000"/>
            <a:headEnd/>
            <a:tailEnd/>
          </a:ln>
        </p:spPr>
        <p:txBody>
          <a:bodyPr lIns="261221" tIns="65305" rIns="261221" bIns="65305" anchor="ctr"/>
          <a:lstStyle/>
          <a:p>
            <a:pPr defTabSz="1306449" fontAlgn="auto">
              <a:spcBef>
                <a:spcPts val="0"/>
              </a:spcBef>
              <a:spcAft>
                <a:spcPts val="0"/>
              </a:spcAft>
            </a:pPr>
            <a:r>
              <a:rPr lang="en-US" sz="3700" dirty="0">
                <a:solidFill>
                  <a:prstClr val="white"/>
                </a:solidFill>
                <a:latin typeface="Calibri"/>
                <a:cs typeface="+mn-cs"/>
              </a:rPr>
              <a:t>Hyper-V: Over 1 Millions IOPs from a Single VM</a:t>
            </a:r>
          </a:p>
        </p:txBody>
      </p:sp>
      <p:sp>
        <p:nvSpPr>
          <p:cNvPr id="11" name="Rectangle 15"/>
          <p:cNvSpPr>
            <a:spLocks noChangeArrowheads="1"/>
          </p:cNvSpPr>
          <p:nvPr/>
        </p:nvSpPr>
        <p:spPr bwMode="auto">
          <a:xfrm>
            <a:off x="457200" y="533400"/>
            <a:ext cx="1066800" cy="1066800"/>
          </a:xfrm>
          <a:prstGeom prst="rect">
            <a:avLst/>
          </a:prstGeom>
          <a:solidFill>
            <a:srgbClr val="11A7D8"/>
          </a:solidFill>
          <a:ln w="9525">
            <a:noFill/>
            <a:miter lim="800000"/>
            <a:headEnd/>
            <a:tailEnd/>
          </a:ln>
        </p:spPr>
        <p:txBody>
          <a:bodyPr wrap="none" lIns="91435" tIns="45718" rIns="91435" bIns="45718" anchor="ctr"/>
          <a:lstStyle/>
          <a:p>
            <a:pPr fontAlgn="auto">
              <a:spcBef>
                <a:spcPts val="0"/>
              </a:spcBef>
              <a:spcAft>
                <a:spcPts val="0"/>
              </a:spcAft>
            </a:pPr>
            <a:endParaRPr lang="en-US" sz="2600" dirty="0">
              <a:solidFill>
                <a:prstClr val="black"/>
              </a:solidFill>
              <a:latin typeface="Calibri"/>
              <a:cs typeface="+mn-cs"/>
            </a:endParaRPr>
          </a:p>
        </p:txBody>
      </p:sp>
      <p:sp>
        <p:nvSpPr>
          <p:cNvPr id="12" name="Rectangle 15"/>
          <p:cNvSpPr>
            <a:spLocks noChangeArrowheads="1"/>
          </p:cNvSpPr>
          <p:nvPr/>
        </p:nvSpPr>
        <p:spPr bwMode="auto">
          <a:xfrm>
            <a:off x="457200" y="533400"/>
            <a:ext cx="1066800" cy="1066800"/>
          </a:xfrm>
          <a:prstGeom prst="rect">
            <a:avLst/>
          </a:prstGeom>
          <a:solidFill>
            <a:srgbClr val="11A7D8"/>
          </a:solidFill>
          <a:ln w="9525">
            <a:noFill/>
            <a:miter lim="800000"/>
            <a:headEnd/>
            <a:tailEnd/>
          </a:ln>
        </p:spPr>
        <p:txBody>
          <a:bodyPr wrap="none" lIns="91435" tIns="45718" rIns="91435" bIns="45718" anchor="ctr"/>
          <a:lstStyle/>
          <a:p>
            <a:pPr fontAlgn="auto">
              <a:spcBef>
                <a:spcPts val="0"/>
              </a:spcBef>
              <a:spcAft>
                <a:spcPts val="0"/>
              </a:spcAft>
            </a:pPr>
            <a:endParaRPr lang="en-US" sz="2600" dirty="0">
              <a:solidFill>
                <a:prstClr val="black"/>
              </a:solidFill>
              <a:latin typeface="Calibri"/>
              <a:cs typeface="+mn-cs"/>
            </a:endParaRPr>
          </a:p>
        </p:txBody>
      </p:sp>
      <p:sp>
        <p:nvSpPr>
          <p:cNvPr id="14" name="Rectangle 7"/>
          <p:cNvSpPr>
            <a:spLocks noChangeArrowheads="1"/>
          </p:cNvSpPr>
          <p:nvPr/>
        </p:nvSpPr>
        <p:spPr bwMode="auto">
          <a:xfrm>
            <a:off x="762002" y="1981202"/>
            <a:ext cx="5562600" cy="3810000"/>
          </a:xfrm>
          <a:prstGeom prst="rect">
            <a:avLst/>
          </a:prstGeom>
          <a:solidFill>
            <a:schemeClr val="bg2"/>
          </a:solidFill>
          <a:ln w="9525">
            <a:noFill/>
            <a:miter lim="800000"/>
            <a:headEnd/>
            <a:tailEnd/>
          </a:ln>
        </p:spPr>
        <p:txBody>
          <a:bodyPr lIns="365742" tIns="45716" rIns="365742" bIns="45716" anchor="ctr"/>
          <a:lstStyle/>
          <a:p>
            <a:pPr fontAlgn="auto">
              <a:spcBef>
                <a:spcPct val="30000"/>
              </a:spcBef>
              <a:spcAft>
                <a:spcPts val="0"/>
              </a:spcAft>
            </a:pPr>
            <a:r>
              <a:rPr lang="en-US" sz="2100" b="1" dirty="0">
                <a:solidFill>
                  <a:srgbClr val="C0504D"/>
                </a:solidFill>
                <a:latin typeface="Calibri"/>
                <a:cs typeface="+mn-cs"/>
              </a:rPr>
              <a:t>Industry Leading IO Performance</a:t>
            </a:r>
          </a:p>
          <a:p>
            <a:pPr marL="395269" lvl="1" indent="-225414" fontAlgn="auto">
              <a:spcBef>
                <a:spcPct val="30000"/>
              </a:spcBef>
              <a:spcAft>
                <a:spcPts val="0"/>
              </a:spcAft>
              <a:buClr>
                <a:srgbClr val="C0504D"/>
              </a:buClr>
              <a:buFontTx/>
              <a:buChar char="•"/>
            </a:pPr>
            <a:r>
              <a:rPr lang="en-US" sz="2100" dirty="0">
                <a:solidFill>
                  <a:prstClr val="black"/>
                </a:solidFill>
                <a:latin typeface="Calibri"/>
                <a:cs typeface="+mn-cs"/>
              </a:rPr>
              <a:t>VM storage performance on par with native</a:t>
            </a:r>
          </a:p>
          <a:p>
            <a:pPr marL="395269" lvl="1" indent="-225414" fontAlgn="auto">
              <a:spcBef>
                <a:spcPct val="30000"/>
              </a:spcBef>
              <a:spcAft>
                <a:spcPts val="0"/>
              </a:spcAft>
              <a:buClr>
                <a:srgbClr val="C0504D"/>
              </a:buClr>
              <a:buFontTx/>
              <a:buChar char="•"/>
            </a:pPr>
            <a:r>
              <a:rPr lang="en-US" sz="2100" dirty="0">
                <a:solidFill>
                  <a:prstClr val="black"/>
                </a:solidFill>
                <a:latin typeface="Calibri"/>
                <a:cs typeface="+mn-cs"/>
              </a:rPr>
              <a:t>Performance scales linearly with increase in virtual processors</a:t>
            </a:r>
          </a:p>
          <a:p>
            <a:pPr marL="395269" lvl="1" indent="-225414" fontAlgn="auto">
              <a:spcBef>
                <a:spcPct val="30000"/>
              </a:spcBef>
              <a:spcAft>
                <a:spcPts val="0"/>
              </a:spcAft>
              <a:buClr>
                <a:srgbClr val="C0504D"/>
              </a:buClr>
              <a:buFontTx/>
              <a:buChar char="•"/>
            </a:pPr>
            <a:r>
              <a:rPr lang="en-US" sz="2100" dirty="0">
                <a:solidFill>
                  <a:prstClr val="black"/>
                </a:solidFill>
                <a:latin typeface="Calibri"/>
                <a:cs typeface="+mn-cs"/>
              </a:rPr>
              <a:t>Windows Server 2012 Hyper-V can virtualize over 99% of the world’s SQL Server.</a:t>
            </a:r>
          </a:p>
        </p:txBody>
      </p:sp>
    </p:spTree>
    <p:extLst>
      <p:ext uri="{BB962C8B-B14F-4D97-AF65-F5344CB8AC3E}">
        <p14:creationId xmlns:p14="http://schemas.microsoft.com/office/powerpoint/2010/main" val="166813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p>
            <a:pPr defTabSz="1306448"/>
            <a:fld id="{CE4CFBA3-A297-4043-B2C2-5A5F2CE31994}" type="slidenum">
              <a:rPr lang="en-US"/>
              <a:pPr defTabSz="1306448"/>
              <a:t>25</a:t>
            </a:fld>
            <a:endParaRPr lang="en-US" dirty="0"/>
          </a:p>
        </p:txBody>
      </p:sp>
      <p:sp>
        <p:nvSpPr>
          <p:cNvPr id="25603" name="Rectangle 20"/>
          <p:cNvSpPr>
            <a:spLocks noChangeArrowheads="1"/>
          </p:cNvSpPr>
          <p:nvPr/>
        </p:nvSpPr>
        <p:spPr bwMode="auto">
          <a:xfrm>
            <a:off x="0" y="50800"/>
            <a:ext cx="14630400" cy="8229600"/>
          </a:xfrm>
          <a:prstGeom prst="rect">
            <a:avLst/>
          </a:prstGeom>
          <a:gradFill rotWithShape="1">
            <a:gsLst>
              <a:gs pos="0">
                <a:srgbClr val="11A7D8"/>
              </a:gs>
              <a:gs pos="100000">
                <a:srgbClr val="37B5DE"/>
              </a:gs>
            </a:gsLst>
            <a:lin ang="18900000" scaled="1"/>
          </a:gradFill>
          <a:ln w="9525">
            <a:noFill/>
            <a:miter lim="800000"/>
            <a:headEnd/>
            <a:tailEnd/>
          </a:ln>
        </p:spPr>
        <p:txBody>
          <a:bodyPr wrap="none" lIns="91435" tIns="45718" rIns="91435" bIns="45718" anchor="ctr"/>
          <a:lstStyle/>
          <a:p>
            <a:endParaRPr lang="en-US" dirty="0"/>
          </a:p>
        </p:txBody>
      </p:sp>
      <p:sp>
        <p:nvSpPr>
          <p:cNvPr id="25604" name="Rectangle 25"/>
          <p:cNvSpPr>
            <a:spLocks noChangeArrowheads="1"/>
          </p:cNvSpPr>
          <p:nvPr/>
        </p:nvSpPr>
        <p:spPr bwMode="auto">
          <a:xfrm>
            <a:off x="0" y="0"/>
            <a:ext cx="14630400" cy="1676400"/>
          </a:xfrm>
          <a:prstGeom prst="rect">
            <a:avLst/>
          </a:prstGeom>
          <a:solidFill>
            <a:schemeClr val="accent1">
              <a:alpha val="79999"/>
            </a:schemeClr>
          </a:solidFill>
          <a:ln w="9525">
            <a:noFill/>
            <a:miter lim="800000"/>
            <a:headEnd/>
            <a:tailEnd/>
          </a:ln>
        </p:spPr>
        <p:txBody>
          <a:bodyPr wrap="none" lIns="91435" tIns="45718" rIns="91435" bIns="45718" anchor="ctr"/>
          <a:lstStyle/>
          <a:p>
            <a:endParaRPr lang="en-US" dirty="0"/>
          </a:p>
        </p:txBody>
      </p:sp>
      <p:sp>
        <p:nvSpPr>
          <p:cNvPr id="25605" name="Rectangle 26"/>
          <p:cNvSpPr>
            <a:spLocks noChangeArrowheads="1"/>
          </p:cNvSpPr>
          <p:nvPr/>
        </p:nvSpPr>
        <p:spPr bwMode="auto">
          <a:xfrm>
            <a:off x="690563" y="361950"/>
            <a:ext cx="8301037" cy="952500"/>
          </a:xfrm>
          <a:prstGeom prst="rect">
            <a:avLst/>
          </a:prstGeom>
          <a:noFill/>
          <a:ln w="9525">
            <a:noFill/>
            <a:miter lim="800000"/>
            <a:headEnd/>
            <a:tailEnd/>
          </a:ln>
        </p:spPr>
        <p:txBody>
          <a:bodyPr lIns="130602" tIns="65302" rIns="130602" bIns="65302" anchor="ctr"/>
          <a:lstStyle/>
          <a:p>
            <a:pPr defTabSz="1306448"/>
            <a:r>
              <a:rPr lang="zh-TW" altLang="en-US" sz="3600" dirty="0">
                <a:solidFill>
                  <a:schemeClr val="bg1"/>
                </a:solidFill>
                <a:latin typeface="微軟正黑體" pitchFamily="34" charset="-120"/>
                <a:ea typeface="微軟正黑體" pitchFamily="34" charset="-120"/>
              </a:rPr>
              <a:t>對應功能</a:t>
            </a:r>
            <a:endParaRPr lang="en-US" altLang="zh-TW" sz="3600" dirty="0">
              <a:solidFill>
                <a:schemeClr val="bg1"/>
              </a:solidFill>
              <a:latin typeface="微軟正黑體" pitchFamily="34" charset="-120"/>
              <a:ea typeface="微軟正黑體" pitchFamily="34" charset="-120"/>
            </a:endParaRPr>
          </a:p>
        </p:txBody>
      </p:sp>
      <p:sp>
        <p:nvSpPr>
          <p:cNvPr id="47135" name="Text Box 31"/>
          <p:cNvSpPr txBox="1">
            <a:spLocks noChangeArrowheads="1"/>
          </p:cNvSpPr>
          <p:nvPr/>
        </p:nvSpPr>
        <p:spPr bwMode="auto">
          <a:xfrm>
            <a:off x="348185" y="1905001"/>
            <a:ext cx="5032248" cy="4016480"/>
          </a:xfrm>
          <a:prstGeom prst="rect">
            <a:avLst/>
          </a:prstGeom>
          <a:noFill/>
          <a:ln w="9525">
            <a:noFill/>
            <a:miter lim="800000"/>
            <a:headEnd/>
            <a:tailEnd/>
          </a:ln>
          <a:effectLst/>
        </p:spPr>
        <p:txBody>
          <a:bodyPr wrap="square" lIns="91431" tIns="45716" rIns="91431" bIns="45716">
            <a:spAutoFit/>
          </a:bodyPr>
          <a:lstStyle/>
          <a:p>
            <a:pPr defTabSz="1306448">
              <a:spcBef>
                <a:spcPct val="50000"/>
              </a:spcBef>
              <a:defRPr/>
            </a:pPr>
            <a:r>
              <a:rPr lang="en-US" dirty="0" smtClean="0">
                <a:solidFill>
                  <a:schemeClr val="bg1"/>
                </a:solidFill>
              </a:rPr>
              <a:t>Hyper-V supports </a:t>
            </a:r>
            <a:r>
              <a:rPr lang="en-US" dirty="0">
                <a:solidFill>
                  <a:schemeClr val="bg1"/>
                </a:solidFill>
              </a:rPr>
              <a:t>Fibre Channel storage area networks (SANs</a:t>
            </a:r>
            <a:r>
              <a:rPr lang="en-US" dirty="0" smtClean="0">
                <a:solidFill>
                  <a:schemeClr val="bg1"/>
                </a:solidFill>
              </a:rPr>
              <a:t>):</a:t>
            </a:r>
            <a:endParaRPr lang="en-US" dirty="0">
              <a:solidFill>
                <a:schemeClr val="bg1"/>
              </a:solidFill>
            </a:endParaRPr>
          </a:p>
          <a:p>
            <a:pPr marL="285736" indent="-285736" defTabSz="1306448">
              <a:spcBef>
                <a:spcPct val="50000"/>
              </a:spcBef>
              <a:buFontTx/>
              <a:buChar char="•"/>
              <a:defRPr/>
            </a:pPr>
            <a:r>
              <a:rPr lang="en-US" dirty="0" smtClean="0">
                <a:solidFill>
                  <a:schemeClr val="bg1"/>
                </a:solidFill>
              </a:rPr>
              <a:t>Connects </a:t>
            </a:r>
            <a:r>
              <a:rPr lang="en-US" dirty="0">
                <a:solidFill>
                  <a:schemeClr val="bg1"/>
                </a:solidFill>
              </a:rPr>
              <a:t>virtual machines directly to Fibre Channel </a:t>
            </a:r>
            <a:r>
              <a:rPr lang="en-US" dirty="0" smtClean="0">
                <a:solidFill>
                  <a:schemeClr val="bg1"/>
                </a:solidFill>
              </a:rPr>
              <a:t>SANs</a:t>
            </a:r>
          </a:p>
          <a:p>
            <a:pPr marL="285736" indent="-285736" defTabSz="1306448">
              <a:spcBef>
                <a:spcPct val="50000"/>
              </a:spcBef>
              <a:buFontTx/>
              <a:buChar char="•"/>
              <a:defRPr/>
            </a:pPr>
            <a:r>
              <a:rPr lang="en-US" dirty="0" smtClean="0">
                <a:solidFill>
                  <a:schemeClr val="bg1"/>
                </a:solidFill>
              </a:rPr>
              <a:t>Allows up </a:t>
            </a:r>
            <a:r>
              <a:rPr lang="en-US" dirty="0">
                <a:solidFill>
                  <a:schemeClr val="bg1"/>
                </a:solidFill>
              </a:rPr>
              <a:t>to four </a:t>
            </a:r>
            <a:r>
              <a:rPr lang="en-US" dirty="0" smtClean="0">
                <a:solidFill>
                  <a:schemeClr val="bg1"/>
                </a:solidFill>
              </a:rPr>
              <a:t>virtual </a:t>
            </a:r>
            <a:r>
              <a:rPr lang="en-US" dirty="0">
                <a:solidFill>
                  <a:schemeClr val="bg1"/>
                </a:solidFill>
              </a:rPr>
              <a:t>Fibre Channel adapters on a virtual machine</a:t>
            </a:r>
          </a:p>
          <a:p>
            <a:pPr marL="285736" indent="-285736" defTabSz="1306448">
              <a:spcBef>
                <a:spcPct val="50000"/>
              </a:spcBef>
              <a:buFontTx/>
              <a:buChar char="•"/>
              <a:defRPr/>
            </a:pPr>
            <a:endParaRPr lang="en-US" dirty="0" smtClean="0">
              <a:solidFill>
                <a:schemeClr val="bg1"/>
              </a:solidFill>
            </a:endParaRPr>
          </a:p>
          <a:p>
            <a:pPr lvl="1" defTabSz="1306448">
              <a:spcBef>
                <a:spcPct val="50000"/>
              </a:spcBef>
              <a:defRPr/>
            </a:pPr>
            <a:endParaRPr lang="en-US" sz="1900" dirty="0">
              <a:solidFill>
                <a:schemeClr val="bg1"/>
              </a:solidFill>
            </a:endParaRPr>
          </a:p>
        </p:txBody>
      </p:sp>
      <p:sp>
        <p:nvSpPr>
          <p:cNvPr id="25607" name="Rectangle 26"/>
          <p:cNvSpPr>
            <a:spLocks noChangeArrowheads="1"/>
          </p:cNvSpPr>
          <p:nvPr/>
        </p:nvSpPr>
        <p:spPr bwMode="auto">
          <a:xfrm>
            <a:off x="-19050" y="6467476"/>
            <a:ext cx="5791200" cy="1812925"/>
          </a:xfrm>
          <a:prstGeom prst="rect">
            <a:avLst/>
          </a:prstGeom>
          <a:solidFill>
            <a:schemeClr val="accent1">
              <a:lumMod val="50000"/>
            </a:schemeClr>
          </a:solidFill>
          <a:ln w="9525">
            <a:noFill/>
            <a:miter lim="800000"/>
            <a:headEnd/>
            <a:tailEnd/>
          </a:ln>
        </p:spPr>
        <p:txBody>
          <a:bodyPr lIns="274306" tIns="45716" rIns="182862" bIns="45716" anchor="ctr"/>
          <a:lstStyle/>
          <a:p>
            <a:pPr defTabSz="1306448"/>
            <a:r>
              <a:rPr lang="en-US" sz="3600" dirty="0">
                <a:solidFill>
                  <a:schemeClr val="bg1"/>
                </a:solidFill>
                <a:latin typeface="微軟正黑體" pitchFamily="34" charset="-120"/>
                <a:ea typeface="微軟正黑體" pitchFamily="34" charset="-120"/>
              </a:rPr>
              <a:t>Hyper-V</a:t>
            </a:r>
            <a:r>
              <a:rPr lang="zh-TW" altLang="en-US" sz="3600" dirty="0">
                <a:solidFill>
                  <a:schemeClr val="bg1"/>
                </a:solidFill>
                <a:latin typeface="微軟正黑體" pitchFamily="34" charset="-120"/>
                <a:ea typeface="微軟正黑體" pitchFamily="34" charset="-120"/>
              </a:rPr>
              <a:t> </a:t>
            </a:r>
            <a:r>
              <a:rPr lang="zh-TW" altLang="en-US" sz="3600" dirty="0">
                <a:solidFill>
                  <a:schemeClr val="bg1"/>
                </a:solidFill>
                <a:latin typeface="微軟正黑體" pitchFamily="34" charset="-120"/>
                <a:ea typeface="微軟正黑體" pitchFamily="34" charset="-120"/>
              </a:rPr>
              <a:t>虛擬光纖</a:t>
            </a:r>
            <a:r>
              <a:rPr lang="zh-TW" altLang="en-US" sz="3600" dirty="0">
                <a:solidFill>
                  <a:schemeClr val="bg1"/>
                </a:solidFill>
                <a:latin typeface="微軟正黑體" pitchFamily="34" charset="-120"/>
                <a:ea typeface="微軟正黑體" pitchFamily="34" charset="-120"/>
              </a:rPr>
              <a:t>卡，與既有底層架構無縫整合</a:t>
            </a:r>
            <a:endParaRPr lang="en-US" sz="3600" dirty="0">
              <a:solidFill>
                <a:schemeClr val="bg1"/>
              </a:solidFill>
              <a:latin typeface="微軟正黑體" pitchFamily="34" charset="-120"/>
              <a:ea typeface="微軟正黑體" pitchFamily="34" charset="-120"/>
            </a:endParaRPr>
          </a:p>
        </p:txBody>
      </p:sp>
      <p:sp>
        <p:nvSpPr>
          <p:cNvPr id="2" name="Rectangle 1"/>
          <p:cNvSpPr/>
          <p:nvPr/>
        </p:nvSpPr>
        <p:spPr bwMode="auto">
          <a:xfrm>
            <a:off x="7039430" y="2047290"/>
            <a:ext cx="6282490" cy="5021263"/>
          </a:xfrm>
          <a:prstGeom prst="rect">
            <a:avLst/>
          </a:prstGeom>
          <a:solidFill>
            <a:schemeClr val="bg1"/>
          </a:solidFill>
          <a:ln w="9525" cap="flat" cmpd="sng" algn="ctr">
            <a:noFill/>
            <a:prstDash val="solid"/>
            <a:round/>
            <a:headEnd type="none" w="med" len="med"/>
            <a:tailEnd type="none" w="med" len="med"/>
          </a:ln>
          <a:effectLst/>
        </p:spPr>
        <p:txBody>
          <a:bodyPr vert="horz" wrap="square" lIns="91435" tIns="45718" rIns="91435" bIns="45718" numCol="1" rtlCol="0" anchor="t" anchorCtr="0" compatLnSpc="1">
            <a:prstTxWarp prst="textNoShape">
              <a:avLst/>
            </a:prstTxWarp>
          </a:bodyPr>
          <a:lstStyle/>
          <a:p>
            <a:pPr defTabSz="1306448"/>
            <a:endParaRPr lang="en-US" dirty="0"/>
          </a:p>
        </p:txBody>
      </p:sp>
      <p:pic>
        <p:nvPicPr>
          <p:cNvPr id="9"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323221" y="2161592"/>
            <a:ext cx="5714909" cy="4792662"/>
          </a:xfrm>
          <a:prstGeom prst="rect">
            <a:avLst/>
          </a:prstGeom>
          <a:noFill/>
          <a:ln w="9525">
            <a:noFill/>
            <a:miter lim="800000"/>
            <a:headEnd/>
            <a:tailEnd/>
          </a:ln>
        </p:spPr>
      </p:pic>
      <p:sp>
        <p:nvSpPr>
          <p:cNvPr id="11" name="Rectangle 10"/>
          <p:cNvSpPr/>
          <p:nvPr/>
        </p:nvSpPr>
        <p:spPr>
          <a:xfrm>
            <a:off x="7323223" y="7114411"/>
            <a:ext cx="5397118" cy="338550"/>
          </a:xfrm>
          <a:prstGeom prst="rect">
            <a:avLst/>
          </a:prstGeom>
        </p:spPr>
        <p:txBody>
          <a:bodyPr wrap="square" lIns="91435" tIns="45718" rIns="91435" bIns="45718">
            <a:spAutoFit/>
          </a:bodyPr>
          <a:lstStyle/>
          <a:p>
            <a:pPr>
              <a:defRPr/>
            </a:pPr>
            <a:r>
              <a:rPr lang="en-US" sz="1600" i="1" dirty="0">
                <a:solidFill>
                  <a:schemeClr val="bg1"/>
                </a:solidFill>
                <a:latin typeface="+mn-lt"/>
                <a:cs typeface="+mn-cs"/>
              </a:rPr>
              <a:t>Live </a:t>
            </a:r>
            <a:r>
              <a:rPr lang="en-US" sz="1600" i="1" dirty="0">
                <a:solidFill>
                  <a:schemeClr val="bg1"/>
                </a:solidFill>
                <a:latin typeface="+mn-lt"/>
                <a:cs typeface="+mn-cs"/>
              </a:rPr>
              <a:t>Migration </a:t>
            </a:r>
            <a:r>
              <a:rPr lang="en-US" sz="1600" i="1" dirty="0">
                <a:solidFill>
                  <a:schemeClr val="bg1"/>
                </a:solidFill>
                <a:latin typeface="+mn-lt"/>
                <a:cs typeface="+mn-cs"/>
              </a:rPr>
              <a:t>maintaining Fibre Channel connectivity</a:t>
            </a:r>
          </a:p>
        </p:txBody>
      </p:sp>
    </p:spTree>
    <p:extLst>
      <p:ext uri="{BB962C8B-B14F-4D97-AF65-F5344CB8AC3E}">
        <p14:creationId xmlns:p14="http://schemas.microsoft.com/office/powerpoint/2010/main" val="110056081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p>
            <a:pPr defTabSz="1306448"/>
            <a:fld id="{FCCABDE5-46E7-4AA6-AB8A-5C7588236760}" type="slidenum">
              <a:rPr lang="en-US"/>
              <a:pPr defTabSz="1306448"/>
              <a:t>26</a:t>
            </a:fld>
            <a:endParaRPr lang="en-US" dirty="0"/>
          </a:p>
        </p:txBody>
      </p:sp>
      <p:sp>
        <p:nvSpPr>
          <p:cNvPr id="26627" name="Rectangle 20"/>
          <p:cNvSpPr>
            <a:spLocks noChangeArrowheads="1"/>
          </p:cNvSpPr>
          <p:nvPr/>
        </p:nvSpPr>
        <p:spPr bwMode="auto">
          <a:xfrm>
            <a:off x="0" y="50800"/>
            <a:ext cx="14630400" cy="8229600"/>
          </a:xfrm>
          <a:prstGeom prst="rect">
            <a:avLst/>
          </a:prstGeom>
          <a:gradFill rotWithShape="1">
            <a:gsLst>
              <a:gs pos="0">
                <a:srgbClr val="11A7D8"/>
              </a:gs>
              <a:gs pos="100000">
                <a:srgbClr val="37B5DE"/>
              </a:gs>
            </a:gsLst>
            <a:lin ang="18900000" scaled="1"/>
          </a:gradFill>
          <a:ln w="9525">
            <a:noFill/>
            <a:miter lim="800000"/>
            <a:headEnd/>
            <a:tailEnd/>
          </a:ln>
        </p:spPr>
        <p:txBody>
          <a:bodyPr wrap="none" lIns="91435" tIns="45718" rIns="91435" bIns="45718" anchor="ctr"/>
          <a:lstStyle/>
          <a:p>
            <a:endParaRPr lang="en-US" dirty="0"/>
          </a:p>
        </p:txBody>
      </p:sp>
      <p:sp>
        <p:nvSpPr>
          <p:cNvPr id="26628" name="Rectangle 25"/>
          <p:cNvSpPr>
            <a:spLocks noChangeArrowheads="1"/>
          </p:cNvSpPr>
          <p:nvPr/>
        </p:nvSpPr>
        <p:spPr bwMode="auto">
          <a:xfrm>
            <a:off x="0" y="0"/>
            <a:ext cx="14630400" cy="1676400"/>
          </a:xfrm>
          <a:prstGeom prst="rect">
            <a:avLst/>
          </a:prstGeom>
          <a:solidFill>
            <a:schemeClr val="accent1">
              <a:alpha val="79999"/>
            </a:schemeClr>
          </a:solidFill>
          <a:ln w="9525">
            <a:noFill/>
            <a:miter lim="800000"/>
            <a:headEnd/>
            <a:tailEnd/>
          </a:ln>
        </p:spPr>
        <p:txBody>
          <a:bodyPr wrap="none" lIns="91435" tIns="45718" rIns="91435" bIns="45718" anchor="ctr"/>
          <a:lstStyle/>
          <a:p>
            <a:endParaRPr lang="en-US" dirty="0"/>
          </a:p>
        </p:txBody>
      </p:sp>
      <p:sp>
        <p:nvSpPr>
          <p:cNvPr id="26629" name="Rectangle 26"/>
          <p:cNvSpPr>
            <a:spLocks noChangeArrowheads="1"/>
          </p:cNvSpPr>
          <p:nvPr/>
        </p:nvSpPr>
        <p:spPr bwMode="auto">
          <a:xfrm>
            <a:off x="690563" y="361950"/>
            <a:ext cx="8301037" cy="952500"/>
          </a:xfrm>
          <a:prstGeom prst="rect">
            <a:avLst/>
          </a:prstGeom>
          <a:noFill/>
          <a:ln w="9525">
            <a:noFill/>
            <a:miter lim="800000"/>
            <a:headEnd/>
            <a:tailEnd/>
          </a:ln>
        </p:spPr>
        <p:txBody>
          <a:bodyPr lIns="130602" tIns="65302" rIns="130602" bIns="65302" anchor="ctr"/>
          <a:lstStyle/>
          <a:p>
            <a:pPr defTabSz="1306448"/>
            <a:r>
              <a:rPr lang="zh-TW" altLang="en-US" sz="3600" dirty="0">
                <a:solidFill>
                  <a:schemeClr val="bg1"/>
                </a:solidFill>
                <a:latin typeface="微軟正黑體" pitchFamily="34" charset="-120"/>
                <a:ea typeface="微軟正黑體" pitchFamily="34" charset="-120"/>
              </a:rPr>
              <a:t>對應功能</a:t>
            </a:r>
            <a:endParaRPr lang="en-US" altLang="zh-TW" sz="3600" dirty="0">
              <a:solidFill>
                <a:schemeClr val="bg1"/>
              </a:solidFill>
              <a:latin typeface="微軟正黑體" pitchFamily="34" charset="-120"/>
              <a:ea typeface="微軟正黑體" pitchFamily="34" charset="-120"/>
            </a:endParaRPr>
          </a:p>
        </p:txBody>
      </p:sp>
      <p:sp>
        <p:nvSpPr>
          <p:cNvPr id="47135" name="Text Box 31"/>
          <p:cNvSpPr txBox="1">
            <a:spLocks noChangeArrowheads="1"/>
          </p:cNvSpPr>
          <p:nvPr/>
        </p:nvSpPr>
        <p:spPr bwMode="auto">
          <a:xfrm>
            <a:off x="436627" y="2133601"/>
            <a:ext cx="7488174" cy="3670227"/>
          </a:xfrm>
          <a:prstGeom prst="rect">
            <a:avLst/>
          </a:prstGeom>
          <a:noFill/>
          <a:ln w="9525">
            <a:noFill/>
            <a:miter lim="800000"/>
            <a:headEnd/>
            <a:tailEnd/>
          </a:ln>
          <a:effectLst/>
        </p:spPr>
        <p:txBody>
          <a:bodyPr wrap="square" lIns="91431" tIns="45716" rIns="91431" bIns="45716">
            <a:spAutoFit/>
          </a:bodyPr>
          <a:lstStyle/>
          <a:p>
            <a:pPr marL="285736" indent="-285736" defTabSz="1306448">
              <a:spcBef>
                <a:spcPct val="50000"/>
              </a:spcBef>
              <a:buFontTx/>
              <a:buChar char="•"/>
              <a:defRPr/>
            </a:pPr>
            <a:r>
              <a:rPr lang="en-US" dirty="0" smtClean="0">
                <a:solidFill>
                  <a:schemeClr val="bg1"/>
                </a:solidFill>
              </a:rPr>
              <a:t>Rapid </a:t>
            </a:r>
            <a:r>
              <a:rPr lang="en-US" dirty="0">
                <a:solidFill>
                  <a:schemeClr val="bg1"/>
                </a:solidFill>
              </a:rPr>
              <a:t>virtual machine provisioning and migration</a:t>
            </a:r>
          </a:p>
          <a:p>
            <a:pPr marL="285736" indent="-285736" defTabSz="1306448">
              <a:spcBef>
                <a:spcPct val="50000"/>
              </a:spcBef>
              <a:buFontTx/>
              <a:buChar char="•"/>
              <a:defRPr/>
            </a:pPr>
            <a:r>
              <a:rPr lang="en-US" dirty="0">
                <a:solidFill>
                  <a:schemeClr val="bg1"/>
                </a:solidFill>
              </a:rPr>
              <a:t>Faster transfers on large files</a:t>
            </a:r>
          </a:p>
          <a:p>
            <a:pPr marL="285736" indent="-285736" defTabSz="1306448">
              <a:spcBef>
                <a:spcPct val="50000"/>
              </a:spcBef>
              <a:buFontTx/>
              <a:buChar char="•"/>
              <a:defRPr/>
            </a:pPr>
            <a:r>
              <a:rPr lang="en-US" dirty="0">
                <a:solidFill>
                  <a:schemeClr val="bg1"/>
                </a:solidFill>
              </a:rPr>
              <a:t>Latency minimization</a:t>
            </a:r>
          </a:p>
          <a:p>
            <a:pPr marL="285736" indent="-285736" defTabSz="1306448">
              <a:spcBef>
                <a:spcPct val="50000"/>
              </a:spcBef>
              <a:buFontTx/>
              <a:buChar char="•"/>
              <a:defRPr/>
            </a:pPr>
            <a:r>
              <a:rPr lang="en-US" dirty="0" smtClean="0">
                <a:solidFill>
                  <a:schemeClr val="bg1"/>
                </a:solidFill>
              </a:rPr>
              <a:t>Less </a:t>
            </a:r>
            <a:r>
              <a:rPr lang="en-US" dirty="0">
                <a:solidFill>
                  <a:schemeClr val="bg1"/>
                </a:solidFill>
              </a:rPr>
              <a:t>CPU and network usage</a:t>
            </a:r>
          </a:p>
          <a:p>
            <a:pPr defTabSz="1306448">
              <a:spcBef>
                <a:spcPct val="50000"/>
              </a:spcBef>
              <a:defRPr/>
            </a:pPr>
            <a:endParaRPr lang="en-US" dirty="0">
              <a:solidFill>
                <a:schemeClr val="bg1"/>
              </a:solidFill>
            </a:endParaRPr>
          </a:p>
          <a:p>
            <a:pPr lvl="1" defTabSz="1306448">
              <a:spcBef>
                <a:spcPct val="50000"/>
              </a:spcBef>
              <a:defRPr/>
            </a:pPr>
            <a:endParaRPr lang="en-US" sz="1900" dirty="0">
              <a:solidFill>
                <a:schemeClr val="bg1"/>
              </a:solidFill>
            </a:endParaRPr>
          </a:p>
          <a:p>
            <a:pPr marL="742913" lvl="1" indent="-285736" defTabSz="1306448">
              <a:spcBef>
                <a:spcPct val="50000"/>
              </a:spcBef>
              <a:buFontTx/>
              <a:buChar char="•"/>
              <a:defRPr/>
            </a:pPr>
            <a:endParaRPr lang="en-US" dirty="0">
              <a:solidFill>
                <a:schemeClr val="bg1"/>
              </a:solidFill>
            </a:endParaRPr>
          </a:p>
        </p:txBody>
      </p:sp>
      <p:sp>
        <p:nvSpPr>
          <p:cNvPr id="26631" name="Rectangle 26"/>
          <p:cNvSpPr>
            <a:spLocks noChangeArrowheads="1"/>
          </p:cNvSpPr>
          <p:nvPr/>
        </p:nvSpPr>
        <p:spPr bwMode="auto">
          <a:xfrm>
            <a:off x="-19050" y="6467476"/>
            <a:ext cx="5791200" cy="1812925"/>
          </a:xfrm>
          <a:prstGeom prst="rect">
            <a:avLst/>
          </a:prstGeom>
          <a:solidFill>
            <a:schemeClr val="accent1">
              <a:lumMod val="50000"/>
            </a:schemeClr>
          </a:solidFill>
          <a:ln w="9525">
            <a:noFill/>
            <a:miter lim="800000"/>
            <a:headEnd/>
            <a:tailEnd/>
          </a:ln>
        </p:spPr>
        <p:txBody>
          <a:bodyPr lIns="274306" tIns="45716" rIns="182862" bIns="45716" anchor="ctr"/>
          <a:lstStyle/>
          <a:p>
            <a:pPr defTabSz="1306448"/>
            <a:r>
              <a:rPr lang="en-US" sz="3600" dirty="0">
                <a:solidFill>
                  <a:schemeClr val="bg1"/>
                </a:solidFill>
                <a:latin typeface="微軟正黑體" pitchFamily="34" charset="-120"/>
                <a:ea typeface="微軟正黑體" pitchFamily="34" charset="-120"/>
              </a:rPr>
              <a:t>Hyper-V </a:t>
            </a:r>
            <a:r>
              <a:rPr lang="zh-TW" altLang="en-US" sz="3600" dirty="0">
                <a:solidFill>
                  <a:schemeClr val="bg1"/>
                </a:solidFill>
                <a:latin typeface="微軟正黑體" pitchFamily="34" charset="-120"/>
                <a:ea typeface="微軟正黑體" pitchFamily="34" charset="-120"/>
              </a:rPr>
              <a:t>儲存整合功能</a:t>
            </a:r>
            <a:endParaRPr lang="en-US" sz="3600" dirty="0">
              <a:solidFill>
                <a:schemeClr val="bg1"/>
              </a:solidFill>
              <a:latin typeface="微軟正黑體" pitchFamily="34" charset="-120"/>
              <a:ea typeface="微軟正黑體" pitchFamily="34" charset="-120"/>
            </a:endParaRPr>
          </a:p>
          <a:p>
            <a:pPr defTabSz="1306448"/>
            <a:r>
              <a:rPr lang="en-US" altLang="zh-TW" sz="3600" dirty="0">
                <a:solidFill>
                  <a:schemeClr val="bg1"/>
                </a:solidFill>
                <a:latin typeface="微軟正黑體" pitchFamily="34" charset="-120"/>
                <a:ea typeface="微軟正黑體" pitchFamily="34" charset="-120"/>
              </a:rPr>
              <a:t>Offline Data Transfer</a:t>
            </a:r>
            <a:r>
              <a:rPr lang="zh-TW" altLang="en-US" sz="3600" dirty="0">
                <a:solidFill>
                  <a:schemeClr val="bg1"/>
                </a:solidFill>
                <a:latin typeface="微軟正黑體" pitchFamily="34" charset="-120"/>
                <a:ea typeface="微軟正黑體" pitchFamily="34" charset="-120"/>
              </a:rPr>
              <a:t> </a:t>
            </a:r>
            <a:r>
              <a:rPr lang="en-US" altLang="zh-TW" sz="3600" dirty="0">
                <a:solidFill>
                  <a:schemeClr val="bg1"/>
                </a:solidFill>
                <a:latin typeface="微軟正黑體" pitchFamily="34" charset="-120"/>
                <a:ea typeface="微軟正黑體" pitchFamily="34" charset="-120"/>
              </a:rPr>
              <a:t>(ODX)</a:t>
            </a:r>
            <a:endParaRPr lang="en-US" sz="3600" dirty="0">
              <a:solidFill>
                <a:schemeClr val="bg1"/>
              </a:solidFill>
              <a:latin typeface="微軟正黑體" pitchFamily="34" charset="-120"/>
              <a:ea typeface="微軟正黑體" pitchFamily="34" charset="-120"/>
            </a:endParaRPr>
          </a:p>
        </p:txBody>
      </p:sp>
      <p:pic>
        <p:nvPicPr>
          <p:cNvPr id="9" name="Picture 2"/>
          <p:cNvPicPr>
            <a:picLocks noChangeAspect="1" noChangeArrowheads="1"/>
          </p:cNvPicPr>
          <p:nvPr/>
        </p:nvPicPr>
        <p:blipFill>
          <a:blip r:embed="rId3"/>
          <a:srcRect/>
          <a:stretch>
            <a:fillRect/>
          </a:stretch>
        </p:blipFill>
        <p:spPr bwMode="auto">
          <a:xfrm>
            <a:off x="8534400" y="1959811"/>
            <a:ext cx="5029200" cy="4791710"/>
          </a:xfrm>
          <a:prstGeom prst="rect">
            <a:avLst/>
          </a:prstGeom>
          <a:noFill/>
          <a:ln w="9525">
            <a:noFill/>
            <a:miter lim="800000"/>
            <a:headEnd/>
            <a:tailEnd/>
          </a:ln>
        </p:spPr>
      </p:pic>
      <p:sp>
        <p:nvSpPr>
          <p:cNvPr id="10" name="Rectangle 9"/>
          <p:cNvSpPr/>
          <p:nvPr/>
        </p:nvSpPr>
        <p:spPr>
          <a:xfrm>
            <a:off x="8534403" y="6866106"/>
            <a:ext cx="5397118" cy="338550"/>
          </a:xfrm>
          <a:prstGeom prst="rect">
            <a:avLst/>
          </a:prstGeom>
        </p:spPr>
        <p:txBody>
          <a:bodyPr wrap="square" lIns="91435" tIns="45718" rIns="91435" bIns="45718">
            <a:spAutoFit/>
          </a:bodyPr>
          <a:lstStyle/>
          <a:p>
            <a:pPr>
              <a:defRPr/>
            </a:pPr>
            <a:r>
              <a:rPr lang="en-US" sz="1600" i="1" dirty="0">
                <a:solidFill>
                  <a:schemeClr val="bg1"/>
                </a:solidFill>
                <a:latin typeface="+mn-lt"/>
                <a:cs typeface="+mn-cs"/>
              </a:rPr>
              <a:t>Token-based copy operation</a:t>
            </a:r>
          </a:p>
        </p:txBody>
      </p:sp>
    </p:spTree>
    <p:extLst>
      <p:ext uri="{BB962C8B-B14F-4D97-AF65-F5344CB8AC3E}">
        <p14:creationId xmlns:p14="http://schemas.microsoft.com/office/powerpoint/2010/main" val="296865629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p:spPr>
        <p:txBody>
          <a:bodyPr/>
          <a:lstStyle/>
          <a:p>
            <a:pPr defTabSz="1306448"/>
            <a:fld id="{4FC71690-8BA9-45F8-B988-C111890D9062}" type="slidenum">
              <a:rPr lang="en-US"/>
              <a:pPr defTabSz="1306448"/>
              <a:t>27</a:t>
            </a:fld>
            <a:endParaRPr lang="en-US" dirty="0"/>
          </a:p>
        </p:txBody>
      </p:sp>
      <p:sp>
        <p:nvSpPr>
          <p:cNvPr id="28675" name="Rectangle 20"/>
          <p:cNvSpPr>
            <a:spLocks noChangeArrowheads="1"/>
          </p:cNvSpPr>
          <p:nvPr/>
        </p:nvSpPr>
        <p:spPr bwMode="auto">
          <a:xfrm>
            <a:off x="0" y="50800"/>
            <a:ext cx="14630400" cy="8229600"/>
          </a:xfrm>
          <a:prstGeom prst="rect">
            <a:avLst/>
          </a:prstGeom>
          <a:gradFill rotWithShape="1">
            <a:gsLst>
              <a:gs pos="0">
                <a:srgbClr val="11A7D8"/>
              </a:gs>
              <a:gs pos="100000">
                <a:srgbClr val="37B5DE"/>
              </a:gs>
            </a:gsLst>
            <a:lin ang="18900000" scaled="1"/>
          </a:gradFill>
          <a:ln w="9525">
            <a:noFill/>
            <a:miter lim="800000"/>
            <a:headEnd/>
            <a:tailEnd/>
          </a:ln>
        </p:spPr>
        <p:txBody>
          <a:bodyPr wrap="none" lIns="91435" tIns="45718" rIns="91435" bIns="45718" anchor="ctr"/>
          <a:lstStyle/>
          <a:p>
            <a:endParaRPr lang="en-US" dirty="0"/>
          </a:p>
        </p:txBody>
      </p:sp>
      <p:sp>
        <p:nvSpPr>
          <p:cNvPr id="28676" name="Rectangle 25"/>
          <p:cNvSpPr>
            <a:spLocks noChangeArrowheads="1"/>
          </p:cNvSpPr>
          <p:nvPr/>
        </p:nvSpPr>
        <p:spPr bwMode="auto">
          <a:xfrm>
            <a:off x="0" y="0"/>
            <a:ext cx="14630400" cy="1676400"/>
          </a:xfrm>
          <a:prstGeom prst="rect">
            <a:avLst/>
          </a:prstGeom>
          <a:solidFill>
            <a:schemeClr val="accent1">
              <a:alpha val="79999"/>
            </a:schemeClr>
          </a:solidFill>
          <a:ln w="9525">
            <a:noFill/>
            <a:miter lim="800000"/>
            <a:headEnd/>
            <a:tailEnd/>
          </a:ln>
        </p:spPr>
        <p:txBody>
          <a:bodyPr wrap="none" lIns="91435" tIns="45718" rIns="91435" bIns="45718" anchor="ctr"/>
          <a:lstStyle/>
          <a:p>
            <a:endParaRPr lang="en-US" dirty="0"/>
          </a:p>
        </p:txBody>
      </p:sp>
      <p:sp>
        <p:nvSpPr>
          <p:cNvPr id="28677" name="Rectangle 26"/>
          <p:cNvSpPr>
            <a:spLocks noChangeArrowheads="1"/>
          </p:cNvSpPr>
          <p:nvPr/>
        </p:nvSpPr>
        <p:spPr bwMode="auto">
          <a:xfrm>
            <a:off x="690563" y="361950"/>
            <a:ext cx="8301037" cy="952500"/>
          </a:xfrm>
          <a:prstGeom prst="rect">
            <a:avLst/>
          </a:prstGeom>
          <a:noFill/>
          <a:ln w="9525">
            <a:noFill/>
            <a:miter lim="800000"/>
            <a:headEnd/>
            <a:tailEnd/>
          </a:ln>
        </p:spPr>
        <p:txBody>
          <a:bodyPr lIns="130602" tIns="65302" rIns="130602" bIns="65302" anchor="ctr"/>
          <a:lstStyle/>
          <a:p>
            <a:pPr defTabSz="1306448"/>
            <a:r>
              <a:rPr lang="zh-TW" altLang="en-US" sz="3600" dirty="0">
                <a:solidFill>
                  <a:schemeClr val="bg1"/>
                </a:solidFill>
                <a:latin typeface="微軟正黑體" pitchFamily="34" charset="-120"/>
                <a:ea typeface="微軟正黑體" pitchFamily="34" charset="-120"/>
              </a:rPr>
              <a:t>對應功能</a:t>
            </a:r>
            <a:endParaRPr lang="en-US" altLang="zh-TW" sz="3600" dirty="0">
              <a:solidFill>
                <a:schemeClr val="bg1"/>
              </a:solidFill>
              <a:latin typeface="微軟正黑體" pitchFamily="34" charset="-120"/>
              <a:ea typeface="微軟正黑體" pitchFamily="34" charset="-120"/>
            </a:endParaRPr>
          </a:p>
        </p:txBody>
      </p:sp>
      <p:sp>
        <p:nvSpPr>
          <p:cNvPr id="47135" name="Text Box 31"/>
          <p:cNvSpPr txBox="1">
            <a:spLocks noChangeArrowheads="1"/>
          </p:cNvSpPr>
          <p:nvPr/>
        </p:nvSpPr>
        <p:spPr bwMode="auto">
          <a:xfrm>
            <a:off x="384050" y="1947673"/>
            <a:ext cx="6607174" cy="5370697"/>
          </a:xfrm>
          <a:prstGeom prst="rect">
            <a:avLst/>
          </a:prstGeom>
          <a:noFill/>
          <a:ln w="9525">
            <a:noFill/>
            <a:miter lim="800000"/>
            <a:headEnd/>
            <a:tailEnd/>
          </a:ln>
          <a:effectLst/>
        </p:spPr>
        <p:txBody>
          <a:bodyPr lIns="91431" tIns="45716" rIns="91431" bIns="45716">
            <a:spAutoFit/>
          </a:bodyPr>
          <a:lstStyle/>
          <a:p>
            <a:pPr marL="285736" indent="-285736" defTabSz="1306448">
              <a:spcBef>
                <a:spcPct val="50000"/>
              </a:spcBef>
              <a:defRPr/>
            </a:pPr>
            <a:r>
              <a:rPr lang="en-US" sz="2900" dirty="0">
                <a:solidFill>
                  <a:schemeClr val="bg1"/>
                </a:solidFill>
              </a:rPr>
              <a:t>New Hyper-V storage option:</a:t>
            </a:r>
          </a:p>
          <a:p>
            <a:pPr marL="285736" indent="-285736" defTabSz="1306448">
              <a:spcBef>
                <a:spcPct val="50000"/>
              </a:spcBef>
              <a:buFont typeface="Arial" pitchFamily="34" charset="0"/>
              <a:buChar char="•"/>
              <a:defRPr/>
            </a:pPr>
            <a:r>
              <a:rPr lang="en-US" dirty="0">
                <a:solidFill>
                  <a:schemeClr val="bg1"/>
                </a:solidFill>
              </a:rPr>
              <a:t>Supports Server Message Block </a:t>
            </a:r>
            <a:r>
              <a:rPr lang="en-US" dirty="0" smtClean="0">
                <a:solidFill>
                  <a:schemeClr val="bg1"/>
                </a:solidFill>
              </a:rPr>
              <a:t>3.0 </a:t>
            </a:r>
            <a:r>
              <a:rPr lang="en-US" dirty="0">
                <a:solidFill>
                  <a:schemeClr val="bg1"/>
                </a:solidFill>
              </a:rPr>
              <a:t>(</a:t>
            </a:r>
            <a:r>
              <a:rPr lang="en-US" dirty="0" smtClean="0">
                <a:solidFill>
                  <a:schemeClr val="bg1"/>
                </a:solidFill>
              </a:rPr>
              <a:t>SMB3) </a:t>
            </a:r>
            <a:r>
              <a:rPr lang="en-US" dirty="0">
                <a:solidFill>
                  <a:schemeClr val="bg1"/>
                </a:solidFill>
              </a:rPr>
              <a:t>remote file storage</a:t>
            </a:r>
          </a:p>
          <a:p>
            <a:pPr marL="285736" indent="-285736" defTabSz="1306448">
              <a:spcBef>
                <a:spcPct val="50000"/>
              </a:spcBef>
              <a:buFontTx/>
              <a:buChar char="•"/>
              <a:defRPr/>
            </a:pPr>
            <a:r>
              <a:rPr lang="en-US" dirty="0">
                <a:solidFill>
                  <a:schemeClr val="bg1"/>
                </a:solidFill>
              </a:rPr>
              <a:t>Can be used in single-node, dual-node, and </a:t>
            </a:r>
            <a:r>
              <a:rPr lang="en-US" dirty="0" smtClean="0">
                <a:solidFill>
                  <a:schemeClr val="bg1"/>
                </a:solidFill>
              </a:rPr>
              <a:t>multi-node </a:t>
            </a:r>
            <a:r>
              <a:rPr lang="en-US" dirty="0">
                <a:solidFill>
                  <a:schemeClr val="bg1"/>
                </a:solidFill>
              </a:rPr>
              <a:t>file server configurations </a:t>
            </a:r>
            <a:endParaRPr lang="en-US" dirty="0" smtClean="0">
              <a:solidFill>
                <a:schemeClr val="bg1"/>
              </a:solidFill>
            </a:endParaRPr>
          </a:p>
          <a:p>
            <a:pPr marL="285736" indent="-285736" defTabSz="1306448">
              <a:spcBef>
                <a:spcPct val="50000"/>
              </a:spcBef>
              <a:buFontTx/>
              <a:buChar char="•"/>
              <a:defRPr/>
            </a:pPr>
            <a:r>
              <a:rPr lang="en-US" dirty="0" smtClean="0">
                <a:solidFill>
                  <a:schemeClr val="bg1"/>
                </a:solidFill>
              </a:rPr>
              <a:t>Provides </a:t>
            </a:r>
            <a:r>
              <a:rPr lang="en-US" dirty="0">
                <a:solidFill>
                  <a:schemeClr val="bg1"/>
                </a:solidFill>
              </a:rPr>
              <a:t>more flexibility and </a:t>
            </a:r>
            <a:r>
              <a:rPr lang="en-US" dirty="0" smtClean="0">
                <a:solidFill>
                  <a:schemeClr val="bg1"/>
                </a:solidFill>
              </a:rPr>
              <a:t>greater ease of storage </a:t>
            </a:r>
            <a:r>
              <a:rPr lang="en-US" dirty="0">
                <a:solidFill>
                  <a:schemeClr val="bg1"/>
                </a:solidFill>
              </a:rPr>
              <a:t>provisioning for virtual environments</a:t>
            </a:r>
          </a:p>
          <a:p>
            <a:pPr defTabSz="1306448">
              <a:spcBef>
                <a:spcPct val="50000"/>
              </a:spcBef>
              <a:defRPr/>
            </a:pPr>
            <a:endParaRPr lang="en-US" dirty="0">
              <a:solidFill>
                <a:schemeClr val="bg1"/>
              </a:solidFill>
            </a:endParaRPr>
          </a:p>
          <a:p>
            <a:pPr defTabSz="1306448">
              <a:spcBef>
                <a:spcPct val="50000"/>
              </a:spcBef>
              <a:defRPr/>
            </a:pPr>
            <a:endParaRPr lang="en-US" dirty="0">
              <a:solidFill>
                <a:schemeClr val="bg1"/>
              </a:solidFill>
            </a:endParaRPr>
          </a:p>
          <a:p>
            <a:pPr lvl="1" defTabSz="1306448">
              <a:spcBef>
                <a:spcPct val="50000"/>
              </a:spcBef>
              <a:defRPr/>
            </a:pPr>
            <a:endParaRPr lang="en-US" sz="1900" dirty="0">
              <a:solidFill>
                <a:schemeClr val="bg1"/>
              </a:solidFill>
            </a:endParaRPr>
          </a:p>
          <a:p>
            <a:pPr marL="742913" lvl="1" indent="-285736" defTabSz="1306448">
              <a:spcBef>
                <a:spcPct val="50000"/>
              </a:spcBef>
              <a:buFontTx/>
              <a:buChar char="•"/>
              <a:defRPr/>
            </a:pPr>
            <a:endParaRPr lang="en-US" dirty="0">
              <a:solidFill>
                <a:schemeClr val="bg1"/>
              </a:solidFill>
            </a:endParaRPr>
          </a:p>
        </p:txBody>
      </p:sp>
      <p:sp>
        <p:nvSpPr>
          <p:cNvPr id="28679" name="Rectangle 26"/>
          <p:cNvSpPr>
            <a:spLocks noChangeArrowheads="1"/>
          </p:cNvSpPr>
          <p:nvPr/>
        </p:nvSpPr>
        <p:spPr bwMode="auto">
          <a:xfrm>
            <a:off x="-19050" y="6467476"/>
            <a:ext cx="5791200" cy="1812925"/>
          </a:xfrm>
          <a:prstGeom prst="rect">
            <a:avLst/>
          </a:prstGeom>
          <a:solidFill>
            <a:schemeClr val="accent1">
              <a:lumMod val="50000"/>
            </a:schemeClr>
          </a:solidFill>
          <a:ln w="9525">
            <a:noFill/>
            <a:miter lim="800000"/>
            <a:headEnd/>
            <a:tailEnd/>
          </a:ln>
        </p:spPr>
        <p:txBody>
          <a:bodyPr lIns="274306" tIns="45716" rIns="182862" bIns="45716" anchor="ctr"/>
          <a:lstStyle/>
          <a:p>
            <a:pPr defTabSz="1306448"/>
            <a:r>
              <a:rPr lang="en-US" altLang="zh-TW" sz="3600" dirty="0">
                <a:solidFill>
                  <a:schemeClr val="bg1"/>
                </a:solidFill>
                <a:latin typeface="微軟正黑體" pitchFamily="34" charset="-120"/>
                <a:ea typeface="微軟正黑體" pitchFamily="34" charset="-120"/>
              </a:rPr>
              <a:t>Hyper-V </a:t>
            </a:r>
            <a:r>
              <a:rPr lang="zh-TW" altLang="en-US" sz="3600" dirty="0">
                <a:solidFill>
                  <a:schemeClr val="bg1"/>
                </a:solidFill>
                <a:latin typeface="微軟正黑體" pitchFamily="34" charset="-120"/>
                <a:ea typeface="微軟正黑體" pitchFamily="34" charset="-120"/>
              </a:rPr>
              <a:t>儲存整合</a:t>
            </a:r>
            <a:r>
              <a:rPr lang="zh-TW" altLang="en-US" sz="3600" dirty="0">
                <a:solidFill>
                  <a:schemeClr val="bg1"/>
                </a:solidFill>
                <a:latin typeface="微軟正黑體" pitchFamily="34" charset="-120"/>
                <a:ea typeface="微軟正黑體" pitchFamily="34" charset="-120"/>
              </a:rPr>
              <a:t>功能</a:t>
            </a:r>
            <a:endParaRPr lang="da-DK" sz="3600" dirty="0">
              <a:solidFill>
                <a:schemeClr val="bg1"/>
              </a:solidFill>
              <a:latin typeface="微軟正黑體" pitchFamily="34" charset="-120"/>
              <a:ea typeface="微軟正黑體" pitchFamily="34" charset="-120"/>
            </a:endParaRPr>
          </a:p>
          <a:p>
            <a:pPr defTabSz="1306448"/>
            <a:r>
              <a:rPr lang="da-DK" sz="3600" dirty="0">
                <a:solidFill>
                  <a:schemeClr val="bg1"/>
                </a:solidFill>
                <a:latin typeface="微軟正黑體" pitchFamily="34" charset="-120"/>
                <a:ea typeface="微軟正黑體" pitchFamily="34" charset="-120"/>
              </a:rPr>
              <a:t>Hyper-V </a:t>
            </a:r>
            <a:r>
              <a:rPr lang="da-DK" sz="3600" dirty="0">
                <a:solidFill>
                  <a:schemeClr val="bg1"/>
                </a:solidFill>
                <a:latin typeface="微軟正黑體" pitchFamily="34" charset="-120"/>
                <a:ea typeface="微軟正黑體" pitchFamily="34" charset="-120"/>
              </a:rPr>
              <a:t>over </a:t>
            </a:r>
            <a:r>
              <a:rPr lang="da-DK" sz="3600" dirty="0">
                <a:solidFill>
                  <a:schemeClr val="bg1"/>
                </a:solidFill>
                <a:latin typeface="微軟正黑體" pitchFamily="34" charset="-120"/>
                <a:ea typeface="微軟正黑體" pitchFamily="34" charset="-120"/>
              </a:rPr>
              <a:t>SMB3</a:t>
            </a:r>
            <a:endParaRPr lang="da-DK" sz="3600" dirty="0">
              <a:solidFill>
                <a:schemeClr val="bg1"/>
              </a:solidFill>
              <a:latin typeface="微軟正黑體" pitchFamily="34" charset="-120"/>
              <a:ea typeface="微軟正黑體" pitchFamily="34" charset="-120"/>
            </a:endParaRPr>
          </a:p>
        </p:txBody>
      </p:sp>
      <p:sp>
        <p:nvSpPr>
          <p:cNvPr id="28680" name="Rectangle 2"/>
          <p:cNvSpPr>
            <a:spLocks noChangeArrowheads="1"/>
          </p:cNvSpPr>
          <p:nvPr/>
        </p:nvSpPr>
        <p:spPr bwMode="auto">
          <a:xfrm>
            <a:off x="1" y="-230829"/>
            <a:ext cx="184720" cy="461661"/>
          </a:xfrm>
          <a:prstGeom prst="rect">
            <a:avLst/>
          </a:prstGeom>
          <a:noFill/>
          <a:ln w="9525">
            <a:noFill/>
            <a:miter lim="800000"/>
            <a:headEnd/>
            <a:tailEnd/>
          </a:ln>
        </p:spPr>
        <p:txBody>
          <a:bodyPr wrap="none" lIns="91435" tIns="45718" rIns="91435" bIns="45718" anchor="ctr">
            <a:spAutoFit/>
          </a:bodyPr>
          <a:lstStyle/>
          <a:p>
            <a:endParaRPr lang="en-US" dirty="0"/>
          </a:p>
        </p:txBody>
      </p:sp>
      <p:sp>
        <p:nvSpPr>
          <p:cNvPr id="28681" name="Rectangle 2"/>
          <p:cNvSpPr>
            <a:spLocks noChangeArrowheads="1"/>
          </p:cNvSpPr>
          <p:nvPr/>
        </p:nvSpPr>
        <p:spPr bwMode="auto">
          <a:xfrm>
            <a:off x="1" y="-2230"/>
            <a:ext cx="184720" cy="461661"/>
          </a:xfrm>
          <a:prstGeom prst="rect">
            <a:avLst/>
          </a:prstGeom>
          <a:noFill/>
          <a:ln w="9525">
            <a:noFill/>
            <a:miter lim="800000"/>
            <a:headEnd/>
            <a:tailEnd/>
          </a:ln>
        </p:spPr>
        <p:txBody>
          <a:bodyPr wrap="none" lIns="91435" tIns="45718" rIns="91435" bIns="45718" anchor="ctr">
            <a:spAutoFit/>
          </a:bodyPr>
          <a:lstStyle/>
          <a:p>
            <a:endParaRPr lang="en-US" dirty="0"/>
          </a:p>
        </p:txBody>
      </p:sp>
      <p:pic>
        <p:nvPicPr>
          <p:cNvPr id="28682" name="Picture 54"/>
          <p:cNvPicPr>
            <a:picLocks noChangeAspect="1" noChangeArrowheads="1"/>
          </p:cNvPicPr>
          <p:nvPr/>
        </p:nvPicPr>
        <p:blipFill>
          <a:blip r:embed="rId3" cstate="print"/>
          <a:stretch>
            <a:fillRect/>
          </a:stretch>
        </p:blipFill>
        <p:spPr bwMode="auto">
          <a:xfrm>
            <a:off x="7906440" y="1920881"/>
            <a:ext cx="6208922" cy="4834552"/>
          </a:xfrm>
          <a:prstGeom prst="rect">
            <a:avLst/>
          </a:prstGeom>
          <a:noFill/>
          <a:ln w="9525">
            <a:noFill/>
            <a:miter lim="800000"/>
            <a:headEnd/>
            <a:tailEnd/>
          </a:ln>
        </p:spPr>
      </p:pic>
      <p:sp>
        <p:nvSpPr>
          <p:cNvPr id="28683" name="Rectangle 3"/>
          <p:cNvSpPr>
            <a:spLocks noChangeArrowheads="1"/>
          </p:cNvSpPr>
          <p:nvPr/>
        </p:nvSpPr>
        <p:spPr bwMode="auto">
          <a:xfrm>
            <a:off x="1" y="3322368"/>
            <a:ext cx="184720" cy="384717"/>
          </a:xfrm>
          <a:prstGeom prst="rect">
            <a:avLst/>
          </a:prstGeom>
          <a:noFill/>
          <a:ln w="9525">
            <a:noFill/>
            <a:miter lim="800000"/>
            <a:headEnd/>
            <a:tailEnd/>
          </a:ln>
        </p:spPr>
        <p:txBody>
          <a:bodyPr wrap="none" lIns="91435" tIns="45718" rIns="91435" bIns="45718" anchor="ctr">
            <a:spAutoFit/>
          </a:bodyPr>
          <a:lstStyle/>
          <a:p>
            <a:endParaRPr lang="en-US" sz="1900" dirty="0">
              <a:latin typeface="Arial" charset="0"/>
            </a:endParaRPr>
          </a:p>
        </p:txBody>
      </p:sp>
      <p:sp>
        <p:nvSpPr>
          <p:cNvPr id="12" name="TextBox 11"/>
          <p:cNvSpPr txBox="1"/>
          <p:nvPr/>
        </p:nvSpPr>
        <p:spPr>
          <a:xfrm>
            <a:off x="7772400" y="6942139"/>
            <a:ext cx="6629402" cy="584771"/>
          </a:xfrm>
          <a:prstGeom prst="rect">
            <a:avLst/>
          </a:prstGeom>
          <a:noFill/>
        </p:spPr>
        <p:txBody>
          <a:bodyPr wrap="square" lIns="91435" tIns="45718" rIns="91435" bIns="45718">
            <a:spAutoFit/>
          </a:bodyPr>
          <a:lstStyle/>
          <a:p>
            <a:pPr>
              <a:defRPr/>
            </a:pPr>
            <a:r>
              <a:rPr lang="en-US" sz="1600" i="1" dirty="0">
                <a:solidFill>
                  <a:schemeClr val="bg1"/>
                </a:solidFill>
                <a:latin typeface="+mn-lt"/>
                <a:cs typeface="+mn-cs"/>
              </a:rPr>
              <a:t>Hyper-V </a:t>
            </a:r>
            <a:r>
              <a:rPr lang="en-US" sz="1600" i="1" dirty="0">
                <a:solidFill>
                  <a:schemeClr val="bg1"/>
                </a:solidFill>
                <a:latin typeface="+mn-lt"/>
                <a:cs typeface="+mn-cs"/>
              </a:rPr>
              <a:t>now can </a:t>
            </a:r>
            <a:r>
              <a:rPr lang="en-US" sz="1600" i="1" dirty="0">
                <a:solidFill>
                  <a:schemeClr val="bg1"/>
                </a:solidFill>
                <a:latin typeface="+mn-lt"/>
                <a:cs typeface="+mn-cs"/>
              </a:rPr>
              <a:t>store virtual machine files (including </a:t>
            </a:r>
            <a:r>
              <a:rPr lang="en-US" sz="1600" i="1" dirty="0">
                <a:solidFill>
                  <a:schemeClr val="bg1"/>
                </a:solidFill>
                <a:latin typeface="+mn-lt"/>
                <a:cs typeface="+mn-cs"/>
              </a:rPr>
              <a:t>configuration, VHD </a:t>
            </a:r>
            <a:r>
              <a:rPr lang="en-US" sz="1600" i="1" dirty="0">
                <a:solidFill>
                  <a:schemeClr val="bg1"/>
                </a:solidFill>
                <a:latin typeface="+mn-lt"/>
                <a:cs typeface="+mn-cs"/>
              </a:rPr>
              <a:t>files, and snapshots) in shared folders </a:t>
            </a:r>
            <a:r>
              <a:rPr lang="en-US" sz="1600" i="1" dirty="0">
                <a:solidFill>
                  <a:schemeClr val="bg1"/>
                </a:solidFill>
                <a:latin typeface="+mn-lt"/>
                <a:cs typeface="+mn-cs"/>
              </a:rPr>
              <a:t>that </a:t>
            </a:r>
            <a:r>
              <a:rPr lang="en-US" sz="1600" i="1" dirty="0">
                <a:solidFill>
                  <a:schemeClr val="bg1"/>
                </a:solidFill>
                <a:latin typeface="+mn-lt"/>
                <a:cs typeface="+mn-cs"/>
              </a:rPr>
              <a:t>use the </a:t>
            </a:r>
            <a:r>
              <a:rPr lang="en-US" sz="1600" i="1" dirty="0">
                <a:solidFill>
                  <a:schemeClr val="bg1"/>
                </a:solidFill>
                <a:latin typeface="+mn-lt"/>
                <a:cs typeface="+mn-cs"/>
              </a:rPr>
              <a:t>SMB3 protocol.</a:t>
            </a:r>
            <a:endParaRPr lang="en-US" sz="1600" i="1" dirty="0">
              <a:solidFill>
                <a:schemeClr val="bg1"/>
              </a:solidFill>
              <a:latin typeface="+mn-lt"/>
              <a:cs typeface="+mn-cs"/>
            </a:endParaRPr>
          </a:p>
        </p:txBody>
      </p:sp>
    </p:spTree>
    <p:extLst>
      <p:ext uri="{BB962C8B-B14F-4D97-AF65-F5344CB8AC3E}">
        <p14:creationId xmlns:p14="http://schemas.microsoft.com/office/powerpoint/2010/main" val="749974140"/>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rotWithShape="1">
          <a:blip r:embed="rId3">
            <a:extLst>
              <a:ext uri="{28A0092B-C50C-407E-A947-70E740481C1C}">
                <a14:useLocalDpi xmlns:a14="http://schemas.microsoft.com/office/drawing/2010/main" val="0"/>
              </a:ext>
            </a:extLst>
          </a:blip>
          <a:srcRect l="13747" t="7926" r="15338" b="3891"/>
          <a:stretch/>
        </p:blipFill>
        <p:spPr>
          <a:xfrm>
            <a:off x="7848601" y="1497351"/>
            <a:ext cx="7132821" cy="5336500"/>
          </a:xfrm>
          <a:prstGeom prst="rect">
            <a:avLst/>
          </a:prstGeom>
        </p:spPr>
      </p:pic>
      <p:sp>
        <p:nvSpPr>
          <p:cNvPr id="2" name="矩形 1"/>
          <p:cNvSpPr/>
          <p:nvPr/>
        </p:nvSpPr>
        <p:spPr bwMode="auto">
          <a:xfrm>
            <a:off x="0" y="2514599"/>
            <a:ext cx="9448800" cy="4162426"/>
          </a:xfrm>
          <a:prstGeom prst="rect">
            <a:avLst/>
          </a:prstGeom>
          <a:solidFill>
            <a:schemeClr val="bg2"/>
          </a:solidFill>
          <a:ln w="9525" cap="flat" cmpd="sng" algn="ctr">
            <a:noFill/>
            <a:prstDash val="solid"/>
            <a:round/>
            <a:headEnd type="none" w="med" len="med"/>
            <a:tailEnd type="none" w="med" len="med"/>
          </a:ln>
          <a:effectLst/>
        </p:spPr>
        <p:txBody>
          <a:bodyPr vert="horz" wrap="square" lIns="91435" tIns="45718" rIns="91435" bIns="45718" numCol="1" rtlCol="0" anchor="t" anchorCtr="0" compatLnSpc="1">
            <a:prstTxWarp prst="textNoShape">
              <a:avLst/>
            </a:prstTxWarp>
          </a:bodyPr>
          <a:lstStyle/>
          <a:p>
            <a:pPr defTabSz="1306448"/>
            <a:endParaRPr lang="zh-TW" altLang="en-US"/>
          </a:p>
        </p:txBody>
      </p:sp>
      <p:sp>
        <p:nvSpPr>
          <p:cNvPr id="13" name="Content Placeholder 2"/>
          <p:cNvSpPr>
            <a:spLocks noGrp="1"/>
          </p:cNvSpPr>
          <p:nvPr>
            <p:ph idx="1"/>
          </p:nvPr>
        </p:nvSpPr>
        <p:spPr>
          <a:xfrm>
            <a:off x="5787142" y="6467475"/>
            <a:ext cx="7751147" cy="1812925"/>
          </a:xfrm>
          <a:solidFill>
            <a:srgbClr val="FFC000"/>
          </a:solidFill>
        </p:spPr>
        <p:txBody>
          <a:bodyPr>
            <a:normAutofit lnSpcReduction="10000"/>
          </a:bodyPr>
          <a:lstStyle/>
          <a:p>
            <a:pPr eaLnBrk="1" hangingPunct="1">
              <a:buClr>
                <a:srgbClr val="11A7D8"/>
              </a:buClr>
              <a:buFont typeface="Arial" pitchFamily="34" charset="0"/>
              <a:buChar char="•"/>
              <a:defRPr/>
            </a:pPr>
            <a:r>
              <a:rPr lang="zh-TW" altLang="en-US" sz="1900" b="1" dirty="0">
                <a:solidFill>
                  <a:schemeClr val="bg1"/>
                </a:solidFill>
                <a:ea typeface="Segoe UI" pitchFamily="34" charset="0"/>
                <a:cs typeface="Segoe UI" pitchFamily="34" charset="0"/>
              </a:rPr>
              <a:t>最佳化儲存空間</a:t>
            </a:r>
            <a:endParaRPr lang="en-US" sz="1900" b="1" dirty="0">
              <a:solidFill>
                <a:schemeClr val="bg1"/>
              </a:solidFill>
              <a:ea typeface="Segoe UI" pitchFamily="34" charset="0"/>
              <a:cs typeface="Segoe UI" pitchFamily="34" charset="0"/>
            </a:endParaRPr>
          </a:p>
          <a:p>
            <a:pPr marL="709577" lvl="1" indent="-347645">
              <a:buClr>
                <a:srgbClr val="11A7D8"/>
              </a:buClr>
              <a:buFont typeface="Arial" pitchFamily="34" charset="0"/>
              <a:buChar char="•"/>
              <a:defRPr/>
            </a:pPr>
            <a:r>
              <a:rPr lang="en-US" sz="1600" b="1" dirty="0">
                <a:solidFill>
                  <a:schemeClr val="bg1"/>
                </a:solidFill>
                <a:ea typeface="Segoe UI" pitchFamily="34" charset="0"/>
                <a:cs typeface="Segoe UI" pitchFamily="34" charset="0"/>
              </a:rPr>
              <a:t>2:1 with File Shares</a:t>
            </a:r>
          </a:p>
          <a:p>
            <a:pPr marL="709577" lvl="1" indent="-347645">
              <a:buClr>
                <a:srgbClr val="11A7D8"/>
              </a:buClr>
              <a:buFont typeface="Arial" pitchFamily="34" charset="0"/>
              <a:buChar char="•"/>
              <a:defRPr/>
            </a:pPr>
            <a:r>
              <a:rPr lang="en-US" sz="1600" b="1" dirty="0">
                <a:solidFill>
                  <a:schemeClr val="bg1"/>
                </a:solidFill>
                <a:ea typeface="Segoe UI" pitchFamily="34" charset="0"/>
                <a:cs typeface="Segoe UI" pitchFamily="34" charset="0"/>
              </a:rPr>
              <a:t>20:1 with Virtual Storage</a:t>
            </a:r>
          </a:p>
          <a:p>
            <a:pPr eaLnBrk="1" hangingPunct="1">
              <a:buClr>
                <a:srgbClr val="11A7D8"/>
              </a:buClr>
              <a:buFont typeface="Arial" pitchFamily="34" charset="0"/>
              <a:buChar char="•"/>
              <a:defRPr/>
            </a:pPr>
            <a:r>
              <a:rPr lang="zh-TW" altLang="en-US" sz="1900" b="1" dirty="0">
                <a:solidFill>
                  <a:schemeClr val="bg1"/>
                </a:solidFill>
                <a:ea typeface="Segoe UI" pitchFamily="34" charset="0"/>
                <a:cs typeface="Segoe UI" pitchFamily="34" charset="0"/>
              </a:rPr>
              <a:t>延展性與效能</a:t>
            </a:r>
            <a:endParaRPr lang="en-US" sz="1900" b="1" dirty="0">
              <a:solidFill>
                <a:schemeClr val="bg1"/>
              </a:solidFill>
              <a:ea typeface="Segoe UI" pitchFamily="34" charset="0"/>
              <a:cs typeface="Segoe UI" pitchFamily="34" charset="0"/>
            </a:endParaRPr>
          </a:p>
          <a:p>
            <a:pPr marL="709577" lvl="1" indent="-347645">
              <a:buClr>
                <a:srgbClr val="11A7D8"/>
              </a:buClr>
              <a:buFont typeface="Arial" pitchFamily="34" charset="0"/>
              <a:buChar char="•"/>
              <a:defRPr/>
            </a:pPr>
            <a:r>
              <a:rPr lang="en-US" sz="1600" b="1" dirty="0">
                <a:solidFill>
                  <a:schemeClr val="bg1"/>
                </a:solidFill>
                <a:ea typeface="Segoe UI" pitchFamily="34" charset="0"/>
                <a:cs typeface="Segoe UI" pitchFamily="34" charset="0"/>
              </a:rPr>
              <a:t>Low CPU and memory impact</a:t>
            </a:r>
          </a:p>
          <a:p>
            <a:pPr marL="709577" lvl="1" indent="-347645">
              <a:buClr>
                <a:srgbClr val="11A7D8"/>
              </a:buClr>
              <a:buFont typeface="Arial" pitchFamily="34" charset="0"/>
              <a:buChar char="•"/>
              <a:defRPr/>
            </a:pPr>
            <a:r>
              <a:rPr lang="en-US" sz="1600" b="1" dirty="0">
                <a:solidFill>
                  <a:schemeClr val="bg1"/>
                </a:solidFill>
                <a:ea typeface="Segoe UI" pitchFamily="34" charset="0"/>
                <a:cs typeface="Segoe UI" pitchFamily="34" charset="0"/>
              </a:rPr>
              <a:t>Configured scheduling</a:t>
            </a:r>
          </a:p>
        </p:txBody>
      </p:sp>
      <p:sp>
        <p:nvSpPr>
          <p:cNvPr id="26626" name="Slide Number Placeholder 5"/>
          <p:cNvSpPr>
            <a:spLocks noGrp="1"/>
          </p:cNvSpPr>
          <p:nvPr>
            <p:ph type="sldNum" sz="quarter" idx="12"/>
          </p:nvPr>
        </p:nvSpPr>
        <p:spPr>
          <a:noFill/>
        </p:spPr>
        <p:txBody>
          <a:bodyPr/>
          <a:lstStyle/>
          <a:p>
            <a:pPr defTabSz="1306448"/>
            <a:fld id="{FCCABDE5-46E7-4AA6-AB8A-5C7588236760}" type="slidenum">
              <a:rPr lang="en-US"/>
              <a:pPr defTabSz="1306448"/>
              <a:t>28</a:t>
            </a:fld>
            <a:endParaRPr lang="en-US" dirty="0"/>
          </a:p>
        </p:txBody>
      </p:sp>
      <p:sp>
        <p:nvSpPr>
          <p:cNvPr id="26627" name="Rectangle 20"/>
          <p:cNvSpPr>
            <a:spLocks noChangeArrowheads="1"/>
          </p:cNvSpPr>
          <p:nvPr/>
        </p:nvSpPr>
        <p:spPr bwMode="auto">
          <a:xfrm>
            <a:off x="-1" y="50800"/>
            <a:ext cx="9420226" cy="8229600"/>
          </a:xfrm>
          <a:prstGeom prst="rect">
            <a:avLst/>
          </a:prstGeom>
          <a:gradFill rotWithShape="1">
            <a:gsLst>
              <a:gs pos="0">
                <a:srgbClr val="11A7D8"/>
              </a:gs>
              <a:gs pos="100000">
                <a:srgbClr val="37B5DE"/>
              </a:gs>
            </a:gsLst>
            <a:lin ang="18900000" scaled="1"/>
          </a:gradFill>
          <a:ln w="9525">
            <a:noFill/>
            <a:miter lim="800000"/>
            <a:headEnd/>
            <a:tailEnd/>
          </a:ln>
        </p:spPr>
        <p:txBody>
          <a:bodyPr wrap="none" lIns="91435" tIns="45718" rIns="91435" bIns="45718" anchor="ctr"/>
          <a:lstStyle/>
          <a:p>
            <a:endParaRPr lang="en-US" dirty="0"/>
          </a:p>
        </p:txBody>
      </p:sp>
      <p:sp>
        <p:nvSpPr>
          <p:cNvPr id="26628" name="Rectangle 25"/>
          <p:cNvSpPr>
            <a:spLocks noChangeArrowheads="1"/>
          </p:cNvSpPr>
          <p:nvPr/>
        </p:nvSpPr>
        <p:spPr bwMode="auto">
          <a:xfrm>
            <a:off x="0" y="0"/>
            <a:ext cx="14630400" cy="1676400"/>
          </a:xfrm>
          <a:prstGeom prst="rect">
            <a:avLst/>
          </a:prstGeom>
          <a:solidFill>
            <a:schemeClr val="accent1">
              <a:alpha val="79999"/>
            </a:schemeClr>
          </a:solidFill>
          <a:ln w="9525">
            <a:noFill/>
            <a:miter lim="800000"/>
            <a:headEnd/>
            <a:tailEnd/>
          </a:ln>
        </p:spPr>
        <p:txBody>
          <a:bodyPr wrap="none" lIns="91435" tIns="45718" rIns="91435" bIns="45718" anchor="ctr"/>
          <a:lstStyle/>
          <a:p>
            <a:endParaRPr lang="en-US" dirty="0"/>
          </a:p>
        </p:txBody>
      </p:sp>
      <p:sp>
        <p:nvSpPr>
          <p:cNvPr id="26629" name="Rectangle 26"/>
          <p:cNvSpPr>
            <a:spLocks noChangeArrowheads="1"/>
          </p:cNvSpPr>
          <p:nvPr/>
        </p:nvSpPr>
        <p:spPr bwMode="auto">
          <a:xfrm>
            <a:off x="690563" y="361950"/>
            <a:ext cx="8301037" cy="952500"/>
          </a:xfrm>
          <a:prstGeom prst="rect">
            <a:avLst/>
          </a:prstGeom>
          <a:noFill/>
          <a:ln w="9525">
            <a:noFill/>
            <a:miter lim="800000"/>
            <a:headEnd/>
            <a:tailEnd/>
          </a:ln>
        </p:spPr>
        <p:txBody>
          <a:bodyPr lIns="130602" tIns="65302" rIns="130602" bIns="65302" anchor="ctr"/>
          <a:lstStyle/>
          <a:p>
            <a:pPr defTabSz="1306448"/>
            <a:r>
              <a:rPr lang="zh-TW" altLang="en-US" sz="3600" dirty="0">
                <a:solidFill>
                  <a:schemeClr val="bg1"/>
                </a:solidFill>
                <a:latin typeface="微軟正黑體" pitchFamily="34" charset="-120"/>
                <a:ea typeface="微軟正黑體" pitchFamily="34" charset="-120"/>
              </a:rPr>
              <a:t>對應功能</a:t>
            </a:r>
            <a:endParaRPr lang="en-US" altLang="zh-TW" sz="3600" dirty="0">
              <a:solidFill>
                <a:schemeClr val="bg1"/>
              </a:solidFill>
              <a:latin typeface="微軟正黑體" pitchFamily="34" charset="-120"/>
              <a:ea typeface="微軟正黑體" pitchFamily="34" charset="-120"/>
            </a:endParaRPr>
          </a:p>
        </p:txBody>
      </p:sp>
      <p:sp>
        <p:nvSpPr>
          <p:cNvPr id="26631" name="Rectangle 26"/>
          <p:cNvSpPr>
            <a:spLocks noChangeArrowheads="1"/>
          </p:cNvSpPr>
          <p:nvPr/>
        </p:nvSpPr>
        <p:spPr bwMode="auto">
          <a:xfrm>
            <a:off x="-19050" y="6467476"/>
            <a:ext cx="5791200" cy="1812925"/>
          </a:xfrm>
          <a:prstGeom prst="rect">
            <a:avLst/>
          </a:prstGeom>
          <a:solidFill>
            <a:schemeClr val="accent1">
              <a:lumMod val="50000"/>
            </a:schemeClr>
          </a:solidFill>
          <a:ln w="9525">
            <a:noFill/>
            <a:miter lim="800000"/>
            <a:headEnd/>
            <a:tailEnd/>
          </a:ln>
        </p:spPr>
        <p:txBody>
          <a:bodyPr lIns="274306" tIns="45716" rIns="182862" bIns="45716" anchor="ctr"/>
          <a:lstStyle/>
          <a:p>
            <a:pPr defTabSz="1306448"/>
            <a:r>
              <a:rPr lang="zh-TW" altLang="en-US" sz="3600" dirty="0">
                <a:solidFill>
                  <a:schemeClr val="bg1"/>
                </a:solidFill>
                <a:latin typeface="微軟正黑體" pitchFamily="34" charset="-120"/>
                <a:ea typeface="微軟正黑體" pitchFamily="34" charset="-120"/>
              </a:rPr>
              <a:t>資料重複技術</a:t>
            </a:r>
            <a:r>
              <a:rPr lang="zh-TW" altLang="en-US" sz="3600" dirty="0">
                <a:solidFill>
                  <a:schemeClr val="bg1"/>
                </a:solidFill>
                <a:latin typeface="微軟正黑體" pitchFamily="34" charset="-120"/>
                <a:ea typeface="微軟正黑體" pitchFamily="34" charset="-120"/>
              </a:rPr>
              <a:t>，</a:t>
            </a:r>
            <a:r>
              <a:rPr lang="zh-TW" altLang="en-US" sz="3600" dirty="0">
                <a:solidFill>
                  <a:schemeClr val="bg1"/>
                </a:solidFill>
                <a:latin typeface="微軟正黑體" pitchFamily="34" charset="-120"/>
                <a:ea typeface="微軟正黑體" pitchFamily="34" charset="-120"/>
              </a:rPr>
              <a:t>最大化既有儲存投資</a:t>
            </a:r>
            <a:endParaRPr lang="en-US" sz="3600" dirty="0">
              <a:solidFill>
                <a:schemeClr val="bg1"/>
              </a:solidFill>
              <a:latin typeface="微軟正黑體" pitchFamily="34" charset="-120"/>
              <a:ea typeface="微軟正黑體" pitchFamily="34" charset="-120"/>
            </a:endParaRPr>
          </a:p>
        </p:txBody>
      </p:sp>
      <p:pic>
        <p:nvPicPr>
          <p:cNvPr id="11" name="Chart 7"/>
          <p:cNvPicPr>
            <a:picLocks noChangeArrowheads="1"/>
          </p:cNvPicPr>
          <p:nvPr/>
        </p:nvPicPr>
        <p:blipFill>
          <a:blip r:embed="rId4">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12701" y="2514600"/>
            <a:ext cx="9461501" cy="4162426"/>
          </a:xfrm>
          <a:prstGeom prst="rect">
            <a:avLst/>
          </a:prstGeom>
          <a:noFill/>
          <a:ln>
            <a:noFill/>
          </a:ln>
          <a:extLst/>
        </p:spPr>
      </p:pic>
      <p:sp>
        <p:nvSpPr>
          <p:cNvPr id="12" name="TextBox 5"/>
          <p:cNvSpPr txBox="1">
            <a:spLocks noChangeArrowheads="1"/>
          </p:cNvSpPr>
          <p:nvPr/>
        </p:nvSpPr>
        <p:spPr bwMode="auto">
          <a:xfrm>
            <a:off x="925514" y="1905000"/>
            <a:ext cx="8493662" cy="4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500">
                <a:solidFill>
                  <a:schemeClr val="tx1"/>
                </a:solidFill>
                <a:latin typeface="Segoe UI" pitchFamily="34" charset="0"/>
                <a:cs typeface="Arial" charset="0"/>
              </a:defRPr>
            </a:lvl1pPr>
            <a:lvl2pPr marL="742950" indent="-285750" eaLnBrk="0" hangingPunct="0">
              <a:defRPr sz="2500">
                <a:solidFill>
                  <a:schemeClr val="tx1"/>
                </a:solidFill>
                <a:latin typeface="Segoe UI" pitchFamily="34" charset="0"/>
                <a:cs typeface="Arial" charset="0"/>
              </a:defRPr>
            </a:lvl2pPr>
            <a:lvl3pPr marL="1143000" indent="-228600" eaLnBrk="0" hangingPunct="0">
              <a:defRPr sz="2500">
                <a:solidFill>
                  <a:schemeClr val="tx1"/>
                </a:solidFill>
                <a:latin typeface="Segoe UI" pitchFamily="34" charset="0"/>
                <a:cs typeface="Arial" charset="0"/>
              </a:defRPr>
            </a:lvl3pPr>
            <a:lvl4pPr marL="1600200" indent="-228600" eaLnBrk="0" hangingPunct="0">
              <a:defRPr sz="2500">
                <a:solidFill>
                  <a:schemeClr val="tx1"/>
                </a:solidFill>
                <a:latin typeface="Segoe UI" pitchFamily="34" charset="0"/>
                <a:cs typeface="Arial" charset="0"/>
              </a:defRPr>
            </a:lvl4pPr>
            <a:lvl5pPr marL="2057400" indent="-228600" eaLnBrk="0" hangingPunct="0">
              <a:defRPr sz="2500">
                <a:solidFill>
                  <a:schemeClr val="tx1"/>
                </a:solidFill>
                <a:latin typeface="Segoe UI" pitchFamily="34" charset="0"/>
                <a:cs typeface="Arial" charset="0"/>
              </a:defRPr>
            </a:lvl5pPr>
            <a:lvl6pPr marL="2514600" indent="-228600" eaLnBrk="0" fontAlgn="base" hangingPunct="0">
              <a:spcBef>
                <a:spcPct val="0"/>
              </a:spcBef>
              <a:spcAft>
                <a:spcPct val="0"/>
              </a:spcAft>
              <a:defRPr sz="2500">
                <a:solidFill>
                  <a:schemeClr val="tx1"/>
                </a:solidFill>
                <a:latin typeface="Segoe UI" pitchFamily="34" charset="0"/>
                <a:cs typeface="Arial" charset="0"/>
              </a:defRPr>
            </a:lvl6pPr>
            <a:lvl7pPr marL="2971800" indent="-228600" eaLnBrk="0" fontAlgn="base" hangingPunct="0">
              <a:spcBef>
                <a:spcPct val="0"/>
              </a:spcBef>
              <a:spcAft>
                <a:spcPct val="0"/>
              </a:spcAft>
              <a:defRPr sz="2500">
                <a:solidFill>
                  <a:schemeClr val="tx1"/>
                </a:solidFill>
                <a:latin typeface="Segoe UI" pitchFamily="34" charset="0"/>
                <a:cs typeface="Arial" charset="0"/>
              </a:defRPr>
            </a:lvl7pPr>
            <a:lvl8pPr marL="3429000" indent="-228600" eaLnBrk="0" fontAlgn="base" hangingPunct="0">
              <a:spcBef>
                <a:spcPct val="0"/>
              </a:spcBef>
              <a:spcAft>
                <a:spcPct val="0"/>
              </a:spcAft>
              <a:defRPr sz="2500">
                <a:solidFill>
                  <a:schemeClr val="tx1"/>
                </a:solidFill>
                <a:latin typeface="Segoe UI" pitchFamily="34" charset="0"/>
                <a:cs typeface="Arial" charset="0"/>
              </a:defRPr>
            </a:lvl8pPr>
            <a:lvl9pPr marL="3886200" indent="-228600" eaLnBrk="0" fontAlgn="base" hangingPunct="0">
              <a:spcBef>
                <a:spcPct val="0"/>
              </a:spcBef>
              <a:spcAft>
                <a:spcPct val="0"/>
              </a:spcAft>
              <a:defRPr sz="2500">
                <a:solidFill>
                  <a:schemeClr val="tx1"/>
                </a:solidFill>
                <a:latin typeface="Segoe UI" pitchFamily="34" charset="0"/>
                <a:cs typeface="Arial" charset="0"/>
              </a:defRPr>
            </a:lvl9pPr>
          </a:lstStyle>
          <a:p>
            <a:pPr eaLnBrk="1" hangingPunct="1"/>
            <a:r>
              <a:rPr lang="en-US" dirty="0">
                <a:solidFill>
                  <a:schemeClr val="bg1"/>
                </a:solidFill>
              </a:rPr>
              <a:t>Average savings with Data Deduplication by workload type</a:t>
            </a:r>
          </a:p>
        </p:txBody>
      </p:sp>
      <p:sp>
        <p:nvSpPr>
          <p:cNvPr id="14" name="Content Placeholder 2"/>
          <p:cNvSpPr txBox="1">
            <a:spLocks/>
          </p:cNvSpPr>
          <p:nvPr/>
        </p:nvSpPr>
        <p:spPr bwMode="auto">
          <a:xfrm>
            <a:off x="10061473" y="6467475"/>
            <a:ext cx="4568930" cy="1812925"/>
          </a:xfrm>
          <a:prstGeom prst="rect">
            <a:avLst/>
          </a:prstGeom>
          <a:solidFill>
            <a:srgbClr val="FFC000"/>
          </a:solidFill>
          <a:ln w="9525">
            <a:noFill/>
            <a:miter lim="800000"/>
            <a:headEnd/>
            <a:tailEnd/>
          </a:ln>
        </p:spPr>
        <p:txBody>
          <a:bodyPr vert="horz" wrap="square" lIns="130602" tIns="65302" rIns="130602" bIns="65302" numCol="1" anchor="t" anchorCtr="0" compatLnSpc="1">
            <a:prstTxWarp prst="textNoShape">
              <a:avLst/>
            </a:prstTxWarp>
          </a:bodyPr>
          <a:lstStyle>
            <a:lvl1pPr marL="342900" indent="-342900" algn="l" defTabSz="1306513" rtl="0" eaLnBrk="0" fontAlgn="base" hangingPunct="0">
              <a:spcBef>
                <a:spcPct val="20000"/>
              </a:spcBef>
              <a:spcAft>
                <a:spcPct val="0"/>
              </a:spcAft>
              <a:buChar char="•"/>
              <a:defRPr sz="3600">
                <a:solidFill>
                  <a:schemeClr val="tx1"/>
                </a:solidFill>
                <a:latin typeface="+mn-lt"/>
                <a:ea typeface="+mn-ea"/>
                <a:cs typeface="+mn-cs"/>
              </a:defRPr>
            </a:lvl1pPr>
            <a:lvl2pPr marL="652463" indent="-325438" algn="l" defTabSz="1306513" rtl="0" eaLnBrk="0" fontAlgn="base" hangingPunct="0">
              <a:spcBef>
                <a:spcPct val="20000"/>
              </a:spcBef>
              <a:spcAft>
                <a:spcPct val="0"/>
              </a:spcAft>
              <a:buClr>
                <a:schemeClr val="accent2"/>
              </a:buClr>
              <a:buChar char="•"/>
              <a:defRPr sz="2900">
                <a:solidFill>
                  <a:schemeClr val="tx1"/>
                </a:solidFill>
                <a:latin typeface="+mn-lt"/>
                <a:cs typeface="+mn-cs"/>
              </a:defRPr>
            </a:lvl2pPr>
            <a:lvl3pPr marL="1306513" indent="-327025" algn="l" defTabSz="1306513" rtl="0" eaLnBrk="0" fontAlgn="base" hangingPunct="0">
              <a:spcBef>
                <a:spcPct val="20000"/>
              </a:spcBef>
              <a:spcAft>
                <a:spcPct val="0"/>
              </a:spcAft>
              <a:buClr>
                <a:schemeClr val="accent2"/>
              </a:buClr>
              <a:buFont typeface="Segoe UI" pitchFamily="34" charset="0"/>
              <a:buChar char="–"/>
              <a:defRPr sz="2600">
                <a:solidFill>
                  <a:schemeClr val="tx1"/>
                </a:solidFill>
                <a:latin typeface="+mn-lt"/>
                <a:cs typeface="+mn-cs"/>
              </a:defRPr>
            </a:lvl3pPr>
            <a:lvl4pPr marL="1878013" indent="-244475" algn="l" defTabSz="1306513" rtl="0" eaLnBrk="0" fontAlgn="base" hangingPunct="0">
              <a:spcBef>
                <a:spcPct val="20000"/>
              </a:spcBef>
              <a:spcAft>
                <a:spcPct val="0"/>
              </a:spcAft>
              <a:buChar char="•"/>
              <a:defRPr sz="2300">
                <a:solidFill>
                  <a:schemeClr val="tx1"/>
                </a:solidFill>
                <a:latin typeface="+mn-lt"/>
                <a:cs typeface="+mn-cs"/>
              </a:defRPr>
            </a:lvl4pPr>
            <a:lvl5pPr marL="2286000" indent="-163513" algn="l" defTabSz="1306513" rtl="0" eaLnBrk="0" fontAlgn="base" hangingPunct="0">
              <a:spcBef>
                <a:spcPct val="20000"/>
              </a:spcBef>
              <a:spcAft>
                <a:spcPct val="0"/>
              </a:spcAft>
              <a:buChar char="•"/>
              <a:defRPr sz="2300">
                <a:solidFill>
                  <a:schemeClr val="tx1"/>
                </a:solidFill>
                <a:latin typeface="+mn-lt"/>
                <a:cs typeface="+mn-cs"/>
              </a:defRPr>
            </a:lvl5pPr>
            <a:lvl6pPr marL="2743200" indent="-163513" algn="l" defTabSz="1306513" rtl="0" fontAlgn="base">
              <a:spcBef>
                <a:spcPct val="20000"/>
              </a:spcBef>
              <a:spcAft>
                <a:spcPct val="0"/>
              </a:spcAft>
              <a:buChar char="•"/>
              <a:defRPr sz="2300">
                <a:solidFill>
                  <a:schemeClr val="tx1"/>
                </a:solidFill>
                <a:latin typeface="+mn-lt"/>
                <a:cs typeface="+mn-cs"/>
              </a:defRPr>
            </a:lvl6pPr>
            <a:lvl7pPr marL="3200400" indent="-163513" algn="l" defTabSz="1306513" rtl="0" fontAlgn="base">
              <a:spcBef>
                <a:spcPct val="20000"/>
              </a:spcBef>
              <a:spcAft>
                <a:spcPct val="0"/>
              </a:spcAft>
              <a:buChar char="•"/>
              <a:defRPr sz="2300">
                <a:solidFill>
                  <a:schemeClr val="tx1"/>
                </a:solidFill>
                <a:latin typeface="+mn-lt"/>
                <a:cs typeface="+mn-cs"/>
              </a:defRPr>
            </a:lvl7pPr>
            <a:lvl8pPr marL="3657600" indent="-163513" algn="l" defTabSz="1306513" rtl="0" fontAlgn="base">
              <a:spcBef>
                <a:spcPct val="20000"/>
              </a:spcBef>
              <a:spcAft>
                <a:spcPct val="0"/>
              </a:spcAft>
              <a:buChar char="•"/>
              <a:defRPr sz="2300">
                <a:solidFill>
                  <a:schemeClr val="tx1"/>
                </a:solidFill>
                <a:latin typeface="+mn-lt"/>
                <a:cs typeface="+mn-cs"/>
              </a:defRPr>
            </a:lvl8pPr>
            <a:lvl9pPr marL="4114800" indent="-163513" algn="l" defTabSz="1306513" rtl="0" fontAlgn="base">
              <a:spcBef>
                <a:spcPct val="20000"/>
              </a:spcBef>
              <a:spcAft>
                <a:spcPct val="0"/>
              </a:spcAft>
              <a:buChar char="•"/>
              <a:defRPr sz="2300">
                <a:solidFill>
                  <a:schemeClr val="tx1"/>
                </a:solidFill>
                <a:latin typeface="+mn-lt"/>
                <a:cs typeface="+mn-cs"/>
              </a:defRPr>
            </a:lvl9pPr>
          </a:lstStyle>
          <a:p>
            <a:pPr eaLnBrk="1" hangingPunct="1">
              <a:buClr>
                <a:srgbClr val="11A7D8"/>
              </a:buClr>
              <a:buFont typeface="Arial" pitchFamily="34" charset="0"/>
              <a:buChar char="•"/>
              <a:defRPr/>
            </a:pPr>
            <a:r>
              <a:rPr lang="zh-TW" altLang="en-US" sz="1900" b="1" dirty="0">
                <a:solidFill>
                  <a:schemeClr val="bg1"/>
                </a:solidFill>
                <a:ea typeface="Segoe UI" pitchFamily="34" charset="0"/>
                <a:cs typeface="Segoe UI" pitchFamily="34" charset="0"/>
              </a:rPr>
              <a:t>可靠度與整合性</a:t>
            </a:r>
            <a:endParaRPr lang="en-US" sz="1900" b="1" dirty="0">
              <a:solidFill>
                <a:schemeClr val="bg1"/>
              </a:solidFill>
              <a:ea typeface="Segoe UI" pitchFamily="34" charset="0"/>
              <a:cs typeface="Segoe UI" pitchFamily="34" charset="0"/>
            </a:endParaRPr>
          </a:p>
          <a:p>
            <a:pPr marL="709577" lvl="1" indent="-347645" eaLnBrk="1" hangingPunct="1">
              <a:buClr>
                <a:srgbClr val="11A7D8"/>
              </a:buClr>
              <a:buFont typeface="Arial" pitchFamily="34" charset="0"/>
              <a:buChar char="•"/>
              <a:defRPr/>
            </a:pPr>
            <a:r>
              <a:rPr lang="en-US" sz="1600" b="1" dirty="0">
                <a:solidFill>
                  <a:schemeClr val="bg1"/>
                </a:solidFill>
                <a:ea typeface="Segoe UI" pitchFamily="34" charset="0"/>
                <a:cs typeface="Segoe UI" pitchFamily="34" charset="0"/>
              </a:rPr>
              <a:t>Checksums and integrity checks</a:t>
            </a:r>
          </a:p>
          <a:p>
            <a:pPr eaLnBrk="1" hangingPunct="1">
              <a:buClr>
                <a:srgbClr val="11A7D8"/>
              </a:buClr>
              <a:buFont typeface="Arial" pitchFamily="34" charset="0"/>
              <a:buChar char="•"/>
              <a:defRPr/>
            </a:pPr>
            <a:r>
              <a:rPr lang="zh-TW" altLang="en-US" sz="1900" b="1" dirty="0">
                <a:solidFill>
                  <a:schemeClr val="bg1"/>
                </a:solidFill>
                <a:ea typeface="Segoe UI" pitchFamily="34" charset="0"/>
                <a:cs typeface="Segoe UI" pitchFamily="34" charset="0"/>
              </a:rPr>
              <a:t>整合</a:t>
            </a:r>
            <a:r>
              <a:rPr lang="en-US" sz="1900" b="1" dirty="0" err="1">
                <a:solidFill>
                  <a:schemeClr val="bg1"/>
                </a:solidFill>
                <a:ea typeface="Segoe UI" pitchFamily="34" charset="0"/>
                <a:cs typeface="Segoe UI" pitchFamily="34" charset="0"/>
              </a:rPr>
              <a:t>BranchCache</a:t>
            </a:r>
            <a:r>
              <a:rPr lang="zh-TW" altLang="en-US" sz="1900" b="1" dirty="0">
                <a:solidFill>
                  <a:schemeClr val="bg1"/>
                </a:solidFill>
                <a:ea typeface="Segoe UI" pitchFamily="34" charset="0"/>
                <a:cs typeface="Segoe UI" pitchFamily="34" charset="0"/>
              </a:rPr>
              <a:t>機制</a:t>
            </a:r>
            <a:r>
              <a:rPr lang="zh-TW" altLang="en-US" sz="1900" b="1" dirty="0">
                <a:solidFill>
                  <a:schemeClr val="bg1"/>
                </a:solidFill>
                <a:ea typeface="Segoe UI" pitchFamily="34" charset="0"/>
                <a:cs typeface="Segoe UI" pitchFamily="34" charset="0"/>
              </a:rPr>
              <a:t>，提供好的效能</a:t>
            </a:r>
            <a:endParaRPr lang="en-US" sz="1900" b="1" dirty="0">
              <a:solidFill>
                <a:schemeClr val="bg1"/>
              </a:solidFill>
              <a:ea typeface="Segoe UI" pitchFamily="34" charset="0"/>
              <a:cs typeface="Segoe UI" pitchFamily="34" charset="0"/>
            </a:endParaRPr>
          </a:p>
        </p:txBody>
      </p:sp>
      <p:sp>
        <p:nvSpPr>
          <p:cNvPr id="4" name="矩形 3"/>
          <p:cNvSpPr/>
          <p:nvPr/>
        </p:nvSpPr>
        <p:spPr bwMode="auto">
          <a:xfrm>
            <a:off x="10744201" y="4419600"/>
            <a:ext cx="2209800" cy="381000"/>
          </a:xfrm>
          <a:prstGeom prst="rect">
            <a:avLst/>
          </a:prstGeom>
          <a:ln w="38100">
            <a:headEnd type="none" w="med" len="med"/>
            <a:tailEnd type="arrow"/>
          </a:ln>
        </p:spPr>
        <p:style>
          <a:lnRef idx="2">
            <a:schemeClr val="accent6"/>
          </a:lnRef>
          <a:fillRef idx="0">
            <a:schemeClr val="accent6"/>
          </a:fillRef>
          <a:effectRef idx="1">
            <a:schemeClr val="accent6"/>
          </a:effectRef>
          <a:fontRef idx="minor">
            <a:schemeClr val="tx1"/>
          </a:fontRef>
        </p:style>
        <p:txBody>
          <a:bodyPr vert="horz" wrap="square" lIns="91435" tIns="45718" rIns="91435" bIns="45718" numCol="1" rtlCol="0" anchor="t" anchorCtr="0" compatLnSpc="1">
            <a:prstTxWarp prst="textNoShape">
              <a:avLst/>
            </a:prstTxWarp>
          </a:bodyPr>
          <a:lstStyle/>
          <a:p>
            <a:pPr defTabSz="1306448"/>
            <a:endParaRPr lang="zh-TW" altLang="en-US">
              <a:latin typeface="Segoe UI" pitchFamily="34" charset="0"/>
              <a:cs typeface="Arial" charset="0"/>
            </a:endParaRPr>
          </a:p>
        </p:txBody>
      </p:sp>
      <p:pic>
        <p:nvPicPr>
          <p:cNvPr id="15" name="圖片 14"/>
          <p:cNvPicPr>
            <a:picLocks noChangeAspect="1"/>
          </p:cNvPicPr>
          <p:nvPr/>
        </p:nvPicPr>
        <p:blipFill rotWithShape="1">
          <a:blip r:embed="rId3">
            <a:extLst>
              <a:ext uri="{28A0092B-C50C-407E-A947-70E740481C1C}">
                <a14:useLocalDpi xmlns:a14="http://schemas.microsoft.com/office/drawing/2010/main" val="0"/>
              </a:ext>
            </a:extLst>
          </a:blip>
          <a:srcRect l="41301" t="52018" r="32847" b="37090"/>
          <a:stretch/>
        </p:blipFill>
        <p:spPr>
          <a:xfrm>
            <a:off x="8305801" y="1088686"/>
            <a:ext cx="6324600" cy="1603202"/>
          </a:xfrm>
          <a:prstGeom prst="rect">
            <a:avLst/>
          </a:prstGeom>
          <a:ln>
            <a:noFill/>
          </a:ln>
          <a:effectLst>
            <a:outerShdw blurRad="292100" dist="139700" dir="2700000" algn="tl" rotWithShape="0">
              <a:srgbClr val="333333">
                <a:alpha val="65000"/>
              </a:srgbClr>
            </a:outerShdw>
          </a:effectLst>
        </p:spPr>
      </p:pic>
      <p:cxnSp>
        <p:nvCxnSpPr>
          <p:cNvPr id="6" name="肘形接點 5"/>
          <p:cNvCxnSpPr>
            <a:stCxn id="4" idx="1"/>
            <a:endCxn id="15" idx="1"/>
          </p:cNvCxnSpPr>
          <p:nvPr/>
        </p:nvCxnSpPr>
        <p:spPr bwMode="auto">
          <a:xfrm rot="10800000">
            <a:off x="8305800" y="1890289"/>
            <a:ext cx="2438400" cy="2719813"/>
          </a:xfrm>
          <a:prstGeom prst="bentConnector3">
            <a:avLst>
              <a:gd name="adj1" fmla="val 169643"/>
            </a:avLst>
          </a:prstGeom>
          <a:ln w="38100">
            <a:headEnd type="none" w="med" len="med"/>
            <a:tailEnd type="arrow"/>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1670322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par>
                                <p:cTn id="14" presetID="21" presetClass="entr" presetSubtype="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childTnLst>
                          </p:cTn>
                        </p:par>
                        <p:par>
                          <p:cTn id="17" fill="hold">
                            <p:stCondLst>
                              <p:cond delay="2000"/>
                            </p:stCondLst>
                            <p:childTnLst>
                              <p:par>
                                <p:cTn id="18" presetID="2" presetClass="entr" presetSubtype="2"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1+#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93046951"/>
          <p:cNvPicPr>
            <a:picLocks noChangeAspect="1" noChangeArrowheads="1"/>
          </p:cNvPicPr>
          <p:nvPr/>
        </p:nvPicPr>
        <p:blipFill>
          <a:blip r:embed="rId3" cstate="email"/>
          <a:srcRect/>
          <a:stretch>
            <a:fillRect/>
          </a:stretch>
        </p:blipFill>
        <p:spPr bwMode="auto">
          <a:xfrm>
            <a:off x="0" y="0"/>
            <a:ext cx="14630400" cy="8229600"/>
          </a:xfrm>
          <a:prstGeom prst="rect">
            <a:avLst/>
          </a:prstGeom>
          <a:noFill/>
        </p:spPr>
      </p:pic>
      <p:sp>
        <p:nvSpPr>
          <p:cNvPr id="2" name="Slide Number Placeholder 1"/>
          <p:cNvSpPr>
            <a:spLocks noGrp="1"/>
          </p:cNvSpPr>
          <p:nvPr>
            <p:ph type="sldNum" sz="quarter" idx="12"/>
          </p:nvPr>
        </p:nvSpPr>
        <p:spPr/>
        <p:txBody>
          <a:bodyPr/>
          <a:lstStyle/>
          <a:p>
            <a:fld id="{356340C1-1CFC-4579-A3D5-6BEF466C48DA}" type="slidenum">
              <a:rPr lang="en-US" smtClean="0"/>
              <a:pPr/>
              <a:t>29</a:t>
            </a:fld>
            <a:endParaRPr lang="en-US" dirty="0"/>
          </a:p>
        </p:txBody>
      </p:sp>
      <p:pic>
        <p:nvPicPr>
          <p:cNvPr id="3" name="Picture 14" descr="00914382_SizeFull"/>
          <p:cNvPicPr>
            <a:picLocks noChangeAspect="1" noChangeArrowheads="1"/>
          </p:cNvPicPr>
          <p:nvPr/>
        </p:nvPicPr>
        <p:blipFill rotWithShape="1">
          <a:blip r:embed="rId4" cstate="email"/>
          <a:srcRect l="14543" r="9834"/>
          <a:stretch/>
        </p:blipFill>
        <p:spPr bwMode="auto">
          <a:xfrm>
            <a:off x="2" y="0"/>
            <a:ext cx="4379494" cy="8253413"/>
          </a:xfrm>
          <a:prstGeom prst="rect">
            <a:avLst/>
          </a:prstGeom>
          <a:noFill/>
          <a:ln w="9525">
            <a:noFill/>
            <a:miter lim="800000"/>
            <a:headEnd/>
            <a:tailEnd/>
          </a:ln>
        </p:spPr>
      </p:pic>
      <p:sp>
        <p:nvSpPr>
          <p:cNvPr id="4" name="Rectangle 3"/>
          <p:cNvSpPr>
            <a:spLocks noChangeArrowheads="1"/>
          </p:cNvSpPr>
          <p:nvPr/>
        </p:nvSpPr>
        <p:spPr bwMode="auto">
          <a:xfrm>
            <a:off x="4379494" y="0"/>
            <a:ext cx="10250906" cy="1981200"/>
          </a:xfrm>
          <a:prstGeom prst="rect">
            <a:avLst/>
          </a:prstGeom>
          <a:solidFill>
            <a:schemeClr val="accent2">
              <a:alpha val="79999"/>
            </a:schemeClr>
          </a:solidFill>
          <a:ln w="9525">
            <a:noFill/>
            <a:miter lim="800000"/>
            <a:headEnd/>
            <a:tailEnd/>
          </a:ln>
        </p:spPr>
        <p:txBody>
          <a:bodyPr wrap="none" lIns="457177" tIns="45718" rIns="91435" bIns="45718" anchor="ctr"/>
          <a:lstStyle/>
          <a:p>
            <a:r>
              <a:rPr lang="en-US" sz="5100" dirty="0">
                <a:solidFill>
                  <a:schemeClr val="bg1"/>
                </a:solidFill>
              </a:rPr>
              <a:t>Hyper-V </a:t>
            </a:r>
            <a:r>
              <a:rPr lang="en-US" sz="5100" dirty="0">
                <a:solidFill>
                  <a:schemeClr val="bg1"/>
                </a:solidFill>
              </a:rPr>
              <a:t>Host Scale &amp;</a:t>
            </a:r>
            <a:br>
              <a:rPr lang="en-US" sz="5100" dirty="0">
                <a:solidFill>
                  <a:schemeClr val="bg1"/>
                </a:solidFill>
              </a:rPr>
            </a:br>
            <a:r>
              <a:rPr lang="en-US" sz="5100" dirty="0">
                <a:solidFill>
                  <a:schemeClr val="bg1"/>
                </a:solidFill>
              </a:rPr>
              <a:t>Scale-Up Workload </a:t>
            </a:r>
            <a:r>
              <a:rPr lang="en-US" sz="5100" dirty="0">
                <a:solidFill>
                  <a:schemeClr val="bg1"/>
                </a:solidFill>
              </a:rPr>
              <a:t>S</a:t>
            </a:r>
            <a:r>
              <a:rPr lang="en-US" sz="5100" dirty="0">
                <a:solidFill>
                  <a:schemeClr val="bg1"/>
                </a:solidFill>
              </a:rPr>
              <a:t>upport</a:t>
            </a:r>
            <a:endParaRPr lang="en-US" sz="5100" dirty="0">
              <a:solidFill>
                <a:schemeClr val="bg1"/>
              </a:solidFill>
            </a:endParaRPr>
          </a:p>
        </p:txBody>
      </p:sp>
      <p:sp>
        <p:nvSpPr>
          <p:cNvPr id="7" name="Rectangle 40"/>
          <p:cNvSpPr>
            <a:spLocks noChangeArrowheads="1"/>
          </p:cNvSpPr>
          <p:nvPr/>
        </p:nvSpPr>
        <p:spPr bwMode="auto">
          <a:xfrm>
            <a:off x="4379493" y="1981201"/>
            <a:ext cx="10250906" cy="6248401"/>
          </a:xfrm>
          <a:prstGeom prst="rect">
            <a:avLst/>
          </a:prstGeom>
          <a:solidFill>
            <a:schemeClr val="accent1">
              <a:alpha val="90000"/>
            </a:schemeClr>
          </a:solidFill>
          <a:ln w="9525">
            <a:noFill/>
            <a:miter lim="800000"/>
            <a:headEnd/>
            <a:tailEnd/>
          </a:ln>
        </p:spPr>
        <p:txBody>
          <a:bodyPr lIns="274306" tIns="45716" rIns="182862" bIns="45716" anchor="ctr"/>
          <a:lstStyle/>
          <a:p>
            <a:pPr defTabSz="1306448"/>
            <a:endParaRPr lang="en-US" sz="2900" dirty="0">
              <a:solidFill>
                <a:schemeClr val="bg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880732711"/>
              </p:ext>
            </p:extLst>
          </p:nvPr>
        </p:nvGraphicFramePr>
        <p:xfrm>
          <a:off x="4648202" y="2287069"/>
          <a:ext cx="9723224" cy="10570464"/>
        </p:xfrm>
        <a:graphic>
          <a:graphicData uri="http://schemas.openxmlformats.org/drawingml/2006/table">
            <a:tbl>
              <a:tblPr firstRow="1">
                <a:tableStyleId>{5C22544A-7EE6-4342-B048-85BDC9FD1C3A}</a:tableStyleId>
              </a:tblPr>
              <a:tblGrid>
                <a:gridCol w="1074248"/>
                <a:gridCol w="2418334"/>
                <a:gridCol w="2277120"/>
                <a:gridCol w="2277120"/>
                <a:gridCol w="1676402"/>
              </a:tblGrid>
              <a:tr h="1700784">
                <a:tc>
                  <a:txBody>
                    <a:bodyPr/>
                    <a:lstStyle/>
                    <a:p>
                      <a:r>
                        <a:rPr lang="en-US" sz="2600" dirty="0" smtClean="0"/>
                        <a:t>System</a:t>
                      </a:r>
                      <a:endParaRPr lang="en-US" sz="2600" dirty="0"/>
                    </a:p>
                  </a:txBody>
                  <a:tcPr anchor="ctr"/>
                </a:tc>
                <a:tc>
                  <a:txBody>
                    <a:bodyPr/>
                    <a:lstStyle/>
                    <a:p>
                      <a:r>
                        <a:rPr lang="en-US" sz="2600" dirty="0" smtClean="0"/>
                        <a:t>Resource</a:t>
                      </a:r>
                      <a:endParaRPr lang="en-US" sz="2600" dirty="0"/>
                    </a:p>
                  </a:txBody>
                  <a:tcPr anchor="ctr"/>
                </a:tc>
                <a:tc>
                  <a:txBody>
                    <a:bodyPr/>
                    <a:lstStyle/>
                    <a:p>
                      <a:pPr algn="ctr"/>
                      <a:r>
                        <a:rPr lang="en-US" sz="2600" dirty="0" smtClean="0"/>
                        <a:t>Windows</a:t>
                      </a:r>
                      <a:r>
                        <a:rPr lang="en-US" sz="2600" baseline="0" dirty="0" smtClean="0"/>
                        <a:t> Server 2008 R2 Hyper-V</a:t>
                      </a:r>
                      <a:endParaRPr lang="en-US" sz="2600" dirty="0"/>
                    </a:p>
                  </a:txBody>
                  <a:tcPr anchor="ctr"/>
                </a:tc>
                <a:tc>
                  <a:txBody>
                    <a:bodyPr/>
                    <a:lstStyle/>
                    <a:p>
                      <a:pPr algn="ctr"/>
                      <a:r>
                        <a:rPr lang="en-US" sz="2600" dirty="0" smtClean="0"/>
                        <a:t>Windows Server 2012 RC Hyper-V</a:t>
                      </a:r>
                      <a:r>
                        <a:rPr lang="en-US" sz="2600" baseline="0" dirty="0" smtClean="0"/>
                        <a:t> </a:t>
                      </a:r>
                      <a:endParaRPr lang="en-US" sz="2600" dirty="0"/>
                    </a:p>
                  </a:txBody>
                  <a:tcPr anchor="ctr"/>
                </a:tc>
                <a:tc>
                  <a:txBody>
                    <a:bodyPr/>
                    <a:lstStyle/>
                    <a:p>
                      <a:pPr algn="ctr"/>
                      <a:r>
                        <a:rPr lang="en-US" sz="2600" dirty="0" smtClean="0"/>
                        <a:t>Improvement Factor</a:t>
                      </a:r>
                      <a:endParaRPr lang="en-US" sz="2600" dirty="0"/>
                    </a:p>
                  </a:txBody>
                  <a:tcPr anchor="ctr"/>
                </a:tc>
              </a:tr>
              <a:tr h="896112">
                <a:tc rowSpan="3">
                  <a:txBody>
                    <a:bodyPr/>
                    <a:lstStyle/>
                    <a:p>
                      <a:pPr algn="l"/>
                      <a:r>
                        <a:rPr lang="en-US" sz="2600" b="1" dirty="0" smtClean="0"/>
                        <a:t>Host</a:t>
                      </a:r>
                      <a:endParaRPr lang="en-US" sz="2600" b="1" dirty="0"/>
                    </a:p>
                  </a:txBody>
                  <a:tcPr anchor="ctr">
                    <a:solidFill>
                      <a:schemeClr val="bg2">
                        <a:lumMod val="90000"/>
                      </a:schemeClr>
                    </a:solidFill>
                  </a:tcPr>
                </a:tc>
                <a:tc>
                  <a:txBody>
                    <a:bodyPr/>
                    <a:lstStyle/>
                    <a:p>
                      <a:r>
                        <a:rPr lang="en-US" sz="2600" dirty="0" smtClean="0"/>
                        <a:t>Logical Processors</a:t>
                      </a:r>
                      <a:endParaRPr lang="en-US" sz="2600" dirty="0"/>
                    </a:p>
                  </a:txBody>
                  <a:tcPr anchor="ctr"/>
                </a:tc>
                <a:tc>
                  <a:txBody>
                    <a:bodyPr/>
                    <a:lstStyle/>
                    <a:p>
                      <a:pPr algn="ctr"/>
                      <a:r>
                        <a:rPr lang="en-US" sz="2600" dirty="0" smtClean="0"/>
                        <a:t>64</a:t>
                      </a:r>
                      <a:endParaRPr lang="en-US" sz="2600" dirty="0"/>
                    </a:p>
                  </a:txBody>
                  <a:tcPr anchor="ctr"/>
                </a:tc>
                <a:tc>
                  <a:txBody>
                    <a:bodyPr/>
                    <a:lstStyle/>
                    <a:p>
                      <a:pPr algn="ctr"/>
                      <a:r>
                        <a:rPr lang="en-US" sz="2600" dirty="0" smtClean="0"/>
                        <a:t>320</a:t>
                      </a:r>
                      <a:endParaRPr lang="en-US" sz="2600" dirty="0"/>
                    </a:p>
                  </a:txBody>
                  <a:tcPr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solidFill>
                          <a:effectLst/>
                          <a:latin typeface="Segoe UI" pitchFamily="34" charset="0"/>
                          <a:cs typeface="Arial" pitchFamily="34" charset="0"/>
                        </a:rPr>
                        <a:t>5×</a:t>
                      </a:r>
                    </a:p>
                  </a:txBody>
                  <a:tcPr marL="146304" marR="146304" marT="54864" marB="54864" anchor="ctr" horzOverflow="overflow">
                    <a:solidFill>
                      <a:schemeClr val="bg2">
                        <a:lumMod val="90000"/>
                      </a:schemeClr>
                    </a:solidFill>
                  </a:tcPr>
                </a:tc>
              </a:tr>
              <a:tr h="896112">
                <a:tc vMerge="1">
                  <a:txBody>
                    <a:bodyPr/>
                    <a:lstStyle/>
                    <a:p>
                      <a:endParaRPr lang="en-US" dirty="0"/>
                    </a:p>
                  </a:txBody>
                  <a:tcPr/>
                </a:tc>
                <a:tc>
                  <a:txBody>
                    <a:bodyPr/>
                    <a:lstStyle/>
                    <a:p>
                      <a:r>
                        <a:rPr lang="en-US" sz="2600" dirty="0" smtClean="0"/>
                        <a:t>Physical</a:t>
                      </a:r>
                      <a:r>
                        <a:rPr lang="en-US" sz="2600" baseline="0" dirty="0" smtClean="0"/>
                        <a:t> Memory</a:t>
                      </a:r>
                      <a:endParaRPr lang="en-US" sz="2600" dirty="0"/>
                    </a:p>
                  </a:txBody>
                  <a:tcPr anchor="ctr"/>
                </a:tc>
                <a:tc>
                  <a:txBody>
                    <a:bodyPr/>
                    <a:lstStyle/>
                    <a:p>
                      <a:pPr algn="ctr"/>
                      <a:r>
                        <a:rPr lang="en-US" sz="2600" dirty="0" smtClean="0"/>
                        <a:t>1TB</a:t>
                      </a:r>
                      <a:endParaRPr lang="en-US" sz="2600" dirty="0"/>
                    </a:p>
                  </a:txBody>
                  <a:tcPr anchor="ctr"/>
                </a:tc>
                <a:tc>
                  <a:txBody>
                    <a:bodyPr/>
                    <a:lstStyle/>
                    <a:p>
                      <a:pPr algn="ctr"/>
                      <a:r>
                        <a:rPr lang="en-US" sz="2600" dirty="0" smtClean="0"/>
                        <a:t>4TB</a:t>
                      </a:r>
                      <a:endParaRPr lang="en-US" sz="2600" dirty="0"/>
                    </a:p>
                  </a:txBody>
                  <a:tcPr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solidFill>
                          <a:effectLst/>
                          <a:latin typeface="Segoe UI" pitchFamily="34" charset="0"/>
                          <a:cs typeface="Arial" pitchFamily="34" charset="0"/>
                        </a:rPr>
                        <a:t>4×</a:t>
                      </a:r>
                    </a:p>
                  </a:txBody>
                  <a:tcPr marL="146304" marR="146304" marT="54864" marB="54864" anchor="ctr" horzOverflow="overflow">
                    <a:solidFill>
                      <a:schemeClr val="bg2">
                        <a:lumMod val="90000"/>
                      </a:schemeClr>
                    </a:solidFill>
                  </a:tcPr>
                </a:tc>
              </a:tr>
              <a:tr h="1298448">
                <a:tc vMerge="1">
                  <a:txBody>
                    <a:bodyPr/>
                    <a:lstStyle/>
                    <a:p>
                      <a:endParaRPr lang="en-US" dirty="0"/>
                    </a:p>
                  </a:txBody>
                  <a:tcPr/>
                </a:tc>
                <a:tc>
                  <a:txBody>
                    <a:bodyPr/>
                    <a:lstStyle/>
                    <a:p>
                      <a:r>
                        <a:rPr lang="en-US" sz="2600" dirty="0" smtClean="0"/>
                        <a:t>Virtual CPUs per Host</a:t>
                      </a:r>
                      <a:endParaRPr lang="en-US" sz="2600" dirty="0"/>
                    </a:p>
                  </a:txBody>
                  <a:tcPr anchor="ctr"/>
                </a:tc>
                <a:tc>
                  <a:txBody>
                    <a:bodyPr/>
                    <a:lstStyle/>
                    <a:p>
                      <a:pPr algn="ctr"/>
                      <a:r>
                        <a:rPr lang="en-US" sz="2600" dirty="0" smtClean="0"/>
                        <a:t>512</a:t>
                      </a:r>
                      <a:endParaRPr lang="en-US" sz="2600" dirty="0"/>
                    </a:p>
                  </a:txBody>
                  <a:tcPr anchor="ctr"/>
                </a:tc>
                <a:tc>
                  <a:txBody>
                    <a:bodyPr/>
                    <a:lstStyle/>
                    <a:p>
                      <a:pPr algn="ctr"/>
                      <a:r>
                        <a:rPr lang="en-US" sz="2600" dirty="0" smtClean="0"/>
                        <a:t>2,048</a:t>
                      </a:r>
                      <a:endParaRPr lang="en-US" sz="2600" dirty="0"/>
                    </a:p>
                  </a:txBody>
                  <a:tcPr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solidFill>
                          <a:effectLst/>
                          <a:latin typeface="Segoe UI" pitchFamily="34" charset="0"/>
                          <a:cs typeface="Arial" pitchFamily="34" charset="0"/>
                        </a:rPr>
                        <a:t>4×</a:t>
                      </a:r>
                    </a:p>
                  </a:txBody>
                  <a:tcPr marL="146304" marR="146304" marT="54864" marB="54864" anchor="ctr" horzOverflow="overflow">
                    <a:solidFill>
                      <a:schemeClr val="bg2">
                        <a:lumMod val="90000"/>
                      </a:schemeClr>
                    </a:solidFill>
                  </a:tcPr>
                </a:tc>
              </a:tr>
              <a:tr h="1298448">
                <a:tc rowSpan="4">
                  <a:txBody>
                    <a:bodyPr/>
                    <a:lstStyle/>
                    <a:p>
                      <a:pPr algn="l"/>
                      <a:r>
                        <a:rPr lang="en-US" sz="2600" b="1" dirty="0" smtClean="0"/>
                        <a:t>VM</a:t>
                      </a:r>
                      <a:endParaRPr lang="en-US" sz="2600" b="1" dirty="0"/>
                    </a:p>
                  </a:txBody>
                  <a:tcPr anchor="ctr">
                    <a:solidFill>
                      <a:schemeClr val="bg2">
                        <a:lumMod val="90000"/>
                      </a:schemeClr>
                    </a:solidFill>
                  </a:tcPr>
                </a:tc>
                <a:tc>
                  <a:txBody>
                    <a:bodyPr/>
                    <a:lstStyle/>
                    <a:p>
                      <a:r>
                        <a:rPr lang="en-US" sz="2600" dirty="0" smtClean="0"/>
                        <a:t>Virtual CPUs per VM</a:t>
                      </a:r>
                      <a:endParaRPr lang="en-US" sz="2600" dirty="0"/>
                    </a:p>
                  </a:txBody>
                  <a:tcPr anchor="ctr"/>
                </a:tc>
                <a:tc>
                  <a:txBody>
                    <a:bodyPr/>
                    <a:lstStyle/>
                    <a:p>
                      <a:pPr algn="ctr"/>
                      <a:r>
                        <a:rPr lang="en-US" sz="2600" dirty="0" smtClean="0"/>
                        <a:t>4</a:t>
                      </a:r>
                      <a:endParaRPr lang="en-US" sz="2600" dirty="0"/>
                    </a:p>
                  </a:txBody>
                  <a:tcPr anchor="ctr"/>
                </a:tc>
                <a:tc>
                  <a:txBody>
                    <a:bodyPr/>
                    <a:lstStyle/>
                    <a:p>
                      <a:pPr algn="ctr"/>
                      <a:r>
                        <a:rPr lang="en-US" sz="2600" dirty="0" smtClean="0"/>
                        <a:t>64</a:t>
                      </a:r>
                      <a:endParaRPr lang="en-US" sz="2600" dirty="0"/>
                    </a:p>
                  </a:txBody>
                  <a:tcPr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solidFill>
                          <a:effectLst/>
                          <a:latin typeface="Segoe UI" pitchFamily="34" charset="0"/>
                          <a:cs typeface="Arial" pitchFamily="34" charset="0"/>
                        </a:rPr>
                        <a:t>16×</a:t>
                      </a:r>
                    </a:p>
                  </a:txBody>
                  <a:tcPr marL="146304" marR="146304" marT="54864" marB="54864" anchor="ctr" horzOverflow="overflow">
                    <a:solidFill>
                      <a:schemeClr val="bg2">
                        <a:lumMod val="90000"/>
                      </a:schemeClr>
                    </a:solidFill>
                  </a:tcPr>
                </a:tc>
              </a:tr>
              <a:tr h="896112">
                <a:tc vMerge="1">
                  <a:txBody>
                    <a:bodyPr/>
                    <a:lstStyle/>
                    <a:p>
                      <a:endParaRPr lang="en-US" dirty="0"/>
                    </a:p>
                  </a:txBody>
                  <a:tcPr/>
                </a:tc>
                <a:tc>
                  <a:txBody>
                    <a:bodyPr/>
                    <a:lstStyle/>
                    <a:p>
                      <a:r>
                        <a:rPr lang="en-US" sz="2600" dirty="0" smtClean="0"/>
                        <a:t>Memory per VM</a:t>
                      </a:r>
                      <a:endParaRPr lang="en-US" sz="2600" dirty="0"/>
                    </a:p>
                  </a:txBody>
                  <a:tcPr anchor="ctr"/>
                </a:tc>
                <a:tc>
                  <a:txBody>
                    <a:bodyPr/>
                    <a:lstStyle/>
                    <a:p>
                      <a:pPr algn="ctr"/>
                      <a:r>
                        <a:rPr lang="en-US" sz="2600" dirty="0" smtClean="0"/>
                        <a:t>64GB</a:t>
                      </a:r>
                      <a:endParaRPr lang="en-US" sz="2600" dirty="0"/>
                    </a:p>
                  </a:txBody>
                  <a:tcPr anchor="ctr"/>
                </a:tc>
                <a:tc>
                  <a:txBody>
                    <a:bodyPr/>
                    <a:lstStyle/>
                    <a:p>
                      <a:pPr algn="ctr"/>
                      <a:r>
                        <a:rPr lang="en-US" sz="2600" dirty="0" smtClean="0"/>
                        <a:t>1TB</a:t>
                      </a:r>
                      <a:endParaRPr lang="en-US" sz="2600" dirty="0"/>
                    </a:p>
                  </a:txBody>
                  <a:tcPr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solidFill>
                          <a:effectLst/>
                          <a:latin typeface="Segoe UI" pitchFamily="34" charset="0"/>
                          <a:cs typeface="Arial" pitchFamily="34" charset="0"/>
                        </a:rPr>
                        <a:t>16×</a:t>
                      </a:r>
                    </a:p>
                  </a:txBody>
                  <a:tcPr marL="146304" marR="146304" marT="54864" marB="54864" anchor="ctr" horzOverflow="overflow">
                    <a:solidFill>
                      <a:schemeClr val="bg2">
                        <a:lumMod val="90000"/>
                      </a:schemeClr>
                    </a:solidFill>
                  </a:tcPr>
                </a:tc>
              </a:tr>
              <a:tr h="896112">
                <a:tc vMerge="1">
                  <a:txBody>
                    <a:bodyPr/>
                    <a:lstStyle/>
                    <a:p>
                      <a:endParaRPr lang="en-US" dirty="0"/>
                    </a:p>
                  </a:txBody>
                  <a:tcPr/>
                </a:tc>
                <a:tc>
                  <a:txBody>
                    <a:bodyPr/>
                    <a:lstStyle/>
                    <a:p>
                      <a:r>
                        <a:rPr lang="en-US" sz="2600" dirty="0" smtClean="0"/>
                        <a:t>Active VMs per</a:t>
                      </a:r>
                      <a:r>
                        <a:rPr lang="en-US" sz="2600" baseline="0" dirty="0" smtClean="0"/>
                        <a:t> Host</a:t>
                      </a:r>
                      <a:endParaRPr lang="en-US" sz="2600" dirty="0"/>
                    </a:p>
                  </a:txBody>
                  <a:tcPr anchor="ctr"/>
                </a:tc>
                <a:tc>
                  <a:txBody>
                    <a:bodyPr/>
                    <a:lstStyle/>
                    <a:p>
                      <a:pPr algn="ctr"/>
                      <a:r>
                        <a:rPr lang="en-US" sz="2600" dirty="0" smtClean="0"/>
                        <a:t>384</a:t>
                      </a:r>
                      <a:endParaRPr lang="en-US" sz="2600" dirty="0"/>
                    </a:p>
                  </a:txBody>
                  <a:tcPr anchor="ctr"/>
                </a:tc>
                <a:tc>
                  <a:txBody>
                    <a:bodyPr/>
                    <a:lstStyle/>
                    <a:p>
                      <a:pPr algn="ctr"/>
                      <a:r>
                        <a:rPr lang="en-US" sz="2600" dirty="0" smtClean="0"/>
                        <a:t>1,024</a:t>
                      </a:r>
                      <a:endParaRPr lang="en-US" sz="2600" dirty="0"/>
                    </a:p>
                  </a:txBody>
                  <a:tcPr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solidFill>
                          <a:effectLst/>
                          <a:latin typeface="Segoe UI" pitchFamily="34" charset="0"/>
                          <a:cs typeface="Arial" pitchFamily="34" charset="0"/>
                        </a:rPr>
                        <a:t>2.7×</a:t>
                      </a:r>
                    </a:p>
                  </a:txBody>
                  <a:tcPr marL="146304" marR="146304" marT="54864" marB="54864" anchor="ctr" horzOverflow="overflow">
                    <a:solidFill>
                      <a:schemeClr val="bg2">
                        <a:lumMod val="90000"/>
                      </a:schemeClr>
                    </a:solidFill>
                  </a:tcPr>
                </a:tc>
              </a:tr>
              <a:tr h="896112">
                <a:tc vMerge="1">
                  <a:txBody>
                    <a:bodyPr/>
                    <a:lstStyle/>
                    <a:p>
                      <a:pPr algn="l"/>
                      <a:endParaRPr lang="en-US" b="1" dirty="0"/>
                    </a:p>
                  </a:txBody>
                  <a:tcPr anchor="ctr">
                    <a:solidFill>
                      <a:schemeClr val="bg2">
                        <a:lumMod val="90000"/>
                      </a:schemeClr>
                    </a:solidFill>
                  </a:tcPr>
                </a:tc>
                <a:tc>
                  <a:txBody>
                    <a:bodyPr/>
                    <a:lstStyle/>
                    <a:p>
                      <a:r>
                        <a:rPr lang="en-US" sz="2600" dirty="0" smtClean="0"/>
                        <a:t>Guest NUMA</a:t>
                      </a:r>
                      <a:endParaRPr lang="en-US" sz="2600" dirty="0"/>
                    </a:p>
                  </a:txBody>
                  <a:tcPr anchor="ctr"/>
                </a:tc>
                <a:tc>
                  <a:txBody>
                    <a:bodyPr/>
                    <a:lstStyle/>
                    <a:p>
                      <a:pPr algn="ctr"/>
                      <a:r>
                        <a:rPr lang="en-US" sz="2600" dirty="0" smtClean="0"/>
                        <a:t>No</a:t>
                      </a:r>
                      <a:endParaRPr lang="en-US" sz="2600" dirty="0"/>
                    </a:p>
                  </a:txBody>
                  <a:tcPr anchor="ctr"/>
                </a:tc>
                <a:tc>
                  <a:txBody>
                    <a:bodyPr/>
                    <a:lstStyle/>
                    <a:p>
                      <a:pPr algn="ctr"/>
                      <a:r>
                        <a:rPr lang="en-US" sz="2600" dirty="0" smtClean="0"/>
                        <a:t>Yes</a:t>
                      </a:r>
                      <a:endParaRPr lang="en-US" sz="2600" dirty="0"/>
                    </a:p>
                  </a:txBody>
                  <a:tcPr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solidFill>
                          <a:effectLst/>
                          <a:latin typeface="Segoe UI" pitchFamily="34" charset="0"/>
                          <a:cs typeface="Arial" pitchFamily="34" charset="0"/>
                        </a:rPr>
                        <a:t>-</a:t>
                      </a:r>
                    </a:p>
                  </a:txBody>
                  <a:tcPr marL="146304" marR="146304" marT="54864" marB="54864" anchor="ctr" horzOverflow="overflow">
                    <a:solidFill>
                      <a:schemeClr val="bg2">
                        <a:lumMod val="90000"/>
                      </a:schemeClr>
                    </a:solidFill>
                  </a:tcPr>
                </a:tc>
              </a:tr>
              <a:tr h="896112">
                <a:tc rowSpan="2">
                  <a:txBody>
                    <a:bodyPr/>
                    <a:lstStyle/>
                    <a:p>
                      <a:pPr algn="l"/>
                      <a:r>
                        <a:rPr lang="en-US" sz="2600" b="1" dirty="0" smtClean="0"/>
                        <a:t>Cluster</a:t>
                      </a:r>
                      <a:endParaRPr lang="en-US" sz="2600" b="1" dirty="0"/>
                    </a:p>
                  </a:txBody>
                  <a:tcPr anchor="ctr">
                    <a:solidFill>
                      <a:schemeClr val="bg2">
                        <a:lumMod val="90000"/>
                      </a:schemeClr>
                    </a:solidFill>
                  </a:tcPr>
                </a:tc>
                <a:tc>
                  <a:txBody>
                    <a:bodyPr/>
                    <a:lstStyle/>
                    <a:p>
                      <a:r>
                        <a:rPr lang="en-US" sz="2600" dirty="0" smtClean="0"/>
                        <a:t>Maximum Nodes</a:t>
                      </a:r>
                      <a:endParaRPr lang="en-US" sz="2600" dirty="0"/>
                    </a:p>
                  </a:txBody>
                  <a:tcPr anchor="ctr"/>
                </a:tc>
                <a:tc>
                  <a:txBody>
                    <a:bodyPr/>
                    <a:lstStyle/>
                    <a:p>
                      <a:pPr algn="ctr"/>
                      <a:r>
                        <a:rPr lang="en-US" sz="2600" dirty="0" smtClean="0"/>
                        <a:t>16</a:t>
                      </a:r>
                      <a:endParaRPr lang="en-US" sz="2600" dirty="0"/>
                    </a:p>
                  </a:txBody>
                  <a:tcPr anchor="ctr"/>
                </a:tc>
                <a:tc>
                  <a:txBody>
                    <a:bodyPr/>
                    <a:lstStyle/>
                    <a:p>
                      <a:pPr algn="ctr"/>
                      <a:r>
                        <a:rPr lang="en-US" sz="2600" dirty="0" smtClean="0"/>
                        <a:t>64</a:t>
                      </a:r>
                      <a:endParaRPr lang="en-US" sz="2600" dirty="0"/>
                    </a:p>
                  </a:txBody>
                  <a:tcPr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solidFill>
                          <a:effectLst/>
                          <a:latin typeface="Segoe UI" pitchFamily="34" charset="0"/>
                          <a:cs typeface="Arial" pitchFamily="34" charset="0"/>
                        </a:rPr>
                        <a:t>4×</a:t>
                      </a:r>
                    </a:p>
                  </a:txBody>
                  <a:tcPr marL="146304" marR="146304" marT="54864" marB="54864" anchor="ctr" horzOverflow="overflow">
                    <a:solidFill>
                      <a:schemeClr val="bg2">
                        <a:lumMod val="90000"/>
                      </a:schemeClr>
                    </a:solidFill>
                  </a:tcPr>
                </a:tc>
              </a:tr>
              <a:tr h="896112">
                <a:tc vMerge="1">
                  <a:txBody>
                    <a:bodyPr/>
                    <a:lstStyle/>
                    <a:p>
                      <a:endParaRPr lang="en-US" dirty="0"/>
                    </a:p>
                  </a:txBody>
                  <a:tcPr/>
                </a:tc>
                <a:tc>
                  <a:txBody>
                    <a:bodyPr/>
                    <a:lstStyle/>
                    <a:p>
                      <a:r>
                        <a:rPr lang="en-US" sz="2600" dirty="0" smtClean="0"/>
                        <a:t>Maximum VMs</a:t>
                      </a:r>
                      <a:endParaRPr lang="en-US" sz="2600" dirty="0"/>
                    </a:p>
                  </a:txBody>
                  <a:tcPr anchor="ctr"/>
                </a:tc>
                <a:tc>
                  <a:txBody>
                    <a:bodyPr/>
                    <a:lstStyle/>
                    <a:p>
                      <a:pPr algn="ctr"/>
                      <a:r>
                        <a:rPr lang="en-US" sz="2600" dirty="0" smtClean="0"/>
                        <a:t>1,000</a:t>
                      </a:r>
                      <a:endParaRPr lang="en-US" sz="2600" dirty="0"/>
                    </a:p>
                  </a:txBody>
                  <a:tcPr anchor="ctr"/>
                </a:tc>
                <a:tc>
                  <a:txBody>
                    <a:bodyPr/>
                    <a:lstStyle/>
                    <a:p>
                      <a:pPr algn="ctr"/>
                      <a:r>
                        <a:rPr lang="en-US" sz="2600" dirty="0" smtClean="0"/>
                        <a:t>4,000</a:t>
                      </a:r>
                      <a:endParaRPr lang="en-US" sz="2600" dirty="0"/>
                    </a:p>
                  </a:txBody>
                  <a:tcPr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solidFill>
                          <a:effectLst/>
                          <a:latin typeface="Segoe UI" pitchFamily="34" charset="0"/>
                          <a:cs typeface="Arial" pitchFamily="34" charset="0"/>
                        </a:rPr>
                        <a:t>4×</a:t>
                      </a:r>
                    </a:p>
                  </a:txBody>
                  <a:tcPr marL="146304" marR="146304" marT="54864" marB="54864" anchor="ctr" horzOverflow="overflow">
                    <a:solidFill>
                      <a:schemeClr val="bg2">
                        <a:lumMod val="90000"/>
                      </a:schemeClr>
                    </a:solidFill>
                  </a:tcPr>
                </a:tc>
              </a:tr>
            </a:tbl>
          </a:graphicData>
        </a:graphic>
      </p:graphicFrame>
    </p:spTree>
    <p:extLst>
      <p:ext uri="{BB962C8B-B14F-4D97-AF65-F5344CB8AC3E}">
        <p14:creationId xmlns:p14="http://schemas.microsoft.com/office/powerpoint/2010/main" val="395716692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462996" y="2667818"/>
            <a:ext cx="13797022" cy="2632902"/>
          </a:xfrm>
          <a:prstGeom prst="roundRect">
            <a:avLst>
              <a:gd name="adj" fmla="val 13360"/>
            </a:avLst>
          </a:prstGeom>
          <a:gradFill flip="none" rotWithShape="1">
            <a:gsLst>
              <a:gs pos="20000">
                <a:schemeClr val="accent1">
                  <a:lumMod val="50000"/>
                </a:schemeClr>
              </a:gs>
              <a:gs pos="50000">
                <a:schemeClr val="accent1">
                  <a:lumMod val="75000"/>
                </a:schemeClr>
              </a:gs>
              <a:gs pos="80000">
                <a:schemeClr val="accent1">
                  <a:lumMod val="50000"/>
                </a:schemeClr>
              </a:gs>
            </a:gsLst>
            <a:lin ang="13500000" scaled="1"/>
            <a:tileRect/>
          </a:gradFill>
          <a:ln w="31750">
            <a:gradFill flip="none" rotWithShape="1">
              <a:gsLst>
                <a:gs pos="50000">
                  <a:srgbClr val="FFFFFF">
                    <a:lumMod val="95000"/>
                  </a:srgbClr>
                </a:gs>
                <a:gs pos="0">
                  <a:srgbClr val="FFFFFF">
                    <a:lumMod val="65000"/>
                  </a:srgbClr>
                </a:gs>
                <a:gs pos="100000">
                  <a:srgbClr val="FFFFFF">
                    <a:lumMod val="65000"/>
                  </a:srgbClr>
                </a:gs>
              </a:gsLst>
              <a:lin ang="10800000" scaled="1"/>
              <a:tileRect/>
            </a:gradFill>
            <a:round/>
            <a:headEnd/>
            <a:tailEnd/>
          </a:ln>
          <a:effectLst>
            <a:outerShdw blurRad="50800" dist="38100" dir="5400000" algn="t" rotWithShape="0">
              <a:prstClr val="black">
                <a:alpha val="40000"/>
              </a:prstClr>
            </a:outerShdw>
          </a:effectLst>
        </p:spPr>
        <p:txBody>
          <a:bodyPr wrap="none" lIns="0" tIns="0" rIns="0" bIns="0" rtlCol="0" anchor="ctr"/>
          <a:lstStyle/>
          <a:p>
            <a:pPr defTabSz="652330" fontAlgn="auto">
              <a:spcBef>
                <a:spcPts val="0"/>
              </a:spcBef>
              <a:spcAft>
                <a:spcPts val="0"/>
              </a:spcAft>
            </a:pPr>
            <a:endParaRPr lang="en-US" sz="700" kern="0" cap="all" dirty="0">
              <a:solidFill>
                <a:srgbClr val="FFFFFF"/>
              </a:solidFill>
              <a:effectLst>
                <a:outerShdw blurRad="38100" dist="38100" dir="2700000" algn="tl">
                  <a:srgbClr val="000000">
                    <a:alpha val="43137"/>
                  </a:srgbClr>
                </a:outerShdw>
              </a:effectLst>
              <a:latin typeface="Arial"/>
              <a:ea typeface="DFLiHei-Md"/>
              <a:sym typeface="Arial"/>
            </a:endParaRPr>
          </a:p>
        </p:txBody>
      </p:sp>
      <p:sp>
        <p:nvSpPr>
          <p:cNvPr id="7" name="Rounded Rectangle 6"/>
          <p:cNvSpPr/>
          <p:nvPr/>
        </p:nvSpPr>
        <p:spPr>
          <a:xfrm>
            <a:off x="534076" y="2764774"/>
            <a:ext cx="13651883" cy="1569803"/>
          </a:xfrm>
          <a:prstGeom prst="roundRect">
            <a:avLst>
              <a:gd name="adj" fmla="val 20591"/>
            </a:avLst>
          </a:prstGeom>
          <a:gradFill flip="none" rotWithShape="1">
            <a:gsLst>
              <a:gs pos="63000">
                <a:srgbClr val="FFFFFF">
                  <a:alpha val="0"/>
                </a:srgbClr>
              </a:gs>
              <a:gs pos="0">
                <a:srgbClr val="FFFFFF">
                  <a:alpha val="75000"/>
                </a:srgbClr>
              </a:gs>
              <a:gs pos="12000">
                <a:srgbClr val="FFFFFF">
                  <a:alpha val="50000"/>
                </a:srgbClr>
              </a:gs>
            </a:gsLst>
            <a:lin ang="5400000" scaled="1"/>
            <a:tileRect/>
          </a:gradFill>
          <a:ln w="9525" cap="flat" cmpd="sng" algn="ctr">
            <a:noFill/>
            <a:prstDash val="solid"/>
            <a:round/>
            <a:headEnd type="none" w="med" len="med"/>
            <a:tailEnd type="none" w="med" len="med"/>
          </a:ln>
          <a:effectLst/>
        </p:spPr>
        <p:txBody>
          <a:bodyPr wrap="none" lIns="0" tIns="0" rIns="0" bIns="0" rtlCol="0" anchor="ctr"/>
          <a:lstStyle/>
          <a:p>
            <a:pPr defTabSz="652439"/>
            <a:endParaRPr lang="en-US" sz="600" kern="0" cap="all" dirty="0">
              <a:solidFill>
                <a:srgbClr val="FFFFFF"/>
              </a:solidFill>
              <a:effectLst>
                <a:outerShdw blurRad="38100" dist="38100" dir="2700000" algn="tl">
                  <a:srgbClr val="000000">
                    <a:alpha val="43137"/>
                  </a:srgbClr>
                </a:outerShdw>
              </a:effectLst>
              <a:latin typeface="Arial"/>
              <a:ea typeface="DFLiHei-Md"/>
              <a:sym typeface="Arial"/>
            </a:endParaRPr>
          </a:p>
        </p:txBody>
      </p:sp>
      <p:sp>
        <p:nvSpPr>
          <p:cNvPr id="10" name="Title 5"/>
          <p:cNvSpPr txBox="1">
            <a:spLocks/>
          </p:cNvSpPr>
          <p:nvPr/>
        </p:nvSpPr>
        <p:spPr bwMode="auto">
          <a:xfrm>
            <a:off x="371963" y="2435063"/>
            <a:ext cx="14020800" cy="3115906"/>
          </a:xfrm>
          <a:prstGeom prst="roundRect">
            <a:avLst>
              <a:gd name="adj" fmla="val 22598"/>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b="1">
                <a:solidFill>
                  <a:srgbClr val="003D79"/>
                </a:solidFill>
                <a:latin typeface="+mj-lt"/>
                <a:ea typeface="+mj-ea"/>
                <a:cs typeface="+mj-cs"/>
              </a:defRPr>
            </a:lvl1pPr>
            <a:lvl2pPr algn="l" rtl="0" eaLnBrk="0" fontAlgn="base" hangingPunct="0">
              <a:spcBef>
                <a:spcPct val="0"/>
              </a:spcBef>
              <a:spcAft>
                <a:spcPct val="0"/>
              </a:spcAft>
              <a:defRPr sz="2200" b="1">
                <a:solidFill>
                  <a:srgbClr val="333333"/>
                </a:solidFill>
                <a:latin typeface="Arial" charset="0"/>
                <a:ea typeface="ＭＳ Ｐゴシック" pitchFamily="34" charset="-128"/>
              </a:defRPr>
            </a:lvl2pPr>
            <a:lvl3pPr algn="l" rtl="0" eaLnBrk="0" fontAlgn="base" hangingPunct="0">
              <a:spcBef>
                <a:spcPct val="0"/>
              </a:spcBef>
              <a:spcAft>
                <a:spcPct val="0"/>
              </a:spcAft>
              <a:defRPr sz="2200" b="1">
                <a:solidFill>
                  <a:srgbClr val="333333"/>
                </a:solidFill>
                <a:latin typeface="Arial" charset="0"/>
                <a:ea typeface="ＭＳ Ｐゴシック" pitchFamily="34" charset="-128"/>
              </a:defRPr>
            </a:lvl3pPr>
            <a:lvl4pPr algn="l" rtl="0" eaLnBrk="0" fontAlgn="base" hangingPunct="0">
              <a:spcBef>
                <a:spcPct val="0"/>
              </a:spcBef>
              <a:spcAft>
                <a:spcPct val="0"/>
              </a:spcAft>
              <a:defRPr sz="2200" b="1">
                <a:solidFill>
                  <a:srgbClr val="333333"/>
                </a:solidFill>
                <a:latin typeface="Arial" charset="0"/>
                <a:ea typeface="ＭＳ Ｐゴシック" pitchFamily="34" charset="-128"/>
              </a:defRPr>
            </a:lvl4pPr>
            <a:lvl5pPr algn="l" rtl="0" eaLnBrk="0" fontAlgn="base" hangingPunct="0">
              <a:spcBef>
                <a:spcPct val="0"/>
              </a:spcBef>
              <a:spcAft>
                <a:spcPct val="0"/>
              </a:spcAft>
              <a:defRPr sz="2200" b="1">
                <a:solidFill>
                  <a:srgbClr val="333333"/>
                </a:solidFill>
                <a:latin typeface="Arial" charset="0"/>
                <a:ea typeface="ＭＳ Ｐゴシック" pitchFamily="34"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a:lstStyle>
          <a:p>
            <a:pPr algn="ctr"/>
            <a:r>
              <a:rPr lang="en-US" sz="4000" dirty="0">
                <a:solidFill>
                  <a:schemeClr val="bg1"/>
                </a:solidFill>
                <a:latin typeface="Apple LiGothic Medium"/>
                <a:ea typeface="Apple LiGothic Medium"/>
                <a:cs typeface="Apple LiGothic Medium"/>
                <a:sym typeface="Arial"/>
              </a:rPr>
              <a:t>VMWARE</a:t>
            </a:r>
            <a:endParaRPr lang="en-US" sz="3400" dirty="0">
              <a:solidFill>
                <a:schemeClr val="bg1"/>
              </a:solidFill>
              <a:latin typeface="微軟正黑體" pitchFamily="34" charset="-120"/>
              <a:ea typeface="微軟正黑體" pitchFamily="34" charset="-120"/>
              <a:cs typeface="Verdana" pitchFamily="34" charset="0"/>
              <a:sym typeface="Arial"/>
            </a:endParaRPr>
          </a:p>
        </p:txBody>
      </p:sp>
      <p:sp>
        <p:nvSpPr>
          <p:cNvPr id="4" name="Title 3"/>
          <p:cNvSpPr>
            <a:spLocks noGrp="1"/>
          </p:cNvSpPr>
          <p:nvPr>
            <p:ph type="title"/>
          </p:nvPr>
        </p:nvSpPr>
        <p:spPr/>
        <p:txBody>
          <a:bodyPr/>
          <a:lstStyle/>
          <a:p>
            <a:endParaRPr lang="en-US" sz="3400" dirty="0">
              <a:solidFill>
                <a:schemeClr val="accent2">
                  <a:lumMod val="50000"/>
                </a:schemeClr>
              </a:solidFill>
              <a:latin typeface="Avenir Next Condensed Medium"/>
              <a:ea typeface="Apple LiGothic Medium"/>
              <a:cs typeface="Avenir Next Condensed Medium"/>
              <a:sym typeface="Arial"/>
            </a:endParaRPr>
          </a:p>
        </p:txBody>
      </p:sp>
    </p:spTree>
    <p:extLst>
      <p:ext uri="{BB962C8B-B14F-4D97-AF65-F5344CB8AC3E}">
        <p14:creationId xmlns:p14="http://schemas.microsoft.com/office/powerpoint/2010/main" val="130307687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14" descr="00914382_SizeFull"/>
          <p:cNvPicPr>
            <a:picLocks noChangeAspect="1" noChangeArrowheads="1"/>
          </p:cNvPicPr>
          <p:nvPr/>
        </p:nvPicPr>
        <p:blipFill>
          <a:blip r:embed="rId3" cstate="email"/>
          <a:srcRect/>
          <a:stretch>
            <a:fillRect/>
          </a:stretch>
        </p:blipFill>
        <p:spPr bwMode="auto">
          <a:xfrm>
            <a:off x="0" y="0"/>
            <a:ext cx="5791200" cy="8253413"/>
          </a:xfrm>
          <a:prstGeom prst="rect">
            <a:avLst/>
          </a:prstGeom>
          <a:noFill/>
          <a:ln w="9525">
            <a:noFill/>
            <a:miter lim="800000"/>
            <a:headEnd/>
            <a:tailEnd/>
          </a:ln>
        </p:spPr>
      </p:pic>
      <p:sp>
        <p:nvSpPr>
          <p:cNvPr id="19466" name="Rectangle 24"/>
          <p:cNvSpPr>
            <a:spLocks noGrp="1" noChangeArrowheads="1"/>
          </p:cNvSpPr>
          <p:nvPr>
            <p:ph type="title"/>
          </p:nvPr>
        </p:nvSpPr>
        <p:spPr>
          <a:xfrm>
            <a:off x="6096000" y="330200"/>
            <a:ext cx="7805738" cy="952500"/>
          </a:xfrm>
        </p:spPr>
        <p:txBody>
          <a:bodyPr/>
          <a:lstStyle/>
          <a:p>
            <a:r>
              <a:rPr lang="zh-TW" altLang="en-US" sz="3600" dirty="0">
                <a:solidFill>
                  <a:schemeClr val="bg1"/>
                </a:solidFill>
                <a:latin typeface="微軟正黑體" pitchFamily="34" charset="-120"/>
                <a:ea typeface="微軟正黑體" pitchFamily="34" charset="-120"/>
              </a:rPr>
              <a:t>與雲端服務無縫銜接</a:t>
            </a:r>
            <a:endParaRPr lang="en-US" altLang="zh-TW" sz="3600" dirty="0">
              <a:solidFill>
                <a:schemeClr val="bg1"/>
              </a:solidFill>
              <a:latin typeface="微軟正黑體" pitchFamily="34" charset="-120"/>
              <a:ea typeface="微軟正黑體" pitchFamily="34" charset="-120"/>
            </a:endParaRPr>
          </a:p>
        </p:txBody>
      </p:sp>
      <p:sp>
        <p:nvSpPr>
          <p:cNvPr id="19460" name="Slide Number Placeholder 5"/>
          <p:cNvSpPr>
            <a:spLocks noGrp="1"/>
          </p:cNvSpPr>
          <p:nvPr>
            <p:ph type="sldNum" sz="quarter" idx="12"/>
          </p:nvPr>
        </p:nvSpPr>
        <p:spPr>
          <a:noFill/>
        </p:spPr>
        <p:txBody>
          <a:bodyPr/>
          <a:lstStyle/>
          <a:p>
            <a:pPr defTabSz="1306448"/>
            <a:fld id="{F85D17E6-B686-45C4-94E2-56E7242EF654}" type="slidenum">
              <a:rPr lang="en-US" smtClean="0"/>
              <a:pPr defTabSz="1306448"/>
              <a:t>30</a:t>
            </a:fld>
            <a:endParaRPr lang="en-US" dirty="0" smtClean="0"/>
          </a:p>
        </p:txBody>
      </p:sp>
      <p:sp>
        <p:nvSpPr>
          <p:cNvPr id="19461" name="Rectangle 27"/>
          <p:cNvSpPr>
            <a:spLocks noChangeArrowheads="1"/>
          </p:cNvSpPr>
          <p:nvPr/>
        </p:nvSpPr>
        <p:spPr bwMode="auto">
          <a:xfrm>
            <a:off x="5791200" y="5105400"/>
            <a:ext cx="8839200" cy="3124200"/>
          </a:xfrm>
          <a:prstGeom prst="rect">
            <a:avLst/>
          </a:prstGeom>
          <a:solidFill>
            <a:srgbClr val="148DB1"/>
          </a:solidFill>
          <a:ln w="9525">
            <a:noFill/>
            <a:miter lim="800000"/>
            <a:headEnd/>
            <a:tailEnd/>
          </a:ln>
        </p:spPr>
        <p:txBody>
          <a:bodyPr lIns="274292" tIns="274306" rIns="274292" bIns="502871" anchor="t"/>
          <a:lstStyle/>
          <a:p>
            <a:pPr marL="457177" indent="-457177" defTabSz="1306448">
              <a:spcBef>
                <a:spcPts val="1200"/>
              </a:spcBef>
              <a:spcAft>
                <a:spcPts val="1200"/>
              </a:spcAft>
              <a:buFont typeface="Arial" pitchFamily="34" charset="0"/>
              <a:buChar char="•"/>
            </a:pPr>
            <a:r>
              <a:rPr lang="zh-TW" altLang="en-US" dirty="0" smtClean="0">
                <a:solidFill>
                  <a:schemeClr val="bg1"/>
                </a:solidFill>
              </a:rPr>
              <a:t>公有雲</a:t>
            </a:r>
            <a:r>
              <a:rPr lang="en-US" altLang="zh-TW" dirty="0" smtClean="0">
                <a:solidFill>
                  <a:schemeClr val="bg1"/>
                </a:solidFill>
              </a:rPr>
              <a:t>\</a:t>
            </a:r>
            <a:r>
              <a:rPr lang="zh-TW" altLang="en-US" dirty="0" smtClean="0">
                <a:solidFill>
                  <a:schemeClr val="bg1"/>
                </a:solidFill>
              </a:rPr>
              <a:t>私有雲單一帳號登入整合技術</a:t>
            </a:r>
            <a:endParaRPr lang="en-US" dirty="0" smtClean="0">
              <a:solidFill>
                <a:schemeClr val="bg1"/>
              </a:solidFill>
            </a:endParaRPr>
          </a:p>
          <a:p>
            <a:pPr marL="457177" indent="-457177" defTabSz="1306448">
              <a:spcBef>
                <a:spcPts val="1200"/>
              </a:spcBef>
              <a:spcAft>
                <a:spcPts val="1200"/>
              </a:spcAft>
              <a:buFont typeface="Arial" pitchFamily="34" charset="0"/>
              <a:buChar char="•"/>
            </a:pPr>
            <a:r>
              <a:rPr lang="zh-TW" altLang="en-US" dirty="0" smtClean="0">
                <a:solidFill>
                  <a:schemeClr val="bg1"/>
                </a:solidFill>
              </a:rPr>
              <a:t>提供</a:t>
            </a:r>
            <a:r>
              <a:rPr lang="en-US" dirty="0" smtClean="0">
                <a:solidFill>
                  <a:schemeClr val="bg1"/>
                </a:solidFill>
              </a:rPr>
              <a:t>Hyper-V Replica</a:t>
            </a:r>
            <a:r>
              <a:rPr lang="zh-TW" altLang="en-US" dirty="0" smtClean="0">
                <a:solidFill>
                  <a:schemeClr val="bg1"/>
                </a:solidFill>
              </a:rPr>
              <a:t> 機制</a:t>
            </a:r>
            <a:endParaRPr lang="en-US" dirty="0">
              <a:solidFill>
                <a:schemeClr val="bg1"/>
              </a:solidFill>
            </a:endParaRPr>
          </a:p>
          <a:p>
            <a:pPr marL="457177" indent="-457177" defTabSz="1306448">
              <a:spcBef>
                <a:spcPts val="1200"/>
              </a:spcBef>
              <a:spcAft>
                <a:spcPts val="1200"/>
              </a:spcAft>
              <a:buFont typeface="Arial" pitchFamily="34" charset="0"/>
              <a:buChar char="•"/>
            </a:pPr>
            <a:r>
              <a:rPr lang="en-US" dirty="0" smtClean="0">
                <a:solidFill>
                  <a:schemeClr val="bg1"/>
                </a:solidFill>
              </a:rPr>
              <a:t>Online backup</a:t>
            </a:r>
            <a:r>
              <a:rPr lang="zh-TW" altLang="en-US" dirty="0">
                <a:solidFill>
                  <a:schemeClr val="bg1"/>
                </a:solidFill>
              </a:rPr>
              <a:t> </a:t>
            </a:r>
            <a:r>
              <a:rPr lang="en-US" altLang="zh-TW" dirty="0" smtClean="0">
                <a:solidFill>
                  <a:schemeClr val="bg1"/>
                </a:solidFill>
              </a:rPr>
              <a:t>(Windows Azure)</a:t>
            </a:r>
            <a:endParaRPr lang="en-US" dirty="0">
              <a:solidFill>
                <a:schemeClr val="bg1"/>
              </a:solidFill>
            </a:endParaRPr>
          </a:p>
        </p:txBody>
      </p:sp>
      <p:sp>
        <p:nvSpPr>
          <p:cNvPr id="19463" name="Rectangle 15"/>
          <p:cNvSpPr>
            <a:spLocks noChangeArrowheads="1"/>
          </p:cNvSpPr>
          <p:nvPr/>
        </p:nvSpPr>
        <p:spPr bwMode="auto">
          <a:xfrm>
            <a:off x="5791200" y="1676400"/>
            <a:ext cx="8839200" cy="3429000"/>
          </a:xfrm>
          <a:prstGeom prst="rect">
            <a:avLst/>
          </a:prstGeom>
          <a:solidFill>
            <a:schemeClr val="bg1">
              <a:alpha val="20000"/>
            </a:schemeClr>
          </a:solidFill>
          <a:ln w="9525">
            <a:noFill/>
            <a:miter lim="800000"/>
            <a:headEnd/>
            <a:tailEnd/>
          </a:ln>
        </p:spPr>
        <p:txBody>
          <a:bodyPr wrap="none" lIns="91435" tIns="45718" rIns="91435" bIns="45718" anchor="ctr"/>
          <a:lstStyle/>
          <a:p>
            <a:endParaRPr lang="en-US" dirty="0"/>
          </a:p>
        </p:txBody>
      </p:sp>
      <p:sp>
        <p:nvSpPr>
          <p:cNvPr id="19465" name="Rectangle 23"/>
          <p:cNvSpPr>
            <a:spLocks noChangeArrowheads="1"/>
          </p:cNvSpPr>
          <p:nvPr/>
        </p:nvSpPr>
        <p:spPr bwMode="auto">
          <a:xfrm>
            <a:off x="5791200" y="0"/>
            <a:ext cx="8839200" cy="1676400"/>
          </a:xfrm>
          <a:prstGeom prst="rect">
            <a:avLst/>
          </a:prstGeom>
          <a:solidFill>
            <a:schemeClr val="accent1">
              <a:alpha val="79999"/>
            </a:schemeClr>
          </a:solidFill>
          <a:ln w="9525">
            <a:noFill/>
            <a:miter lim="800000"/>
            <a:headEnd/>
            <a:tailEnd/>
          </a:ln>
        </p:spPr>
        <p:txBody>
          <a:bodyPr wrap="none" lIns="91435" tIns="45718" rIns="91435" bIns="45718" anchor="ctr"/>
          <a:lstStyle/>
          <a:p>
            <a:endParaRPr lang="en-US" dirty="0"/>
          </a:p>
        </p:txBody>
      </p:sp>
      <p:sp>
        <p:nvSpPr>
          <p:cNvPr id="19467" name="Rectangle 25"/>
          <p:cNvSpPr>
            <a:spLocks noChangeArrowheads="1"/>
          </p:cNvSpPr>
          <p:nvPr/>
        </p:nvSpPr>
        <p:spPr bwMode="auto">
          <a:xfrm>
            <a:off x="0" y="6400800"/>
            <a:ext cx="5791200" cy="1828800"/>
          </a:xfrm>
          <a:prstGeom prst="rect">
            <a:avLst/>
          </a:prstGeom>
          <a:solidFill>
            <a:schemeClr val="tx1">
              <a:alpha val="79999"/>
            </a:schemeClr>
          </a:solidFill>
          <a:ln w="9525">
            <a:noFill/>
            <a:miter lim="800000"/>
            <a:headEnd/>
            <a:tailEnd/>
          </a:ln>
        </p:spPr>
        <p:txBody>
          <a:bodyPr lIns="274306" tIns="45716" rIns="182862" bIns="45716" anchor="ctr"/>
          <a:lstStyle/>
          <a:p>
            <a:pPr defTabSz="1306448"/>
            <a:r>
              <a:rPr lang="zh-TW" altLang="en-US" sz="4900" dirty="0">
                <a:solidFill>
                  <a:schemeClr val="bg1"/>
                </a:solidFill>
                <a:latin typeface="微軟正黑體" pitchFamily="34" charset="-120"/>
                <a:ea typeface="微軟正黑體" pitchFamily="34" charset="-120"/>
              </a:rPr>
              <a:t>超越虛擬化</a:t>
            </a:r>
            <a:endParaRPr lang="en-US" altLang="zh-TW" sz="4900" dirty="0">
              <a:solidFill>
                <a:schemeClr val="bg1"/>
              </a:solidFill>
              <a:latin typeface="微軟正黑體" pitchFamily="34" charset="-120"/>
              <a:ea typeface="微軟正黑體" pitchFamily="34" charset="-120"/>
            </a:endParaRPr>
          </a:p>
        </p:txBody>
      </p:sp>
      <p:pic>
        <p:nvPicPr>
          <p:cNvPr id="19468" name="Picture 26" descr="cloud-and-building"/>
          <p:cNvPicPr>
            <a:picLocks noChangeAspect="1" noChangeArrowheads="1"/>
          </p:cNvPicPr>
          <p:nvPr/>
        </p:nvPicPr>
        <p:blipFill>
          <a:blip r:embed="rId4" cstate="email"/>
          <a:srcRect/>
          <a:stretch>
            <a:fillRect/>
          </a:stretch>
        </p:blipFill>
        <p:spPr bwMode="auto">
          <a:xfrm>
            <a:off x="3886201" y="6781801"/>
            <a:ext cx="1646238" cy="1085850"/>
          </a:xfrm>
          <a:prstGeom prst="rect">
            <a:avLst/>
          </a:prstGeom>
          <a:noFill/>
          <a:ln w="9525">
            <a:noFill/>
            <a:miter lim="800000"/>
            <a:headEnd/>
            <a:tailEnd/>
          </a:ln>
        </p:spPr>
      </p:pic>
      <p:sp>
        <p:nvSpPr>
          <p:cNvPr id="19462" name="Text Box 14"/>
          <p:cNvSpPr txBox="1">
            <a:spLocks noChangeArrowheads="1"/>
          </p:cNvSpPr>
          <p:nvPr/>
        </p:nvSpPr>
        <p:spPr bwMode="auto">
          <a:xfrm>
            <a:off x="9163667" y="1752600"/>
            <a:ext cx="5466734" cy="3439395"/>
          </a:xfrm>
          <a:prstGeom prst="rect">
            <a:avLst/>
          </a:prstGeom>
          <a:noFill/>
          <a:ln w="9525">
            <a:noFill/>
            <a:miter lim="800000"/>
            <a:headEnd/>
            <a:tailEnd/>
          </a:ln>
        </p:spPr>
        <p:txBody>
          <a:bodyPr wrap="square" lIns="91431" tIns="45716" rIns="91431" bIns="45716">
            <a:spAutoFit/>
          </a:bodyPr>
          <a:lstStyle/>
          <a:p>
            <a:pPr defTabSz="1306448">
              <a:lnSpc>
                <a:spcPct val="150000"/>
              </a:lnSpc>
            </a:pPr>
            <a:r>
              <a:rPr lang="en-US" sz="2900" b="1" dirty="0">
                <a:solidFill>
                  <a:schemeClr val="bg1"/>
                </a:solidFill>
              </a:rPr>
              <a:t>Common </a:t>
            </a:r>
            <a:r>
              <a:rPr lang="en-US" sz="2900" b="1" dirty="0">
                <a:solidFill>
                  <a:schemeClr val="bg1"/>
                </a:solidFill>
              </a:rPr>
              <a:t>identity, management and networking technologies </a:t>
            </a:r>
            <a:r>
              <a:rPr lang="en-US" sz="2900" b="1" dirty="0">
                <a:solidFill>
                  <a:schemeClr val="bg1"/>
                </a:solidFill>
              </a:rPr>
              <a:t>for secure and reliable cross-premises connectivity</a:t>
            </a:r>
          </a:p>
        </p:txBody>
      </p:sp>
      <p:pic>
        <p:nvPicPr>
          <p:cNvPr id="13" name="Picture 15" descr="server-clouds"/>
          <p:cNvPicPr>
            <a:picLocks noChangeAspect="1" noChangeArrowheads="1"/>
          </p:cNvPicPr>
          <p:nvPr/>
        </p:nvPicPr>
        <p:blipFill>
          <a:blip r:embed="rId5"/>
          <a:srcRect/>
          <a:stretch>
            <a:fillRect/>
          </a:stretch>
        </p:blipFill>
        <p:spPr bwMode="auto">
          <a:xfrm>
            <a:off x="6248401" y="2660529"/>
            <a:ext cx="2495550" cy="1355725"/>
          </a:xfrm>
          <a:prstGeom prst="rect">
            <a:avLst/>
          </a:prstGeom>
          <a:noFill/>
          <a:ln w="9525">
            <a:noFill/>
            <a:miter lim="800000"/>
            <a:headEnd/>
            <a:tailEnd/>
          </a:ln>
        </p:spPr>
      </p:pic>
    </p:spTree>
    <p:extLst>
      <p:ext uri="{BB962C8B-B14F-4D97-AF65-F5344CB8AC3E}">
        <p14:creationId xmlns:p14="http://schemas.microsoft.com/office/powerpoint/2010/main" val="416506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sz="4900" dirty="0"/>
              <a:t>Hyper-V Replica</a:t>
            </a:r>
            <a:r>
              <a:rPr lang="en-US" altLang="zh-TW" dirty="0"/>
              <a:t/>
            </a:r>
            <a:br>
              <a:rPr lang="en-US" altLang="zh-TW" dirty="0"/>
            </a:br>
            <a:r>
              <a:rPr lang="en-US" altLang="zh-TW" i="1" dirty="0"/>
              <a:t>Complements</a:t>
            </a:r>
            <a:r>
              <a:rPr lang="en-US" altLang="zh-TW" dirty="0"/>
              <a:t> Array Based Replication</a:t>
            </a:r>
            <a:endParaRPr lang="zh-TW" altLang="en-US" dirty="0"/>
          </a:p>
        </p:txBody>
      </p:sp>
      <p:graphicFrame>
        <p:nvGraphicFramePr>
          <p:cNvPr id="4" name="Content Placeholder 8"/>
          <p:cNvGraphicFramePr>
            <a:graphicFrameLocks noGrp="1"/>
          </p:cNvGraphicFramePr>
          <p:nvPr>
            <p:ph idx="1"/>
            <p:extLst>
              <p:ext uri="{D42A27DB-BD31-4B8C-83A1-F6EECF244321}">
                <p14:modId xmlns:p14="http://schemas.microsoft.com/office/powerpoint/2010/main" val="1695374720"/>
              </p:ext>
            </p:extLst>
          </p:nvPr>
        </p:nvGraphicFramePr>
        <p:xfrm>
          <a:off x="623098" y="1331979"/>
          <a:ext cx="13383335" cy="6592822"/>
        </p:xfrm>
        <a:graphic>
          <a:graphicData uri="http://schemas.openxmlformats.org/drawingml/2006/table">
            <a:tbl>
              <a:tblPr firstRow="1" bandRow="1">
                <a:tableStyleId>{5C22544A-7EE6-4342-B048-85BDC9FD1C3A}</a:tableStyleId>
              </a:tblPr>
              <a:tblGrid>
                <a:gridCol w="2102285"/>
                <a:gridCol w="2975222"/>
                <a:gridCol w="2952494"/>
                <a:gridCol w="2676667"/>
                <a:gridCol w="2676667"/>
              </a:tblGrid>
              <a:tr h="1133856">
                <a:tc>
                  <a:txBody>
                    <a:bodyPr/>
                    <a:lstStyle/>
                    <a:p>
                      <a:pPr algn="ctr"/>
                      <a:endParaRPr lang="en-US" sz="2300" dirty="0"/>
                    </a:p>
                  </a:txBody>
                  <a:tcPr marL="148762" marR="148762" marT="73152" marB="73152"/>
                </a:tc>
                <a:tc>
                  <a:txBody>
                    <a:bodyPr/>
                    <a:lstStyle/>
                    <a:p>
                      <a:pPr algn="ctr"/>
                      <a:r>
                        <a:rPr lang="zh-TW" altLang="en-US" sz="3200" dirty="0" smtClean="0">
                          <a:latin typeface="微軟正黑體" pitchFamily="34" charset="-120"/>
                          <a:ea typeface="微軟正黑體" pitchFamily="34" charset="-120"/>
                        </a:rPr>
                        <a:t>複寫機制提供</a:t>
                      </a:r>
                      <a:endParaRPr lang="en-US" sz="3200" dirty="0">
                        <a:latin typeface="微軟正黑體" pitchFamily="34" charset="-120"/>
                        <a:ea typeface="微軟正黑體" pitchFamily="34" charset="-120"/>
                      </a:endParaRPr>
                    </a:p>
                  </a:txBody>
                  <a:tcPr marL="148762" marR="148762" marT="73152" marB="73152"/>
                </a:tc>
                <a:tc>
                  <a:txBody>
                    <a:bodyPr/>
                    <a:lstStyle/>
                    <a:p>
                      <a:pPr algn="ctr"/>
                      <a:r>
                        <a:rPr lang="zh-TW" altLang="en-US" sz="3200" dirty="0" smtClean="0">
                          <a:latin typeface="微軟正黑體" pitchFamily="34" charset="-120"/>
                          <a:ea typeface="微軟正黑體" pitchFamily="34" charset="-120"/>
                        </a:rPr>
                        <a:t>成本</a:t>
                      </a:r>
                      <a:endParaRPr lang="en-US" sz="3200" dirty="0">
                        <a:latin typeface="微軟正黑體" pitchFamily="34" charset="-120"/>
                        <a:ea typeface="微軟正黑體" pitchFamily="34" charset="-120"/>
                      </a:endParaRPr>
                    </a:p>
                  </a:txBody>
                  <a:tcPr marL="148762" marR="148762" marT="73152" marB="73152"/>
                </a:tc>
                <a:tc>
                  <a:txBody>
                    <a:bodyPr/>
                    <a:lstStyle/>
                    <a:p>
                      <a:pPr algn="ctr"/>
                      <a:r>
                        <a:rPr lang="zh-TW" altLang="en-US" sz="3200" dirty="0" smtClean="0">
                          <a:latin typeface="微軟正黑體" pitchFamily="34" charset="-120"/>
                          <a:ea typeface="微軟正黑體" pitchFamily="34" charset="-120"/>
                        </a:rPr>
                        <a:t>管理</a:t>
                      </a:r>
                      <a:endParaRPr lang="en-US" sz="3200" dirty="0">
                        <a:latin typeface="微軟正黑體" pitchFamily="34" charset="-120"/>
                        <a:ea typeface="微軟正黑體" pitchFamily="34" charset="-120"/>
                      </a:endParaRPr>
                    </a:p>
                  </a:txBody>
                  <a:tcPr marL="148762" marR="148762" marT="73152" marB="73152"/>
                </a:tc>
                <a:tc>
                  <a:txBody>
                    <a:bodyPr/>
                    <a:lstStyle/>
                    <a:p>
                      <a:pPr algn="ctr"/>
                      <a:r>
                        <a:rPr lang="zh-TW" altLang="en-US" sz="3200" dirty="0" smtClean="0">
                          <a:latin typeface="微軟正黑體" pitchFamily="34" charset="-120"/>
                          <a:ea typeface="微軟正黑體" pitchFamily="34" charset="-120"/>
                        </a:rPr>
                        <a:t>效能</a:t>
                      </a:r>
                      <a:endParaRPr lang="en-US" sz="3200" dirty="0">
                        <a:latin typeface="微軟正黑體" pitchFamily="34" charset="-120"/>
                        <a:ea typeface="微軟正黑體" pitchFamily="34" charset="-120"/>
                      </a:endParaRPr>
                    </a:p>
                  </a:txBody>
                  <a:tcPr marL="148762" marR="148762" marT="73152" marB="73152"/>
                </a:tc>
              </a:tr>
              <a:tr h="2386582">
                <a:tc>
                  <a:txBody>
                    <a:bodyPr/>
                    <a:lstStyle/>
                    <a:p>
                      <a:pPr algn="ctr"/>
                      <a:endParaRPr lang="en-US" sz="2400" b="1" dirty="0" smtClean="0"/>
                    </a:p>
                    <a:p>
                      <a:pPr algn="ctr"/>
                      <a:r>
                        <a:rPr lang="en-US" sz="2400" b="1" dirty="0" smtClean="0"/>
                        <a:t>Hyper-V</a:t>
                      </a:r>
                    </a:p>
                    <a:p>
                      <a:pPr algn="ctr"/>
                      <a:r>
                        <a:rPr lang="en-US" sz="2400" b="1" dirty="0" smtClean="0"/>
                        <a:t>Replica</a:t>
                      </a:r>
                      <a:endParaRPr lang="en-US" sz="2400" b="1" dirty="0"/>
                    </a:p>
                  </a:txBody>
                  <a:tcPr marL="148762" marR="148762" marT="73152" marB="73152"/>
                </a:tc>
                <a:tc>
                  <a:txBody>
                    <a:bodyPr/>
                    <a:lstStyle/>
                    <a:p>
                      <a:pPr algn="ctr"/>
                      <a:r>
                        <a:rPr lang="en-US" sz="2400" dirty="0" smtClean="0">
                          <a:latin typeface="微軟正黑體" pitchFamily="34" charset="-120"/>
                          <a:ea typeface="微軟正黑體" pitchFamily="34" charset="-120"/>
                        </a:rPr>
                        <a:t>Microsoft</a:t>
                      </a:r>
                      <a:endParaRPr lang="en-US" sz="2400" dirty="0">
                        <a:latin typeface="微軟正黑體" pitchFamily="34" charset="-120"/>
                        <a:ea typeface="微軟正黑體" pitchFamily="34" charset="-120"/>
                      </a:endParaRPr>
                    </a:p>
                  </a:txBody>
                  <a:tcPr marL="148762" marR="148762" marT="73152" marB="73152"/>
                </a:tc>
                <a:tc>
                  <a:txBody>
                    <a:bodyPr/>
                    <a:lstStyle/>
                    <a:p>
                      <a:pPr marL="285750" indent="-285750" algn="l">
                        <a:buFont typeface="Arial" pitchFamily="34" charset="0"/>
                        <a:buChar char="•"/>
                      </a:pPr>
                      <a:r>
                        <a:rPr lang="zh-TW" altLang="en-US" sz="2400" dirty="0" smtClean="0">
                          <a:latin typeface="微軟正黑體" pitchFamily="34" charset="-120"/>
                          <a:ea typeface="微軟正黑體" pitchFamily="34" charset="-120"/>
                        </a:rPr>
                        <a:t>富彈性的儲存設備，可有效控制建置成本</a:t>
                      </a:r>
                      <a:endParaRPr lang="en-US" altLang="zh-TW" sz="2400" dirty="0" smtClean="0">
                        <a:latin typeface="微軟正黑體" pitchFamily="34" charset="-120"/>
                        <a:ea typeface="微軟正黑體" pitchFamily="34" charset="-120"/>
                      </a:endParaRPr>
                    </a:p>
                    <a:p>
                      <a:pPr marL="285750" indent="-285750" algn="l">
                        <a:buFont typeface="Arial" pitchFamily="34" charset="0"/>
                        <a:buChar char="•"/>
                      </a:pPr>
                      <a:r>
                        <a:rPr lang="zh-TW" altLang="en-US" sz="2400" dirty="0" smtClean="0">
                          <a:latin typeface="微軟正黑體" pitchFamily="34" charset="-120"/>
                          <a:ea typeface="微軟正黑體" pitchFamily="34" charset="-120"/>
                        </a:rPr>
                        <a:t>無限制的</a:t>
                      </a:r>
                      <a:r>
                        <a:rPr lang="en-US" altLang="zh-TW" sz="2400" dirty="0" smtClean="0">
                          <a:latin typeface="微軟正黑體" pitchFamily="34" charset="-120"/>
                          <a:ea typeface="微軟正黑體" pitchFamily="34" charset="-120"/>
                        </a:rPr>
                        <a:t>VM</a:t>
                      </a:r>
                      <a:r>
                        <a:rPr lang="zh-TW" altLang="en-US" sz="2400" baseline="0" dirty="0" smtClean="0">
                          <a:latin typeface="微軟正黑體" pitchFamily="34" charset="-120"/>
                          <a:ea typeface="微軟正黑體" pitchFamily="34" charset="-120"/>
                        </a:rPr>
                        <a:t> 複寫機制</a:t>
                      </a:r>
                      <a:endParaRPr lang="en-US" sz="2400" dirty="0">
                        <a:latin typeface="微軟正黑體" pitchFamily="34" charset="-120"/>
                        <a:ea typeface="微軟正黑體" pitchFamily="34" charset="-120"/>
                      </a:endParaRPr>
                    </a:p>
                  </a:txBody>
                  <a:tcPr marL="148762" marR="148762" marT="73152" marB="73152"/>
                </a:tc>
                <a:tc>
                  <a:txBody>
                    <a:bodyPr/>
                    <a:lstStyle/>
                    <a:p>
                      <a:pPr marL="285750" indent="-285750" algn="l">
                        <a:buFont typeface="Arial" pitchFamily="34" charset="0"/>
                        <a:buChar char="•"/>
                      </a:pPr>
                      <a:r>
                        <a:rPr lang="zh-TW" altLang="en-US" sz="2400" dirty="0" smtClean="0">
                          <a:latin typeface="微軟正黑體" pitchFamily="34" charset="-120"/>
                          <a:ea typeface="微軟正黑體" pitchFamily="34" charset="-120"/>
                        </a:rPr>
                        <a:t>以</a:t>
                      </a:r>
                      <a:r>
                        <a:rPr lang="en-US" sz="2400" dirty="0" smtClean="0">
                          <a:latin typeface="微軟正黑體" pitchFamily="34" charset="-120"/>
                          <a:ea typeface="微軟正黑體" pitchFamily="34" charset="-120"/>
                        </a:rPr>
                        <a:t>VM</a:t>
                      </a:r>
                      <a:r>
                        <a:rPr lang="zh-TW" altLang="en-US" sz="2400" dirty="0" smtClean="0">
                          <a:latin typeface="微軟正黑體" pitchFamily="34" charset="-120"/>
                          <a:ea typeface="微軟正黑體" pitchFamily="34" charset="-120"/>
                        </a:rPr>
                        <a:t>為單位進行複寫</a:t>
                      </a:r>
                      <a:endParaRPr lang="en-US" sz="2400" dirty="0" smtClean="0">
                        <a:latin typeface="微軟正黑體" pitchFamily="34" charset="-120"/>
                        <a:ea typeface="微軟正黑體" pitchFamily="34" charset="-120"/>
                      </a:endParaRPr>
                    </a:p>
                    <a:p>
                      <a:pPr marL="285750" indent="-285750" algn="l">
                        <a:buFont typeface="Arial" pitchFamily="34" charset="0"/>
                        <a:buChar char="•"/>
                      </a:pPr>
                      <a:r>
                        <a:rPr lang="zh-TW" altLang="en-US" sz="2400" dirty="0" smtClean="0">
                          <a:latin typeface="微軟正黑體" pitchFamily="34" charset="-120"/>
                          <a:ea typeface="微軟正黑體" pitchFamily="34" charset="-120"/>
                        </a:rPr>
                        <a:t>高整合度的開放</a:t>
                      </a:r>
                      <a:r>
                        <a:rPr lang="en-US" altLang="zh-TW" sz="2400" dirty="0" smtClean="0">
                          <a:latin typeface="微軟正黑體" pitchFamily="34" charset="-120"/>
                          <a:ea typeface="微軟正黑體" pitchFamily="34" charset="-120"/>
                        </a:rPr>
                        <a:t>API</a:t>
                      </a:r>
                      <a:r>
                        <a:rPr lang="zh-TW" altLang="en-US" sz="2400" baseline="0" dirty="0" smtClean="0">
                          <a:latin typeface="微軟正黑體" pitchFamily="34" charset="-120"/>
                          <a:ea typeface="微軟正黑體" pitchFamily="34" charset="-120"/>
                        </a:rPr>
                        <a:t> </a:t>
                      </a:r>
                      <a:r>
                        <a:rPr lang="en-US" altLang="zh-TW" sz="2400" baseline="0" dirty="0" smtClean="0">
                          <a:latin typeface="微軟正黑體" pitchFamily="34" charset="-120"/>
                          <a:ea typeface="微軟正黑體" pitchFamily="34" charset="-120"/>
                        </a:rPr>
                        <a:t>, </a:t>
                      </a:r>
                      <a:r>
                        <a:rPr lang="zh-TW" altLang="en-US" sz="2400" baseline="0" dirty="0" smtClean="0">
                          <a:latin typeface="微軟正黑體" pitchFamily="34" charset="-120"/>
                          <a:ea typeface="微軟正黑體" pitchFamily="34" charset="-120"/>
                        </a:rPr>
                        <a:t>可以與其他</a:t>
                      </a:r>
                      <a:r>
                        <a:rPr lang="en-US" altLang="zh-TW" sz="2400" baseline="0" dirty="0" smtClean="0">
                          <a:latin typeface="微軟正黑體" pitchFamily="34" charset="-120"/>
                          <a:ea typeface="微軟正黑體" pitchFamily="34" charset="-120"/>
                        </a:rPr>
                        <a:t>Vendor</a:t>
                      </a:r>
                      <a:r>
                        <a:rPr lang="zh-TW" altLang="en-US" sz="2400" baseline="0" dirty="0" smtClean="0">
                          <a:latin typeface="微軟正黑體" pitchFamily="34" charset="-120"/>
                          <a:ea typeface="微軟正黑體" pitchFamily="34" charset="-120"/>
                        </a:rPr>
                        <a:t>界接</a:t>
                      </a:r>
                      <a:endParaRPr lang="en-US" sz="2400" dirty="0">
                        <a:latin typeface="微軟正黑體" pitchFamily="34" charset="-120"/>
                        <a:ea typeface="微軟正黑體" pitchFamily="34" charset="-120"/>
                      </a:endParaRPr>
                    </a:p>
                  </a:txBody>
                  <a:tcPr marL="148762" marR="148762" marT="73152" marB="73152"/>
                </a:tc>
                <a:tc>
                  <a:txBody>
                    <a:bodyPr/>
                    <a:lstStyle/>
                    <a:p>
                      <a:pPr marL="285750" indent="-285750" algn="l">
                        <a:buFont typeface="Arial" pitchFamily="34" charset="0"/>
                        <a:buChar char="•"/>
                      </a:pPr>
                      <a:r>
                        <a:rPr lang="en-US" sz="2400" baseline="0" dirty="0" smtClean="0">
                          <a:solidFill>
                            <a:srgbClr val="FF0000"/>
                          </a:solidFill>
                          <a:latin typeface="微軟正黑體" pitchFamily="34" charset="-120"/>
                          <a:ea typeface="微軟正黑體" pitchFamily="34" charset="-120"/>
                        </a:rPr>
                        <a:t>RPO</a:t>
                      </a:r>
                      <a:r>
                        <a:rPr lang="en-US" altLang="zh-TW" sz="2400" baseline="0" dirty="0" smtClean="0">
                          <a:solidFill>
                            <a:srgbClr val="FF0000"/>
                          </a:solidFill>
                          <a:latin typeface="微軟正黑體" pitchFamily="34" charset="-120"/>
                          <a:ea typeface="微軟正黑體" pitchFamily="34" charset="-120"/>
                        </a:rPr>
                        <a:t>:</a:t>
                      </a:r>
                      <a:r>
                        <a:rPr lang="zh-TW" altLang="en-US" sz="2400" baseline="0" dirty="0" smtClean="0">
                          <a:solidFill>
                            <a:srgbClr val="FF0000"/>
                          </a:solidFill>
                          <a:latin typeface="微軟正黑體" pitchFamily="34" charset="-120"/>
                          <a:ea typeface="微軟正黑體" pitchFamily="34" charset="-120"/>
                        </a:rPr>
                        <a:t> </a:t>
                      </a:r>
                      <a:r>
                        <a:rPr lang="en-US" altLang="zh-TW" sz="2400" baseline="0" dirty="0" smtClean="0">
                          <a:solidFill>
                            <a:srgbClr val="FF0000"/>
                          </a:solidFill>
                          <a:latin typeface="微軟正黑體" pitchFamily="34" charset="-120"/>
                          <a:ea typeface="微軟正黑體" pitchFamily="34" charset="-120"/>
                        </a:rPr>
                        <a:t>5</a:t>
                      </a:r>
                      <a:r>
                        <a:rPr lang="zh-TW" altLang="en-US" sz="2400" baseline="0" dirty="0" smtClean="0">
                          <a:solidFill>
                            <a:srgbClr val="FF0000"/>
                          </a:solidFill>
                          <a:latin typeface="微軟正黑體" pitchFamily="34" charset="-120"/>
                          <a:ea typeface="微軟正黑體" pitchFamily="34" charset="-120"/>
                        </a:rPr>
                        <a:t>分鐘</a:t>
                      </a:r>
                      <a:endParaRPr lang="en-US" sz="2400" baseline="0" dirty="0" smtClean="0">
                        <a:solidFill>
                          <a:srgbClr val="FF0000"/>
                        </a:solidFill>
                        <a:latin typeface="微軟正黑體" pitchFamily="34" charset="-120"/>
                        <a:ea typeface="微軟正黑體" pitchFamily="34" charset="-120"/>
                      </a:endParaRPr>
                    </a:p>
                    <a:p>
                      <a:pPr marL="285750" indent="-285750" algn="l">
                        <a:buFont typeface="Arial" pitchFamily="34" charset="0"/>
                        <a:buChar char="•"/>
                      </a:pPr>
                      <a:r>
                        <a:rPr lang="zh-TW" altLang="en-US" sz="2400" baseline="0" dirty="0" smtClean="0">
                          <a:solidFill>
                            <a:srgbClr val="FF0000"/>
                          </a:solidFill>
                          <a:latin typeface="微軟正黑體" pitchFamily="34" charset="-120"/>
                          <a:ea typeface="微軟正黑體" pitchFamily="34" charset="-120"/>
                        </a:rPr>
                        <a:t>應用程式等級資料連續性</a:t>
                      </a:r>
                      <a:endParaRPr lang="en-US" sz="2400" baseline="0" dirty="0" smtClean="0">
                        <a:solidFill>
                          <a:srgbClr val="FF0000"/>
                        </a:solidFill>
                        <a:latin typeface="微軟正黑體" pitchFamily="34" charset="-120"/>
                        <a:ea typeface="微軟正黑體" pitchFamily="34" charset="-120"/>
                      </a:endParaRPr>
                    </a:p>
                    <a:p>
                      <a:pPr marL="285750" indent="-285750" algn="l">
                        <a:buFont typeface="Arial" pitchFamily="34" charset="0"/>
                        <a:buChar char="•"/>
                      </a:pPr>
                      <a:r>
                        <a:rPr lang="zh-TW" altLang="en-US" sz="2400" baseline="0" dirty="0" smtClean="0">
                          <a:solidFill>
                            <a:srgbClr val="FF0000"/>
                          </a:solidFill>
                          <a:latin typeface="微軟正黑體" pitchFamily="34" charset="-120"/>
                          <a:ea typeface="微軟正黑體" pitchFamily="34" charset="-120"/>
                        </a:rPr>
                        <a:t>檔案層級資料連續性</a:t>
                      </a:r>
                      <a:endParaRPr lang="en-US" sz="2400" dirty="0">
                        <a:solidFill>
                          <a:srgbClr val="FF0000"/>
                        </a:solidFill>
                        <a:latin typeface="微軟正黑體" pitchFamily="34" charset="-120"/>
                        <a:ea typeface="微軟正黑體" pitchFamily="34" charset="-120"/>
                      </a:endParaRPr>
                    </a:p>
                  </a:txBody>
                  <a:tcPr marL="148762" marR="148762" marT="73152" marB="73152"/>
                </a:tc>
              </a:tr>
              <a:tr h="2667000">
                <a:tc>
                  <a:txBody>
                    <a:bodyPr/>
                    <a:lstStyle/>
                    <a:p>
                      <a:pPr algn="ctr"/>
                      <a:r>
                        <a:rPr lang="en-US" sz="2400" b="1" dirty="0" smtClean="0"/>
                        <a:t>Storage</a:t>
                      </a:r>
                      <a:r>
                        <a:rPr lang="en-US" sz="2400" b="1" baseline="0" dirty="0" smtClean="0"/>
                        <a:t> Based Replication</a:t>
                      </a:r>
                      <a:endParaRPr lang="en-US" sz="2400" b="1" dirty="0"/>
                    </a:p>
                  </a:txBody>
                  <a:tcPr marL="148762" marR="148762" marT="73152" marB="73152"/>
                </a:tc>
                <a:tc>
                  <a:txBody>
                    <a:bodyPr/>
                    <a:lstStyle/>
                    <a:p>
                      <a:pPr algn="ctr"/>
                      <a:r>
                        <a:rPr lang="en-US" sz="2400" dirty="0" smtClean="0">
                          <a:latin typeface="微軟正黑體" pitchFamily="34" charset="-120"/>
                          <a:ea typeface="微軟正黑體" pitchFamily="34" charset="-120"/>
                        </a:rPr>
                        <a:t>NetApp, HP, Fujitsu,</a:t>
                      </a:r>
                    </a:p>
                    <a:p>
                      <a:pPr algn="ctr"/>
                      <a:r>
                        <a:rPr lang="en-US" sz="2400" dirty="0" smtClean="0">
                          <a:latin typeface="微軟正黑體" pitchFamily="34" charset="-120"/>
                          <a:ea typeface="微軟正黑體" pitchFamily="34" charset="-120"/>
                        </a:rPr>
                        <a:t>IBM, Hitachi, </a:t>
                      </a:r>
                      <a:r>
                        <a:rPr lang="en-US" sz="2400" dirty="0" err="1" smtClean="0">
                          <a:latin typeface="微軟正黑體" pitchFamily="34" charset="-120"/>
                          <a:ea typeface="微軟正黑體" pitchFamily="34" charset="-120"/>
                        </a:rPr>
                        <a:t>FalconStor</a:t>
                      </a:r>
                      <a:r>
                        <a:rPr lang="en-US" sz="2400" dirty="0" smtClean="0">
                          <a:latin typeface="微軟正黑體" pitchFamily="34" charset="-120"/>
                          <a:ea typeface="微軟正黑體" pitchFamily="34" charset="-120"/>
                        </a:rPr>
                        <a:t>,</a:t>
                      </a:r>
                      <a:r>
                        <a:rPr lang="en-US" sz="2400" baseline="0" dirty="0" smtClean="0">
                          <a:latin typeface="微軟正黑體" pitchFamily="34" charset="-120"/>
                          <a:ea typeface="微軟正黑體" pitchFamily="34" charset="-120"/>
                        </a:rPr>
                        <a:t> 3Par, EMC, LSI, Compellent, </a:t>
                      </a:r>
                      <a:r>
                        <a:rPr lang="en-US" sz="2400" baseline="0" dirty="0" err="1" smtClean="0">
                          <a:latin typeface="微軟正黑體" pitchFamily="34" charset="-120"/>
                          <a:ea typeface="微軟正黑體" pitchFamily="34" charset="-120"/>
                        </a:rPr>
                        <a:t>EqualLogic</a:t>
                      </a:r>
                      <a:r>
                        <a:rPr lang="en-US" sz="2400" baseline="0" dirty="0" smtClean="0">
                          <a:latin typeface="微軟正黑體" pitchFamily="34" charset="-120"/>
                          <a:ea typeface="微軟正黑體" pitchFamily="34" charset="-120"/>
                        </a:rPr>
                        <a:t> and more…</a:t>
                      </a:r>
                      <a:endParaRPr lang="en-US" sz="2400" dirty="0">
                        <a:latin typeface="微軟正黑體" pitchFamily="34" charset="-120"/>
                        <a:ea typeface="微軟正黑體" pitchFamily="34" charset="-120"/>
                      </a:endParaRPr>
                    </a:p>
                  </a:txBody>
                  <a:tcPr marL="148762" marR="148762" marT="73152" marB="73152"/>
                </a:tc>
                <a:tc>
                  <a:txBody>
                    <a:bodyPr/>
                    <a:lstStyle/>
                    <a:p>
                      <a:pPr marL="285750" indent="-285750" algn="l">
                        <a:buFont typeface="Arial" pitchFamily="34" charset="0"/>
                        <a:buChar char="•"/>
                      </a:pPr>
                      <a:r>
                        <a:rPr lang="zh-TW" altLang="en-US" sz="2400" dirty="0" smtClean="0">
                          <a:latin typeface="微軟正黑體" pitchFamily="34" charset="-120"/>
                          <a:ea typeface="微軟正黑體" pitchFamily="34" charset="-120"/>
                        </a:rPr>
                        <a:t>高端儲存府寫機制</a:t>
                      </a:r>
                      <a:endParaRPr lang="en-US" altLang="zh-TW" sz="2400" dirty="0" smtClean="0">
                        <a:latin typeface="微軟正黑體" pitchFamily="34" charset="-120"/>
                        <a:ea typeface="微軟正黑體" pitchFamily="34" charset="-120"/>
                      </a:endParaRPr>
                    </a:p>
                    <a:p>
                      <a:pPr marL="285750" indent="-285750" algn="l">
                        <a:buFont typeface="Arial" pitchFamily="34" charset="0"/>
                        <a:buChar char="•"/>
                      </a:pPr>
                      <a:r>
                        <a:rPr lang="zh-TW" altLang="en-US" sz="2400" baseline="0" dirty="0" smtClean="0">
                          <a:latin typeface="微軟正黑體" pitchFamily="34" charset="-120"/>
                          <a:ea typeface="微軟正黑體" pitchFamily="34" charset="-120"/>
                        </a:rPr>
                        <a:t>外掛資料遠端複寫軟體</a:t>
                      </a:r>
                      <a:endParaRPr lang="en-US" sz="2400" baseline="0" dirty="0" smtClean="0">
                        <a:latin typeface="微軟正黑體" pitchFamily="34" charset="-120"/>
                        <a:ea typeface="微軟正黑體" pitchFamily="34" charset="-120"/>
                      </a:endParaRPr>
                    </a:p>
                  </a:txBody>
                  <a:tcPr marL="148762" marR="148762" marT="73152" marB="73152"/>
                </a:tc>
                <a:tc>
                  <a:txBody>
                    <a:bodyPr/>
                    <a:lstStyle/>
                    <a:p>
                      <a:pPr marL="285750" indent="-285750" algn="l">
                        <a:buFont typeface="Arial" pitchFamily="34" charset="0"/>
                        <a:buChar char="•"/>
                      </a:pPr>
                      <a:r>
                        <a:rPr lang="zh-TW" altLang="en-US" sz="2400" dirty="0" smtClean="0">
                          <a:latin typeface="微軟正黑體" pitchFamily="34" charset="-120"/>
                          <a:ea typeface="微軟正黑體" pitchFamily="34" charset="-120"/>
                        </a:rPr>
                        <a:t>以</a:t>
                      </a:r>
                      <a:r>
                        <a:rPr lang="en-US" altLang="zh-TW" sz="2400" dirty="0" smtClean="0">
                          <a:latin typeface="微軟正黑體" pitchFamily="34" charset="-120"/>
                          <a:ea typeface="微軟正黑體" pitchFamily="34" charset="-120"/>
                        </a:rPr>
                        <a:t>LUN</a:t>
                      </a:r>
                      <a:r>
                        <a:rPr lang="zh-TW" altLang="en-US" sz="2400" dirty="0" smtClean="0">
                          <a:latin typeface="微軟正黑體" pitchFamily="34" charset="-120"/>
                          <a:ea typeface="微軟正黑體" pitchFamily="34" charset="-120"/>
                        </a:rPr>
                        <a:t>為主發點</a:t>
                      </a:r>
                      <a:r>
                        <a:rPr lang="en-US" sz="2400" baseline="0" dirty="0" smtClean="0">
                          <a:latin typeface="微軟正黑體" pitchFamily="34" charset="-120"/>
                          <a:ea typeface="微軟正黑體" pitchFamily="34" charset="-120"/>
                        </a:rPr>
                        <a:t> Layout</a:t>
                      </a:r>
                    </a:p>
                    <a:p>
                      <a:pPr marL="285750" indent="-285750" algn="l">
                        <a:buFont typeface="Arial" pitchFamily="34" charset="0"/>
                        <a:buChar char="•"/>
                      </a:pPr>
                      <a:r>
                        <a:rPr lang="zh-TW" altLang="en-US" sz="2400" baseline="0" dirty="0" smtClean="0">
                          <a:latin typeface="微軟正黑體" pitchFamily="34" charset="-120"/>
                          <a:ea typeface="微軟正黑體" pitchFamily="34" charset="-120"/>
                        </a:rPr>
                        <a:t>需與儲存管理團隊協同合作</a:t>
                      </a:r>
                      <a:endParaRPr lang="en-US" sz="2400" dirty="0">
                        <a:latin typeface="微軟正黑體" pitchFamily="34" charset="-120"/>
                        <a:ea typeface="微軟正黑體" pitchFamily="34" charset="-120"/>
                      </a:endParaRPr>
                    </a:p>
                  </a:txBody>
                  <a:tcPr marL="148762" marR="148762" marT="73152" marB="73152"/>
                </a:tc>
                <a:tc>
                  <a:txBody>
                    <a:bodyPr/>
                    <a:lstStyle/>
                    <a:p>
                      <a:pPr marL="285750" indent="-285750" algn="l">
                        <a:buFont typeface="Arial" pitchFamily="34" charset="0"/>
                        <a:buChar char="•"/>
                      </a:pPr>
                      <a:r>
                        <a:rPr lang="zh-TW" altLang="en-US" sz="2400" dirty="0" smtClean="0">
                          <a:latin typeface="微軟正黑體" pitchFamily="34" charset="-120"/>
                          <a:ea typeface="微軟正黑體" pitchFamily="34" charset="-120"/>
                        </a:rPr>
                        <a:t>同步複寫機制</a:t>
                      </a:r>
                      <a:r>
                        <a:rPr lang="en-US" sz="2400" dirty="0" smtClean="0">
                          <a:latin typeface="微軟正黑體" pitchFamily="34" charset="-120"/>
                          <a:ea typeface="微軟正黑體" pitchFamily="34" charset="-120"/>
                        </a:rPr>
                        <a:t>Synchronous Replication</a:t>
                      </a:r>
                    </a:p>
                    <a:p>
                      <a:pPr marL="285750" indent="-285750" algn="l">
                        <a:buFont typeface="Arial" pitchFamily="34" charset="0"/>
                        <a:buChar char="•"/>
                      </a:pPr>
                      <a:r>
                        <a:rPr lang="zh-TW" altLang="en-US" sz="2400" dirty="0" smtClean="0">
                          <a:latin typeface="微軟正黑體" pitchFamily="34" charset="-120"/>
                          <a:ea typeface="微軟正黑體" pitchFamily="34" charset="-120"/>
                        </a:rPr>
                        <a:t>海量資料流</a:t>
                      </a:r>
                      <a:endParaRPr lang="en-US" sz="2400" dirty="0">
                        <a:latin typeface="微軟正黑體" pitchFamily="34" charset="-120"/>
                        <a:ea typeface="微軟正黑體" pitchFamily="34" charset="-120"/>
                      </a:endParaRPr>
                    </a:p>
                  </a:txBody>
                  <a:tcPr marL="148762" marR="148762" marT="73152" marB="73152"/>
                </a:tc>
              </a:tr>
            </a:tbl>
          </a:graphicData>
        </a:graphic>
      </p:graphicFrame>
    </p:spTree>
    <p:extLst>
      <p:ext uri="{BB962C8B-B14F-4D97-AF65-F5344CB8AC3E}">
        <p14:creationId xmlns:p14="http://schemas.microsoft.com/office/powerpoint/2010/main" val="137127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3"/>
          <p:cNvSpPr>
            <a:spLocks noGrp="1" noChangeArrowheads="1"/>
          </p:cNvSpPr>
          <p:nvPr>
            <p:ph type="title"/>
          </p:nvPr>
        </p:nvSpPr>
        <p:spPr/>
        <p:txBody>
          <a:bodyPr/>
          <a:lstStyle/>
          <a:p>
            <a:pPr eaLnBrk="1" hangingPunct="1"/>
            <a:r>
              <a:rPr lang="en-US" dirty="0">
                <a:solidFill>
                  <a:schemeClr val="bg1"/>
                </a:solidFill>
              </a:rPr>
              <a:t>Cloud </a:t>
            </a:r>
            <a:r>
              <a:rPr lang="en-US" dirty="0" smtClean="0">
                <a:solidFill>
                  <a:schemeClr val="bg1"/>
                </a:solidFill>
              </a:rPr>
              <a:t>drivers</a:t>
            </a:r>
          </a:p>
        </p:txBody>
      </p:sp>
      <p:sp>
        <p:nvSpPr>
          <p:cNvPr id="4098" name="Slide Number Placeholder 5"/>
          <p:cNvSpPr>
            <a:spLocks noGrp="1"/>
          </p:cNvSpPr>
          <p:nvPr>
            <p:ph type="sldNum" sz="quarter" idx="12"/>
          </p:nvPr>
        </p:nvSpPr>
        <p:spPr>
          <a:noFill/>
        </p:spPr>
        <p:txBody>
          <a:bodyPr/>
          <a:lstStyle/>
          <a:p>
            <a:pPr defTabSz="1306448"/>
            <a:fld id="{CFD87DF9-29DD-49C3-95AB-529DC897F206}" type="slidenum">
              <a:rPr lang="en-US" smtClean="0"/>
              <a:pPr defTabSz="1306448"/>
              <a:t>32</a:t>
            </a:fld>
            <a:endParaRPr lang="en-US" dirty="0" smtClean="0"/>
          </a:p>
        </p:txBody>
      </p:sp>
      <p:grpSp>
        <p:nvGrpSpPr>
          <p:cNvPr id="23" name="Group 22"/>
          <p:cNvGrpSpPr/>
          <p:nvPr/>
        </p:nvGrpSpPr>
        <p:grpSpPr>
          <a:xfrm>
            <a:off x="2096785" y="2440790"/>
            <a:ext cx="3360186" cy="3410708"/>
            <a:chOff x="1746865" y="2033989"/>
            <a:chExt cx="2799426" cy="2842256"/>
          </a:xfrm>
        </p:grpSpPr>
        <p:sp>
          <p:nvSpPr>
            <p:cNvPr id="24" name="Presentation Title Rectangle"/>
            <p:cNvSpPr txBox="1">
              <a:spLocks/>
            </p:cNvSpPr>
            <p:nvPr/>
          </p:nvSpPr>
          <p:spPr>
            <a:xfrm>
              <a:off x="1746866" y="2078181"/>
              <a:ext cx="2799425" cy="2798064"/>
            </a:xfrm>
            <a:prstGeom prst="rect">
              <a:avLst/>
            </a:prstGeom>
            <a:solidFill>
              <a:srgbClr val="0070C0"/>
            </a:solidFill>
            <a:effectLst/>
          </p:spPr>
          <p:txBody>
            <a:bodyPr lIns="182880" rIns="137160" bIns="182880" anchor="b" anchorCtr="0">
              <a:noAutofit/>
            </a:bodyPr>
            <a:lstStyle>
              <a:defPPr>
                <a:defRPr lang="en-US"/>
              </a:defPPr>
              <a:lvl1pPr>
                <a:lnSpc>
                  <a:spcPct val="90000"/>
                </a:lnSpc>
                <a:spcBef>
                  <a:spcPct val="0"/>
                </a:spcBef>
                <a:buNone/>
                <a:defRPr sz="1700" b="1" i="0" cap="none" spc="0" baseline="0">
                  <a:ln w="3175">
                    <a:noFill/>
                  </a:ln>
                  <a:gradFill flip="none" rotWithShape="1">
                    <a:gsLst>
                      <a:gs pos="4583">
                        <a:srgbClr val="FFFFFF"/>
                      </a:gs>
                      <a:gs pos="100000">
                        <a:srgbClr val="FFFFFF"/>
                      </a:gs>
                    </a:gsLst>
                    <a:lin ang="5400000" scaled="0"/>
                    <a:tileRect/>
                  </a:gradFill>
                  <a:effectLst/>
                  <a:latin typeface="+mj-lt"/>
                  <a:cs typeface="Arial" charset="0"/>
                </a:defRPr>
              </a:lvl1pPr>
            </a:lstStyle>
            <a:p>
              <a:pPr defTabSz="1097408">
                <a:defRPr/>
              </a:pPr>
              <a:r>
                <a:rPr lang="zh-TW" altLang="en-US" sz="3900" kern="0" dirty="0">
                  <a:latin typeface="微軟正黑體" pitchFamily="34" charset="-120"/>
                  <a:ea typeface="微軟正黑體" pitchFamily="34" charset="-120"/>
                </a:rPr>
                <a:t>靈活</a:t>
              </a:r>
              <a:endParaRPr lang="en-US" sz="3900" kern="0" dirty="0">
                <a:latin typeface="微軟正黑體" pitchFamily="34" charset="-120"/>
                <a:ea typeface="微軟正黑體" pitchFamily="34" charset="-120"/>
              </a:endParaRPr>
            </a:p>
          </p:txBody>
        </p:sp>
        <p:pic>
          <p:nvPicPr>
            <p:cNvPr id="25" name="Picture 24" descr="Agility.png"/>
            <p:cNvPicPr>
              <a:picLocks noChangeAspect="1"/>
            </p:cNvPicPr>
            <p:nvPr/>
          </p:nvPicPr>
          <p:blipFill>
            <a:blip r:embed="rId3">
              <a:lum bright="100000"/>
            </a:blip>
            <a:stretch>
              <a:fillRect/>
            </a:stretch>
          </p:blipFill>
          <p:spPr>
            <a:xfrm>
              <a:off x="1746865" y="2033989"/>
              <a:ext cx="2732249" cy="2732248"/>
            </a:xfrm>
            <a:prstGeom prst="rect">
              <a:avLst/>
            </a:prstGeom>
          </p:spPr>
        </p:pic>
      </p:grpSp>
      <p:grpSp>
        <p:nvGrpSpPr>
          <p:cNvPr id="26" name="Group 25"/>
          <p:cNvGrpSpPr/>
          <p:nvPr/>
        </p:nvGrpSpPr>
        <p:grpSpPr>
          <a:xfrm>
            <a:off x="5635927" y="2493817"/>
            <a:ext cx="3360187" cy="3357677"/>
            <a:chOff x="4695381" y="2078181"/>
            <a:chExt cx="2799427" cy="2798064"/>
          </a:xfrm>
        </p:grpSpPr>
        <p:sp>
          <p:nvSpPr>
            <p:cNvPr id="27" name="Presentation Title Rectangle"/>
            <p:cNvSpPr txBox="1">
              <a:spLocks/>
            </p:cNvSpPr>
            <p:nvPr/>
          </p:nvSpPr>
          <p:spPr>
            <a:xfrm>
              <a:off x="4695381" y="2078181"/>
              <a:ext cx="2799427" cy="2798064"/>
            </a:xfrm>
            <a:prstGeom prst="rect">
              <a:avLst/>
            </a:prstGeom>
            <a:solidFill>
              <a:srgbClr val="8AC300"/>
            </a:solidFill>
            <a:effectLst/>
          </p:spPr>
          <p:txBody>
            <a:bodyPr lIns="182880" rIns="137160" bIns="182880" anchor="b" anchorCtr="0">
              <a:noAutofit/>
            </a:bodyPr>
            <a:lstStyle>
              <a:defPPr>
                <a:defRPr lang="en-US"/>
              </a:defPPr>
              <a:lvl1pPr marR="0" lvl="0" indent="0" defTabSz="914400" fontAlgn="auto">
                <a:lnSpc>
                  <a:spcPct val="90000"/>
                </a:lnSpc>
                <a:spcBef>
                  <a:spcPct val="0"/>
                </a:spcBef>
                <a:spcAft>
                  <a:spcPts val="0"/>
                </a:spcAft>
                <a:buClrTx/>
                <a:buSzTx/>
                <a:buFontTx/>
                <a:buNone/>
                <a:tabLst/>
                <a:defRPr kumimoji="0" sz="2000" b="0" i="0" u="none" strike="noStrike" kern="0" cap="none" spc="0" normalizeH="0" baseline="0">
                  <a:ln w="3175">
                    <a:noFill/>
                  </a:ln>
                  <a:gradFill flip="none" rotWithShape="1">
                    <a:gsLst>
                      <a:gs pos="4583">
                        <a:srgbClr val="FFFFFF"/>
                      </a:gs>
                      <a:gs pos="100000">
                        <a:srgbClr val="FFFFFF"/>
                      </a:gs>
                    </a:gsLst>
                    <a:lin ang="5400000" scaled="0"/>
                    <a:tileRect/>
                  </a:gradFill>
                  <a:effectLst/>
                  <a:uLnTx/>
                  <a:uFillTx/>
                  <a:latin typeface="Segoe"/>
                  <a:cs typeface="Arial" charset="0"/>
                </a:defRPr>
              </a:lvl1pPr>
            </a:lstStyle>
            <a:p>
              <a:r>
                <a:rPr lang="zh-TW" altLang="en-US" sz="3900" b="1" dirty="0">
                  <a:latin typeface="微軟正黑體" pitchFamily="34" charset="-120"/>
                  <a:ea typeface="微軟正黑體" pitchFamily="34" charset="-120"/>
                </a:rPr>
                <a:t>聚焦</a:t>
              </a:r>
              <a:endParaRPr sz="3900" b="1" dirty="0">
                <a:latin typeface="微軟正黑體" pitchFamily="34" charset="-120"/>
                <a:ea typeface="微軟正黑體" pitchFamily="34" charset="-120"/>
              </a:endParaRPr>
            </a:p>
          </p:txBody>
        </p:sp>
        <p:pic>
          <p:nvPicPr>
            <p:cNvPr id="28" name="Picture 27" descr="magnifying glass-01.png"/>
            <p:cNvPicPr>
              <a:picLocks noChangeAspect="1"/>
            </p:cNvPicPr>
            <p:nvPr/>
          </p:nvPicPr>
          <p:blipFill>
            <a:blip r:embed="rId4">
              <a:lum bright="100000"/>
            </a:blip>
            <a:stretch>
              <a:fillRect/>
            </a:stretch>
          </p:blipFill>
          <p:spPr>
            <a:xfrm>
              <a:off x="4935717" y="2256269"/>
              <a:ext cx="2287694" cy="2287694"/>
            </a:xfrm>
            <a:prstGeom prst="rect">
              <a:avLst/>
            </a:prstGeom>
          </p:spPr>
        </p:pic>
      </p:grpSp>
      <p:grpSp>
        <p:nvGrpSpPr>
          <p:cNvPr id="29" name="Group 28"/>
          <p:cNvGrpSpPr/>
          <p:nvPr/>
        </p:nvGrpSpPr>
        <p:grpSpPr>
          <a:xfrm>
            <a:off x="9173427" y="2493817"/>
            <a:ext cx="3358550" cy="3357677"/>
            <a:chOff x="7642531" y="2078181"/>
            <a:chExt cx="2798064" cy="2798064"/>
          </a:xfrm>
          <a:solidFill>
            <a:schemeClr val="accent6">
              <a:lumMod val="40000"/>
              <a:lumOff val="60000"/>
            </a:schemeClr>
          </a:solidFill>
        </p:grpSpPr>
        <p:sp>
          <p:nvSpPr>
            <p:cNvPr id="30" name="Presentation Title Rectangle"/>
            <p:cNvSpPr txBox="1">
              <a:spLocks/>
            </p:cNvSpPr>
            <p:nvPr/>
          </p:nvSpPr>
          <p:spPr>
            <a:xfrm>
              <a:off x="7642531" y="2078181"/>
              <a:ext cx="2798064" cy="2798064"/>
            </a:xfrm>
            <a:prstGeom prst="rect">
              <a:avLst/>
            </a:prstGeom>
            <a:grpFill/>
            <a:effectLst/>
          </p:spPr>
          <p:txBody>
            <a:bodyPr lIns="182880" rIns="137160" bIns="182880" anchor="b" anchorCtr="0">
              <a:noAutofit/>
            </a:bodyPr>
            <a:lstStyle>
              <a:lvl1pPr algn="l" defTabSz="914363" rtl="0" eaLnBrk="1" latinLnBrk="0" hangingPunct="1">
                <a:lnSpc>
                  <a:spcPct val="90000"/>
                </a:lnSpc>
                <a:spcBef>
                  <a:spcPct val="0"/>
                </a:spcBef>
                <a:buNone/>
                <a:defRPr lang="en-US" sz="3600" b="1" i="0" kern="1200" cap="none" spc="-100" baseline="0">
                  <a:ln w="3175">
                    <a:noFill/>
                  </a:ln>
                  <a:gradFill flip="none" rotWithShape="1">
                    <a:gsLst>
                      <a:gs pos="4583">
                        <a:srgbClr val="FFFFFF"/>
                      </a:gs>
                      <a:gs pos="100000">
                        <a:srgbClr val="FFFFFF"/>
                      </a:gs>
                    </a:gsLst>
                    <a:lin ang="5400000" scaled="0"/>
                    <a:tileRect/>
                  </a:gradFill>
                  <a:effectLst/>
                  <a:latin typeface="+mj-lt"/>
                  <a:ea typeface="+mn-ea"/>
                  <a:cs typeface="Arial" charset="0"/>
                </a:defRPr>
              </a:lvl1pPr>
            </a:lstStyle>
            <a:p>
              <a:pPr defTabSz="1097408">
                <a:defRPr/>
              </a:pPr>
              <a:r>
                <a:rPr lang="zh-TW" altLang="en-US" sz="3900" kern="0" spc="0" dirty="0">
                  <a:latin typeface="微軟正黑體" pitchFamily="34" charset="-120"/>
                  <a:ea typeface="微軟正黑體" pitchFamily="34" charset="-120"/>
                </a:rPr>
                <a:t>價值</a:t>
              </a:r>
              <a:endParaRPr sz="3900" kern="0" spc="0" dirty="0">
                <a:latin typeface="微軟正黑體" pitchFamily="34" charset="-120"/>
                <a:ea typeface="微軟正黑體" pitchFamily="34" charset="-120"/>
              </a:endParaRPr>
            </a:p>
          </p:txBody>
        </p:sp>
        <p:pic>
          <p:nvPicPr>
            <p:cNvPr id="31" name="Picture 30" descr="Economy_2.png"/>
            <p:cNvPicPr>
              <a:picLocks noChangeAspect="1"/>
            </p:cNvPicPr>
            <p:nvPr/>
          </p:nvPicPr>
          <p:blipFill>
            <a:blip r:embed="rId5">
              <a:lum bright="100000"/>
            </a:blip>
            <a:stretch>
              <a:fillRect/>
            </a:stretch>
          </p:blipFill>
          <p:spPr>
            <a:xfrm>
              <a:off x="8336790" y="2590800"/>
              <a:ext cx="1309592" cy="1456266"/>
            </a:xfrm>
            <a:prstGeom prst="rect">
              <a:avLst/>
            </a:prstGeom>
            <a:grpFill/>
          </p:spPr>
        </p:pic>
      </p:grpSp>
    </p:spTree>
    <p:extLst>
      <p:ext uri="{BB962C8B-B14F-4D97-AF65-F5344CB8AC3E}">
        <p14:creationId xmlns:p14="http://schemas.microsoft.com/office/powerpoint/2010/main" val="1312591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1" name="Rectangle 2"/>
          <p:cNvSpPr>
            <a:spLocks noGrp="1" noChangeArrowheads="1"/>
          </p:cNvSpPr>
          <p:nvPr>
            <p:ph type="title"/>
          </p:nvPr>
        </p:nvSpPr>
        <p:spPr/>
        <p:txBody>
          <a:bodyPr/>
          <a:lstStyle/>
          <a:p>
            <a:pPr eaLnBrk="1" hangingPunct="1"/>
            <a:r>
              <a:rPr lang="en-US" dirty="0" smtClean="0">
                <a:solidFill>
                  <a:schemeClr val="bg1"/>
                </a:solidFill>
              </a:rPr>
              <a:t>Windows Server 2012 RC</a:t>
            </a:r>
          </a:p>
        </p:txBody>
      </p:sp>
      <p:sp>
        <p:nvSpPr>
          <p:cNvPr id="41986" name="Slide Number Placeholder 5"/>
          <p:cNvSpPr>
            <a:spLocks noGrp="1"/>
          </p:cNvSpPr>
          <p:nvPr>
            <p:ph type="sldNum" sz="quarter" idx="12"/>
          </p:nvPr>
        </p:nvSpPr>
        <p:spPr>
          <a:noFill/>
        </p:spPr>
        <p:txBody>
          <a:bodyPr/>
          <a:lstStyle/>
          <a:p>
            <a:pPr defTabSz="1306448"/>
            <a:fld id="{8D66A8B7-21CE-48AE-821A-635EB90B8A1C}" type="slidenum">
              <a:rPr lang="en-US" smtClean="0"/>
              <a:pPr defTabSz="1306448"/>
              <a:t>33</a:t>
            </a:fld>
            <a:endParaRPr lang="en-US" dirty="0" smtClean="0"/>
          </a:p>
        </p:txBody>
      </p:sp>
      <p:sp>
        <p:nvSpPr>
          <p:cNvPr id="33797" name="Rectangle 5"/>
          <p:cNvSpPr>
            <a:spLocks noChangeArrowheads="1"/>
          </p:cNvSpPr>
          <p:nvPr/>
        </p:nvSpPr>
        <p:spPr bwMode="auto">
          <a:xfrm>
            <a:off x="838200" y="2057400"/>
            <a:ext cx="3962400" cy="4648200"/>
          </a:xfrm>
          <a:prstGeom prst="rect">
            <a:avLst/>
          </a:prstGeom>
          <a:gradFill rotWithShape="1">
            <a:gsLst>
              <a:gs pos="0">
                <a:srgbClr val="148DB1">
                  <a:alpha val="75000"/>
                </a:srgbClr>
              </a:gs>
              <a:gs pos="100000">
                <a:srgbClr val="148AAE">
                  <a:alpha val="50000"/>
                </a:srgbClr>
              </a:gs>
            </a:gsLst>
            <a:lin ang="5400000" scaled="1"/>
          </a:gradFill>
          <a:ln w="9525">
            <a:noFill/>
            <a:miter lim="800000"/>
            <a:headEnd/>
            <a:tailEnd/>
          </a:ln>
        </p:spPr>
        <p:txBody>
          <a:bodyPr lIns="182862" tIns="45716" rIns="182862" bIns="45716" anchor="ctr"/>
          <a:lstStyle/>
          <a:p>
            <a:pPr algn="ctr" defTabSz="1306448"/>
            <a:r>
              <a:rPr lang="zh-TW" altLang="en-US" sz="3600" dirty="0">
                <a:solidFill>
                  <a:schemeClr val="bg1"/>
                </a:solidFill>
                <a:latin typeface="微軟正黑體" pitchFamily="34" charset="-120"/>
                <a:ea typeface="微軟正黑體" pitchFamily="34" charset="-120"/>
              </a:rPr>
              <a:t>高效率的動態私有雲平台</a:t>
            </a:r>
            <a:endParaRPr lang="en-US" sz="3600" dirty="0">
              <a:solidFill>
                <a:schemeClr val="bg1"/>
              </a:solidFill>
              <a:latin typeface="微軟正黑體" pitchFamily="34" charset="-120"/>
              <a:ea typeface="微軟正黑體" pitchFamily="34" charset="-120"/>
            </a:endParaRPr>
          </a:p>
        </p:txBody>
      </p:sp>
      <p:sp>
        <p:nvSpPr>
          <p:cNvPr id="33801" name="Rectangle 9"/>
          <p:cNvSpPr>
            <a:spLocks noChangeArrowheads="1"/>
          </p:cNvSpPr>
          <p:nvPr/>
        </p:nvSpPr>
        <p:spPr bwMode="auto">
          <a:xfrm>
            <a:off x="5334000" y="2057400"/>
            <a:ext cx="3962400" cy="4648200"/>
          </a:xfrm>
          <a:prstGeom prst="rect">
            <a:avLst/>
          </a:prstGeom>
          <a:gradFill rotWithShape="1">
            <a:gsLst>
              <a:gs pos="0">
                <a:srgbClr val="148DB1">
                  <a:alpha val="75000"/>
                </a:srgbClr>
              </a:gs>
              <a:gs pos="100000">
                <a:srgbClr val="148AAE">
                  <a:alpha val="50000"/>
                </a:srgbClr>
              </a:gs>
            </a:gsLst>
            <a:lin ang="5400000" scaled="1"/>
          </a:gradFill>
          <a:ln w="9525">
            <a:noFill/>
            <a:miter lim="800000"/>
            <a:headEnd/>
            <a:tailEnd/>
          </a:ln>
        </p:spPr>
        <p:txBody>
          <a:bodyPr lIns="182862" tIns="45716" rIns="182862" bIns="45716" anchor="ctr"/>
          <a:lstStyle/>
          <a:p>
            <a:pPr algn="ctr" defTabSz="1306448"/>
            <a:r>
              <a:rPr lang="zh-TW" altLang="en-US" sz="3600" dirty="0">
                <a:solidFill>
                  <a:schemeClr val="bg1"/>
                </a:solidFill>
                <a:latin typeface="微軟正黑體" pitchFamily="34" charset="-120"/>
                <a:ea typeface="微軟正黑體" pitchFamily="34" charset="-120"/>
              </a:rPr>
              <a:t>以符合目前商業需求並兼顧未來發展為設計理念</a:t>
            </a:r>
          </a:p>
        </p:txBody>
      </p:sp>
      <p:sp>
        <p:nvSpPr>
          <p:cNvPr id="33802" name="Rectangle 10"/>
          <p:cNvSpPr>
            <a:spLocks noChangeArrowheads="1"/>
          </p:cNvSpPr>
          <p:nvPr/>
        </p:nvSpPr>
        <p:spPr bwMode="auto">
          <a:xfrm>
            <a:off x="9829800" y="2057400"/>
            <a:ext cx="3962400" cy="4648200"/>
          </a:xfrm>
          <a:prstGeom prst="rect">
            <a:avLst/>
          </a:prstGeom>
          <a:gradFill rotWithShape="1">
            <a:gsLst>
              <a:gs pos="0">
                <a:srgbClr val="148DB1">
                  <a:alpha val="75000"/>
                </a:srgbClr>
              </a:gs>
              <a:gs pos="100000">
                <a:srgbClr val="148AAE">
                  <a:alpha val="50000"/>
                </a:srgbClr>
              </a:gs>
            </a:gsLst>
            <a:lin ang="5400000" scaled="1"/>
          </a:gradFill>
          <a:ln w="9525">
            <a:noFill/>
            <a:miter lim="800000"/>
            <a:headEnd/>
            <a:tailEnd/>
          </a:ln>
        </p:spPr>
        <p:txBody>
          <a:bodyPr lIns="182862" tIns="45716" rIns="182862" bIns="45716" anchor="ctr"/>
          <a:lstStyle/>
          <a:p>
            <a:pPr algn="ctr" defTabSz="1306448"/>
            <a:r>
              <a:rPr lang="zh-TW" altLang="en-US" sz="3600" dirty="0">
                <a:solidFill>
                  <a:schemeClr val="bg1"/>
                </a:solidFill>
                <a:latin typeface="微軟正黑體" pitchFamily="34" charset="-120"/>
                <a:ea typeface="微軟正黑體" pitchFamily="34" charset="-120"/>
              </a:rPr>
              <a:t>不浪費既有</a:t>
            </a:r>
            <a:r>
              <a:rPr lang="en-US" altLang="zh-TW" sz="3600" dirty="0">
                <a:solidFill>
                  <a:schemeClr val="bg1"/>
                </a:solidFill>
                <a:latin typeface="微軟正黑體" pitchFamily="34" charset="-120"/>
                <a:ea typeface="微軟正黑體" pitchFamily="34" charset="-120"/>
              </a:rPr>
              <a:t>IT</a:t>
            </a:r>
            <a:r>
              <a:rPr lang="zh-TW" altLang="en-US" sz="3600" dirty="0">
                <a:solidFill>
                  <a:schemeClr val="bg1"/>
                </a:solidFill>
                <a:latin typeface="微軟正黑體" pitchFamily="34" charset="-120"/>
                <a:ea typeface="微軟正黑體" pitchFamily="34" charset="-120"/>
              </a:rPr>
              <a:t>投資並持續提供最佳化解決方案</a:t>
            </a:r>
            <a:endParaRPr lang="en-US" sz="3600" dirty="0">
              <a:solidFill>
                <a:schemeClr val="bg1"/>
              </a:solidFill>
              <a:latin typeface="微軟正黑體" pitchFamily="34" charset="-120"/>
              <a:ea typeface="微軟正黑體" pitchFamily="34" charset="-120"/>
            </a:endParaRPr>
          </a:p>
        </p:txBody>
      </p:sp>
    </p:spTree>
    <p:extLst>
      <p:ext uri="{BB962C8B-B14F-4D97-AF65-F5344CB8AC3E}">
        <p14:creationId xmlns:p14="http://schemas.microsoft.com/office/powerpoint/2010/main" val="201250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33797"/>
                                        </p:tgtEl>
                                        <p:attrNameLst>
                                          <p:attrName>style.fontWeight</p:attrName>
                                        </p:attrNameLst>
                                      </p:cBhvr>
                                      <p:to>
                                        <p:strVal val="bold"/>
                                      </p:to>
                                    </p:set>
                                  </p:childTnLst>
                                </p:cTn>
                              </p:par>
                              <p:par>
                                <p:cTn id="7" presetID="22" presetClass="entr" presetSubtype="1" fill="hold" grpId="0" nodeType="withEffect">
                                  <p:stCondLst>
                                    <p:cond delay="0"/>
                                  </p:stCondLst>
                                  <p:childTnLst>
                                    <p:set>
                                      <p:cBhvr>
                                        <p:cTn id="8" dur="1" fill="hold">
                                          <p:stCondLst>
                                            <p:cond delay="0"/>
                                          </p:stCondLst>
                                        </p:cTn>
                                        <p:tgtEl>
                                          <p:spTgt spid="33801"/>
                                        </p:tgtEl>
                                        <p:attrNameLst>
                                          <p:attrName>style.visibility</p:attrName>
                                        </p:attrNameLst>
                                      </p:cBhvr>
                                      <p:to>
                                        <p:strVal val="visible"/>
                                      </p:to>
                                    </p:set>
                                    <p:animEffect transition="in" filter="wipe(up)">
                                      <p:cBhvr>
                                        <p:cTn id="9" dur="500"/>
                                        <p:tgtEl>
                                          <p:spTgt spid="33801"/>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33802"/>
                                        </p:tgtEl>
                                        <p:attrNameLst>
                                          <p:attrName>style.visibility</p:attrName>
                                        </p:attrNameLst>
                                      </p:cBhvr>
                                      <p:to>
                                        <p:strVal val="visible"/>
                                      </p:to>
                                    </p:set>
                                    <p:animEffect transition="in" filter="wipe(down)">
                                      <p:cBhvr>
                                        <p:cTn id="12" dur="500"/>
                                        <p:tgtEl>
                                          <p:spTgt spid="33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animBg="1"/>
      <p:bldP spid="33801" grpId="0" animBg="1"/>
      <p:bldP spid="3380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a:defRPr/>
            </a:pPr>
            <a:fld id="{2F92E933-38A1-45BA-8EC3-DEDEE417EA3B}" type="slidenum">
              <a:rPr lang="en-US" smtClean="0"/>
              <a:pPr>
                <a:defRPr/>
              </a:pPr>
              <a:t>34</a:t>
            </a:fld>
            <a:endParaRPr lang="en-US" dirty="0"/>
          </a:p>
        </p:txBody>
      </p:sp>
    </p:spTree>
    <p:extLst>
      <p:ext uri="{BB962C8B-B14F-4D97-AF65-F5344CB8AC3E}">
        <p14:creationId xmlns:p14="http://schemas.microsoft.com/office/powerpoint/2010/main" val="3612127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60"/>
          <p:cNvSpPr>
            <a:spLocks noChangeArrowheads="1"/>
          </p:cNvSpPr>
          <p:nvPr/>
        </p:nvSpPr>
        <p:spPr bwMode="auto">
          <a:xfrm>
            <a:off x="9237981" y="4824283"/>
            <a:ext cx="5026659" cy="451979"/>
          </a:xfrm>
          <a:prstGeom prst="rect">
            <a:avLst/>
          </a:prstGeom>
          <a:noFill/>
          <a:ln w="9525">
            <a:noFill/>
            <a:miter lim="800000"/>
            <a:headEnd/>
            <a:tailEnd/>
          </a:ln>
        </p:spPr>
        <p:txBody>
          <a:bodyPr lIns="130615" tIns="65308" rIns="130615" bIns="65308">
            <a:spAutoFit/>
          </a:bodyPr>
          <a:lstStyle/>
          <a:p>
            <a:pPr marL="163270" lvl="1" indent="-161003">
              <a:lnSpc>
                <a:spcPct val="80000"/>
              </a:lnSpc>
              <a:spcAft>
                <a:spcPct val="40000"/>
              </a:spcAft>
              <a:buClr>
                <a:srgbClr val="0095D3"/>
              </a:buClr>
              <a:buSzPct val="75000"/>
              <a:buFont typeface="Wingdings" pitchFamily="2" charset="2"/>
              <a:buChar char="§"/>
            </a:pPr>
            <a:r>
              <a:rPr lang="zh-TW" altLang="en-US" sz="2600" b="1" dirty="0">
                <a:solidFill>
                  <a:srgbClr val="4D4D4D"/>
                </a:solidFill>
                <a:latin typeface="Avenir Next Condensed Medium"/>
                <a:ea typeface="Apple LiGothic Medium"/>
                <a:cs typeface="Avenir Next Condensed Medium"/>
              </a:rPr>
              <a:t>多種應用程式的安裝</a:t>
            </a:r>
            <a:endParaRPr lang="en-US" sz="2600" b="1" dirty="0">
              <a:solidFill>
                <a:srgbClr val="4D4D4D"/>
              </a:solidFill>
              <a:latin typeface="Avenir Next Condensed Medium"/>
              <a:ea typeface="Apple LiGothic Medium"/>
              <a:cs typeface="Avenir Next Condensed Medium"/>
            </a:endParaRPr>
          </a:p>
        </p:txBody>
      </p:sp>
      <p:sp>
        <p:nvSpPr>
          <p:cNvPr id="39" name="Rectangle 60"/>
          <p:cNvSpPr>
            <a:spLocks noChangeArrowheads="1"/>
          </p:cNvSpPr>
          <p:nvPr/>
        </p:nvSpPr>
        <p:spPr bwMode="auto">
          <a:xfrm>
            <a:off x="1463040" y="2538283"/>
            <a:ext cx="4665981" cy="451979"/>
          </a:xfrm>
          <a:prstGeom prst="rect">
            <a:avLst/>
          </a:prstGeom>
          <a:noFill/>
          <a:ln w="9525">
            <a:noFill/>
            <a:miter lim="800000"/>
            <a:headEnd/>
            <a:tailEnd/>
          </a:ln>
        </p:spPr>
        <p:txBody>
          <a:bodyPr lIns="130615" tIns="65308" rIns="130615" bIns="65308">
            <a:spAutoFit/>
          </a:bodyPr>
          <a:lstStyle/>
          <a:p>
            <a:pPr marL="163270" lvl="1" indent="-161003">
              <a:lnSpc>
                <a:spcPct val="80000"/>
              </a:lnSpc>
              <a:spcAft>
                <a:spcPct val="40000"/>
              </a:spcAft>
              <a:buClr>
                <a:srgbClr val="0095D3"/>
              </a:buClr>
              <a:buSzPct val="75000"/>
              <a:buFont typeface="Wingdings" pitchFamily="2" charset="2"/>
              <a:buChar char="§"/>
            </a:pPr>
            <a:r>
              <a:rPr lang="zh-TW" altLang="en-US" sz="2600" b="1" dirty="0">
                <a:solidFill>
                  <a:srgbClr val="4D4D4D"/>
                </a:solidFill>
                <a:latin typeface="Avenir Next Condensed Medium"/>
                <a:ea typeface="Apple LiGothic Medium"/>
                <a:cs typeface="Avenir Next Condensed Medium"/>
              </a:rPr>
              <a:t>不同的作業系統</a:t>
            </a:r>
            <a:endParaRPr lang="en-US" sz="2600" b="1" dirty="0">
              <a:solidFill>
                <a:srgbClr val="4D4D4D"/>
              </a:solidFill>
              <a:latin typeface="Avenir Next Condensed Medium"/>
              <a:ea typeface="Apple LiGothic Medium"/>
              <a:cs typeface="Avenir Next Condensed Medium"/>
            </a:endParaRPr>
          </a:p>
        </p:txBody>
      </p:sp>
      <p:sp>
        <p:nvSpPr>
          <p:cNvPr id="40" name="Pie 39"/>
          <p:cNvSpPr/>
          <p:nvPr/>
        </p:nvSpPr>
        <p:spPr bwMode="auto">
          <a:xfrm>
            <a:off x="5430520" y="2539366"/>
            <a:ext cx="3670301" cy="2743200"/>
          </a:xfrm>
          <a:prstGeom prst="pie">
            <a:avLst>
              <a:gd name="adj1" fmla="val 10796864"/>
              <a:gd name="adj2" fmla="val 16200000"/>
            </a:avLst>
          </a:prstGeom>
          <a:solidFill>
            <a:srgbClr val="6DB33F"/>
          </a:solidFill>
          <a:ln w="9525" cap="flat" cmpd="sng" algn="ctr">
            <a:noFill/>
            <a:prstDash val="solid"/>
            <a:round/>
            <a:headEnd type="none" w="med" len="med"/>
            <a:tailEnd type="none" w="med" len="med"/>
          </a:ln>
          <a:effectLst/>
        </p:spPr>
        <p:txBody>
          <a:bodyPr lIns="130615" tIns="65308" rIns="130615" bIns="65308"/>
          <a:lstStyle/>
          <a:p>
            <a:pPr algn="ctr" defTabSz="1306155" fontAlgn="auto">
              <a:spcBef>
                <a:spcPts val="0"/>
              </a:spcBef>
              <a:spcAft>
                <a:spcPct val="40000"/>
              </a:spcAft>
              <a:defRPr/>
            </a:pPr>
            <a:endParaRPr lang="en-US" sz="3400" kern="0">
              <a:solidFill>
                <a:srgbClr val="0095D3"/>
              </a:solidFill>
              <a:latin typeface="Avenir Next Condensed Medium"/>
              <a:ea typeface="Apple LiGothic Medium"/>
              <a:cs typeface="Avenir Next Condensed Medium"/>
            </a:endParaRPr>
          </a:p>
        </p:txBody>
      </p:sp>
      <p:sp>
        <p:nvSpPr>
          <p:cNvPr id="41" name="Pie 40"/>
          <p:cNvSpPr/>
          <p:nvPr/>
        </p:nvSpPr>
        <p:spPr bwMode="auto">
          <a:xfrm rot="5400000">
            <a:off x="6004877" y="2077403"/>
            <a:ext cx="2752726" cy="3657600"/>
          </a:xfrm>
          <a:prstGeom prst="pie">
            <a:avLst>
              <a:gd name="adj1" fmla="val 10796864"/>
              <a:gd name="adj2" fmla="val 16200000"/>
            </a:avLst>
          </a:prstGeom>
          <a:solidFill>
            <a:srgbClr val="89CBDF"/>
          </a:solidFill>
          <a:ln w="9525" cap="flat" cmpd="sng" algn="ctr">
            <a:noFill/>
            <a:prstDash val="solid"/>
            <a:round/>
            <a:headEnd type="none" w="med" len="med"/>
            <a:tailEnd type="none" w="med" len="med"/>
          </a:ln>
          <a:effectLst/>
        </p:spPr>
        <p:txBody>
          <a:bodyPr lIns="130615" tIns="65308" rIns="130615" bIns="65308"/>
          <a:lstStyle/>
          <a:p>
            <a:pPr algn="ctr" defTabSz="1306155" fontAlgn="auto">
              <a:spcBef>
                <a:spcPts val="0"/>
              </a:spcBef>
              <a:spcAft>
                <a:spcPct val="40000"/>
              </a:spcAft>
              <a:defRPr/>
            </a:pPr>
            <a:endParaRPr lang="en-US" sz="3400" kern="0">
              <a:solidFill>
                <a:srgbClr val="0095D3"/>
              </a:solidFill>
              <a:latin typeface="Avenir Next Condensed Medium"/>
              <a:ea typeface="Apple LiGothic Medium"/>
              <a:cs typeface="Avenir Next Condensed Medium"/>
            </a:endParaRPr>
          </a:p>
        </p:txBody>
      </p:sp>
      <p:sp>
        <p:nvSpPr>
          <p:cNvPr id="42" name="Pie 41"/>
          <p:cNvSpPr/>
          <p:nvPr/>
        </p:nvSpPr>
        <p:spPr bwMode="auto">
          <a:xfrm rot="10800000">
            <a:off x="5552440" y="2634616"/>
            <a:ext cx="3670301" cy="2743200"/>
          </a:xfrm>
          <a:prstGeom prst="pie">
            <a:avLst>
              <a:gd name="adj1" fmla="val 10796864"/>
              <a:gd name="adj2" fmla="val 16200000"/>
            </a:avLst>
          </a:prstGeom>
          <a:solidFill>
            <a:srgbClr val="C0C0C0"/>
          </a:solidFill>
          <a:ln w="9525" cap="flat" cmpd="sng" algn="ctr">
            <a:noFill/>
            <a:prstDash val="solid"/>
            <a:round/>
            <a:headEnd type="none" w="med" len="med"/>
            <a:tailEnd type="none" w="med" len="med"/>
          </a:ln>
          <a:effectLst/>
        </p:spPr>
        <p:txBody>
          <a:bodyPr lIns="130615" tIns="65308" rIns="130615" bIns="65308"/>
          <a:lstStyle/>
          <a:p>
            <a:pPr algn="ctr" defTabSz="1306155" fontAlgn="auto">
              <a:spcBef>
                <a:spcPts val="0"/>
              </a:spcBef>
              <a:spcAft>
                <a:spcPct val="40000"/>
              </a:spcAft>
              <a:defRPr/>
            </a:pPr>
            <a:endParaRPr lang="en-US" sz="3400" kern="0">
              <a:solidFill>
                <a:srgbClr val="0095D3"/>
              </a:solidFill>
              <a:latin typeface="Avenir Next Condensed Medium"/>
              <a:ea typeface="Apple LiGothic Medium"/>
              <a:cs typeface="Avenir Next Condensed Medium"/>
            </a:endParaRPr>
          </a:p>
        </p:txBody>
      </p:sp>
      <p:sp>
        <p:nvSpPr>
          <p:cNvPr id="43" name="Pie 42"/>
          <p:cNvSpPr/>
          <p:nvPr/>
        </p:nvSpPr>
        <p:spPr bwMode="auto">
          <a:xfrm rot="16200000">
            <a:off x="5882957" y="2172653"/>
            <a:ext cx="2752726" cy="3657600"/>
          </a:xfrm>
          <a:prstGeom prst="pie">
            <a:avLst>
              <a:gd name="adj1" fmla="val 10796864"/>
              <a:gd name="adj2" fmla="val 16200000"/>
            </a:avLst>
          </a:prstGeom>
          <a:solidFill>
            <a:srgbClr val="D9541E"/>
          </a:solidFill>
          <a:ln w="9525" cap="flat" cmpd="sng" algn="ctr">
            <a:noFill/>
            <a:prstDash val="solid"/>
            <a:round/>
            <a:headEnd type="none" w="med" len="med"/>
            <a:tailEnd type="none" w="med" len="med"/>
          </a:ln>
          <a:effectLst/>
        </p:spPr>
        <p:txBody>
          <a:bodyPr lIns="130615" tIns="65308" rIns="130615" bIns="65308"/>
          <a:lstStyle/>
          <a:p>
            <a:pPr algn="ctr" defTabSz="1306155" fontAlgn="auto">
              <a:spcBef>
                <a:spcPts val="0"/>
              </a:spcBef>
              <a:spcAft>
                <a:spcPct val="40000"/>
              </a:spcAft>
              <a:defRPr/>
            </a:pPr>
            <a:endParaRPr lang="en-US" sz="3400" kern="0">
              <a:solidFill>
                <a:srgbClr val="0095D3"/>
              </a:solidFill>
              <a:latin typeface="Avenir Next Condensed Medium"/>
              <a:ea typeface="Apple LiGothic Medium"/>
              <a:cs typeface="Avenir Next Condensed Medium"/>
            </a:endParaRPr>
          </a:p>
        </p:txBody>
      </p:sp>
      <p:sp>
        <p:nvSpPr>
          <p:cNvPr id="44" name="Pie 4"/>
          <p:cNvSpPr/>
          <p:nvPr/>
        </p:nvSpPr>
        <p:spPr>
          <a:xfrm>
            <a:off x="7345680" y="2884170"/>
            <a:ext cx="1526541" cy="752476"/>
          </a:xfrm>
          <a:prstGeom prst="rect">
            <a:avLst/>
          </a:prstGeom>
          <a:noFill/>
          <a:ln>
            <a:noFill/>
          </a:ln>
          <a:effectLst/>
        </p:spPr>
        <p:txBody>
          <a:bodyPr lIns="52609" tIns="52609" rIns="52609" bIns="52609" spcCol="1814" anchor="ctr"/>
          <a:lstStyle/>
          <a:p>
            <a:pPr algn="ctr" defTabSz="1841317" fontAlgn="auto">
              <a:lnSpc>
                <a:spcPct val="90000"/>
              </a:lnSpc>
              <a:spcBef>
                <a:spcPts val="0"/>
              </a:spcBef>
              <a:spcAft>
                <a:spcPct val="35000"/>
              </a:spcAft>
              <a:defRPr/>
            </a:pPr>
            <a:r>
              <a:rPr lang="en-US" sz="2000" b="1" kern="0" dirty="0">
                <a:solidFill>
                  <a:srgbClr val="FFFFFF"/>
                </a:solidFill>
                <a:latin typeface="Avenir Next Condensed Medium"/>
                <a:ea typeface="Apple LiGothic Medium"/>
                <a:cs typeface="Avenir Next Condensed Medium"/>
              </a:rPr>
              <a:t>USERS</a:t>
            </a:r>
          </a:p>
        </p:txBody>
      </p:sp>
      <p:sp>
        <p:nvSpPr>
          <p:cNvPr id="45" name="Pie 4"/>
          <p:cNvSpPr/>
          <p:nvPr/>
        </p:nvSpPr>
        <p:spPr>
          <a:xfrm>
            <a:off x="5819143" y="2884170"/>
            <a:ext cx="1526539" cy="752476"/>
          </a:xfrm>
          <a:prstGeom prst="rect">
            <a:avLst/>
          </a:prstGeom>
          <a:noFill/>
          <a:ln>
            <a:noFill/>
          </a:ln>
          <a:effectLst/>
        </p:spPr>
        <p:txBody>
          <a:bodyPr lIns="52609" tIns="52609" rIns="52609" bIns="52609" spcCol="1814" anchor="ctr"/>
          <a:lstStyle/>
          <a:p>
            <a:pPr algn="ctr" defTabSz="1841317" fontAlgn="auto">
              <a:lnSpc>
                <a:spcPct val="90000"/>
              </a:lnSpc>
              <a:spcBef>
                <a:spcPts val="0"/>
              </a:spcBef>
              <a:spcAft>
                <a:spcPct val="35000"/>
              </a:spcAft>
              <a:defRPr/>
            </a:pPr>
            <a:r>
              <a:rPr lang="en-US" sz="2000" b="1" kern="0" dirty="0">
                <a:solidFill>
                  <a:srgbClr val="FFFFFF"/>
                </a:solidFill>
                <a:latin typeface="Avenir Next Condensed Medium"/>
                <a:ea typeface="Apple LiGothic Medium"/>
                <a:cs typeface="Avenir Next Condensed Medium"/>
              </a:rPr>
              <a:t>OS</a:t>
            </a:r>
          </a:p>
        </p:txBody>
      </p:sp>
      <p:sp>
        <p:nvSpPr>
          <p:cNvPr id="46" name="Pie 4"/>
          <p:cNvSpPr/>
          <p:nvPr/>
        </p:nvSpPr>
        <p:spPr>
          <a:xfrm>
            <a:off x="5552442" y="4084320"/>
            <a:ext cx="1793240" cy="752476"/>
          </a:xfrm>
          <a:prstGeom prst="rect">
            <a:avLst/>
          </a:prstGeom>
          <a:noFill/>
          <a:ln>
            <a:noFill/>
          </a:ln>
          <a:effectLst/>
        </p:spPr>
        <p:txBody>
          <a:bodyPr lIns="52609" tIns="52609" rIns="52609" bIns="52609" spcCol="1814" anchor="ctr"/>
          <a:lstStyle/>
          <a:p>
            <a:pPr algn="ctr" defTabSz="1841317" fontAlgn="auto">
              <a:lnSpc>
                <a:spcPct val="90000"/>
              </a:lnSpc>
              <a:spcBef>
                <a:spcPts val="0"/>
              </a:spcBef>
              <a:spcAft>
                <a:spcPct val="35000"/>
              </a:spcAft>
              <a:defRPr/>
            </a:pPr>
            <a:r>
              <a:rPr lang="en-US" sz="2000" b="1" kern="0" dirty="0">
                <a:solidFill>
                  <a:srgbClr val="FFFFFF"/>
                </a:solidFill>
                <a:latin typeface="Avenir Next Condensed Medium"/>
                <a:ea typeface="Apple LiGothic Medium"/>
                <a:cs typeface="Avenir Next Condensed Medium"/>
              </a:rPr>
              <a:t>DEVICES</a:t>
            </a:r>
          </a:p>
        </p:txBody>
      </p:sp>
      <p:sp>
        <p:nvSpPr>
          <p:cNvPr id="47" name="Pie 4"/>
          <p:cNvSpPr/>
          <p:nvPr/>
        </p:nvSpPr>
        <p:spPr>
          <a:xfrm>
            <a:off x="7345680" y="4084320"/>
            <a:ext cx="1526541" cy="752476"/>
          </a:xfrm>
          <a:prstGeom prst="rect">
            <a:avLst/>
          </a:prstGeom>
          <a:noFill/>
          <a:ln>
            <a:noFill/>
          </a:ln>
          <a:effectLst/>
        </p:spPr>
        <p:txBody>
          <a:bodyPr lIns="52609" tIns="52609" rIns="52609" bIns="52609" spcCol="1814" anchor="ctr"/>
          <a:lstStyle/>
          <a:p>
            <a:pPr algn="ctr" defTabSz="1841317" fontAlgn="auto">
              <a:lnSpc>
                <a:spcPct val="90000"/>
              </a:lnSpc>
              <a:spcBef>
                <a:spcPts val="0"/>
              </a:spcBef>
              <a:spcAft>
                <a:spcPct val="35000"/>
              </a:spcAft>
              <a:defRPr/>
            </a:pPr>
            <a:r>
              <a:rPr lang="en-US" sz="2000" b="1" kern="0" dirty="0">
                <a:solidFill>
                  <a:srgbClr val="FFFFFF"/>
                </a:solidFill>
                <a:latin typeface="Avenir Next Condensed Medium"/>
                <a:ea typeface="Apple LiGothic Medium"/>
                <a:cs typeface="Avenir Next Condensed Medium"/>
              </a:rPr>
              <a:t>APPS</a:t>
            </a:r>
          </a:p>
        </p:txBody>
      </p:sp>
      <p:sp>
        <p:nvSpPr>
          <p:cNvPr id="48" name="Rectangle 60"/>
          <p:cNvSpPr>
            <a:spLocks noChangeArrowheads="1"/>
          </p:cNvSpPr>
          <p:nvPr/>
        </p:nvSpPr>
        <p:spPr bwMode="auto">
          <a:xfrm>
            <a:off x="1422402" y="3979547"/>
            <a:ext cx="4020821" cy="1412242"/>
          </a:xfrm>
          <a:prstGeom prst="rect">
            <a:avLst/>
          </a:prstGeom>
          <a:noFill/>
          <a:ln w="9525">
            <a:noFill/>
            <a:miter lim="800000"/>
            <a:headEnd/>
            <a:tailEnd/>
          </a:ln>
        </p:spPr>
        <p:txBody>
          <a:bodyPr lIns="130615" tIns="65308" rIns="130615" bIns="65308">
            <a:spAutoFit/>
          </a:bodyPr>
          <a:lstStyle/>
          <a:p>
            <a:pPr marL="163270" lvl="1" indent="-161003">
              <a:lnSpc>
                <a:spcPct val="80000"/>
              </a:lnSpc>
              <a:spcAft>
                <a:spcPct val="40000"/>
              </a:spcAft>
              <a:buClr>
                <a:srgbClr val="0095D3"/>
              </a:buClr>
              <a:buSzPct val="75000"/>
              <a:buFont typeface="Wingdings" pitchFamily="2" charset="2"/>
              <a:buChar char="§"/>
            </a:pPr>
            <a:r>
              <a:rPr lang="zh-TW" altLang="en-US" sz="2600" b="1" dirty="0">
                <a:solidFill>
                  <a:srgbClr val="4D4D4D"/>
                </a:solidFill>
                <a:latin typeface="Avenir Next Condensed Medium"/>
                <a:ea typeface="Apple LiGothic Medium"/>
                <a:cs typeface="Avenir Next Condensed Medium"/>
              </a:rPr>
              <a:t>不同的工作裝置</a:t>
            </a:r>
            <a:endParaRPr lang="en-US" sz="2600" b="1" dirty="0">
              <a:solidFill>
                <a:srgbClr val="4D4D4D"/>
              </a:solidFill>
              <a:latin typeface="Avenir Next Condensed Medium"/>
              <a:ea typeface="Apple LiGothic Medium"/>
              <a:cs typeface="Avenir Next Condensed Medium"/>
            </a:endParaRPr>
          </a:p>
          <a:p>
            <a:pPr marL="163270" lvl="1" indent="-161003">
              <a:lnSpc>
                <a:spcPct val="80000"/>
              </a:lnSpc>
              <a:spcAft>
                <a:spcPct val="40000"/>
              </a:spcAft>
              <a:buClr>
                <a:srgbClr val="0095D3"/>
              </a:buClr>
              <a:buSzPct val="75000"/>
              <a:buFont typeface="Wingdings" pitchFamily="2" charset="2"/>
              <a:buChar char="§"/>
            </a:pPr>
            <a:r>
              <a:rPr lang="zh-TW" altLang="en-US" sz="2600" b="1" dirty="0">
                <a:solidFill>
                  <a:srgbClr val="4D4D4D"/>
                </a:solidFill>
                <a:latin typeface="Avenir Next Condensed Medium"/>
                <a:ea typeface="Apple LiGothic Medium"/>
                <a:cs typeface="Avenir Next Condensed Medium"/>
              </a:rPr>
              <a:t>使用者自己管理裝置</a:t>
            </a:r>
            <a:endParaRPr lang="en-US" sz="2600" b="1" dirty="0">
              <a:solidFill>
                <a:srgbClr val="4D4D4D"/>
              </a:solidFill>
              <a:latin typeface="Avenir Next Condensed Medium"/>
              <a:ea typeface="Apple LiGothic Medium"/>
              <a:cs typeface="Avenir Next Condensed Medium"/>
            </a:endParaRPr>
          </a:p>
          <a:p>
            <a:pPr marL="163270" lvl="1" indent="-161003">
              <a:lnSpc>
                <a:spcPct val="80000"/>
              </a:lnSpc>
              <a:spcAft>
                <a:spcPct val="40000"/>
              </a:spcAft>
              <a:buClr>
                <a:srgbClr val="0095D3"/>
              </a:buClr>
              <a:buSzPct val="75000"/>
              <a:buFont typeface="Wingdings" pitchFamily="2" charset="2"/>
              <a:buChar char="§"/>
            </a:pPr>
            <a:r>
              <a:rPr lang="zh-TW" altLang="en-US" sz="2600" b="1" dirty="0">
                <a:solidFill>
                  <a:srgbClr val="4D4D4D"/>
                </a:solidFill>
                <a:latin typeface="Avenir Next Condensed Medium"/>
                <a:ea typeface="Apple LiGothic Medium"/>
                <a:cs typeface="Avenir Next Condensed Medium"/>
              </a:rPr>
              <a:t>週邊設備的管制</a:t>
            </a:r>
            <a:endParaRPr lang="en-US" sz="2600" b="1" dirty="0">
              <a:solidFill>
                <a:srgbClr val="4D4D4D"/>
              </a:solidFill>
              <a:latin typeface="Avenir Next Condensed Medium"/>
              <a:ea typeface="Apple LiGothic Medium"/>
              <a:cs typeface="Avenir Next Condensed Medium"/>
            </a:endParaRPr>
          </a:p>
        </p:txBody>
      </p:sp>
      <p:sp>
        <p:nvSpPr>
          <p:cNvPr id="49" name="Down Arrow 117"/>
          <p:cNvSpPr>
            <a:spLocks noChangeArrowheads="1"/>
          </p:cNvSpPr>
          <p:nvPr/>
        </p:nvSpPr>
        <p:spPr bwMode="auto">
          <a:xfrm rot="7920708">
            <a:off x="5125722" y="2301241"/>
            <a:ext cx="640080" cy="960120"/>
          </a:xfrm>
          <a:prstGeom prst="downArrow">
            <a:avLst>
              <a:gd name="adj1" fmla="val 50000"/>
              <a:gd name="adj2" fmla="val 49995"/>
            </a:avLst>
          </a:prstGeom>
          <a:solidFill>
            <a:srgbClr val="6DB33F">
              <a:alpha val="50000"/>
            </a:srgbClr>
          </a:solidFill>
          <a:ln w="9525" algn="ctr">
            <a:noFill/>
            <a:round/>
            <a:headEnd/>
            <a:tailEnd/>
          </a:ln>
        </p:spPr>
        <p:txBody>
          <a:bodyPr lIns="130615" tIns="65308" rIns="130615" bIns="65308"/>
          <a:lstStyle/>
          <a:p>
            <a:pPr algn="ctr" defTabSz="1306155" fontAlgn="auto">
              <a:spcBef>
                <a:spcPts val="0"/>
              </a:spcBef>
              <a:spcAft>
                <a:spcPct val="40000"/>
              </a:spcAft>
              <a:defRPr/>
            </a:pPr>
            <a:endParaRPr lang="en-US" sz="3400" kern="0">
              <a:solidFill>
                <a:srgbClr val="0095D3"/>
              </a:solidFill>
              <a:latin typeface="Avenir Next Condensed Medium"/>
              <a:ea typeface="Apple LiGothic Medium"/>
              <a:cs typeface="Avenir Next Condensed Medium"/>
            </a:endParaRPr>
          </a:p>
        </p:txBody>
      </p:sp>
      <p:sp>
        <p:nvSpPr>
          <p:cNvPr id="50" name="Down Arrow 49"/>
          <p:cNvSpPr/>
          <p:nvPr/>
        </p:nvSpPr>
        <p:spPr bwMode="auto">
          <a:xfrm rot="2928032">
            <a:off x="5110482" y="4608197"/>
            <a:ext cx="640080" cy="960120"/>
          </a:xfrm>
          <a:prstGeom prst="downArrow">
            <a:avLst/>
          </a:prstGeom>
          <a:solidFill>
            <a:srgbClr val="D9541E">
              <a:alpha val="50000"/>
            </a:srgbClr>
          </a:solidFill>
          <a:ln w="9525" cap="flat" cmpd="sng" algn="ctr">
            <a:noFill/>
            <a:prstDash val="solid"/>
            <a:round/>
            <a:headEnd type="none" w="med" len="med"/>
            <a:tailEnd type="none" w="med" len="med"/>
          </a:ln>
          <a:effectLst/>
        </p:spPr>
        <p:txBody>
          <a:bodyPr lIns="130615" tIns="65308" rIns="130615" bIns="65308"/>
          <a:lstStyle/>
          <a:p>
            <a:pPr algn="ctr" defTabSz="1306155" fontAlgn="auto">
              <a:spcBef>
                <a:spcPts val="0"/>
              </a:spcBef>
              <a:spcAft>
                <a:spcPct val="40000"/>
              </a:spcAft>
              <a:defRPr/>
            </a:pPr>
            <a:endParaRPr lang="en-US" sz="3400" kern="0">
              <a:solidFill>
                <a:srgbClr val="0095D3"/>
              </a:solidFill>
              <a:latin typeface="Avenir Next Condensed Medium"/>
              <a:ea typeface="Apple LiGothic Medium"/>
              <a:cs typeface="Avenir Next Condensed Medium"/>
            </a:endParaRPr>
          </a:p>
        </p:txBody>
      </p:sp>
      <p:sp>
        <p:nvSpPr>
          <p:cNvPr id="51" name="Down Arrow 119"/>
          <p:cNvSpPr>
            <a:spLocks noChangeArrowheads="1"/>
          </p:cNvSpPr>
          <p:nvPr/>
        </p:nvSpPr>
        <p:spPr bwMode="auto">
          <a:xfrm rot="-7934115">
            <a:off x="8902701" y="2301241"/>
            <a:ext cx="640080" cy="960120"/>
          </a:xfrm>
          <a:prstGeom prst="downArrow">
            <a:avLst>
              <a:gd name="adj1" fmla="val 50000"/>
              <a:gd name="adj2" fmla="val 49995"/>
            </a:avLst>
          </a:prstGeom>
          <a:solidFill>
            <a:srgbClr val="89CBDF">
              <a:alpha val="50000"/>
            </a:srgbClr>
          </a:solidFill>
          <a:ln w="9525" algn="ctr">
            <a:noFill/>
            <a:round/>
            <a:headEnd/>
            <a:tailEnd/>
          </a:ln>
        </p:spPr>
        <p:txBody>
          <a:bodyPr lIns="130615" tIns="65308" rIns="130615" bIns="65308"/>
          <a:lstStyle/>
          <a:p>
            <a:pPr algn="ctr" defTabSz="1306155" fontAlgn="auto">
              <a:spcBef>
                <a:spcPts val="0"/>
              </a:spcBef>
              <a:spcAft>
                <a:spcPct val="40000"/>
              </a:spcAft>
              <a:defRPr/>
            </a:pPr>
            <a:endParaRPr lang="en-US" sz="3400" kern="0">
              <a:solidFill>
                <a:srgbClr val="0095D3"/>
              </a:solidFill>
              <a:latin typeface="Avenir Next Condensed Medium"/>
              <a:ea typeface="Apple LiGothic Medium"/>
              <a:cs typeface="Avenir Next Condensed Medium"/>
            </a:endParaRPr>
          </a:p>
        </p:txBody>
      </p:sp>
      <p:sp>
        <p:nvSpPr>
          <p:cNvPr id="52" name="Down Arrow 120"/>
          <p:cNvSpPr>
            <a:spLocks noChangeArrowheads="1"/>
          </p:cNvSpPr>
          <p:nvPr/>
        </p:nvSpPr>
        <p:spPr bwMode="auto">
          <a:xfrm rot="-2734812">
            <a:off x="8903971" y="4605021"/>
            <a:ext cx="640080" cy="962661"/>
          </a:xfrm>
          <a:prstGeom prst="downArrow">
            <a:avLst>
              <a:gd name="adj1" fmla="val 50000"/>
              <a:gd name="adj2" fmla="val 50127"/>
            </a:avLst>
          </a:prstGeom>
          <a:solidFill>
            <a:srgbClr val="C0C0C0">
              <a:alpha val="50195"/>
            </a:srgbClr>
          </a:solidFill>
          <a:ln w="9525" algn="ctr">
            <a:noFill/>
            <a:round/>
            <a:headEnd/>
            <a:tailEnd/>
          </a:ln>
        </p:spPr>
        <p:txBody>
          <a:bodyPr lIns="130615" tIns="65308" rIns="130615" bIns="65308"/>
          <a:lstStyle/>
          <a:p>
            <a:pPr algn="ctr" defTabSz="1306155" fontAlgn="auto">
              <a:spcBef>
                <a:spcPts val="0"/>
              </a:spcBef>
              <a:spcAft>
                <a:spcPct val="40000"/>
              </a:spcAft>
              <a:defRPr/>
            </a:pPr>
            <a:endParaRPr lang="en-US" sz="3400" kern="0">
              <a:solidFill>
                <a:srgbClr val="0095D3"/>
              </a:solidFill>
              <a:latin typeface="Avenir Next Condensed Medium"/>
              <a:ea typeface="Apple LiGothic Medium"/>
              <a:cs typeface="Avenir Next Condensed Medium"/>
            </a:endParaRPr>
          </a:p>
        </p:txBody>
      </p:sp>
      <p:cxnSp>
        <p:nvCxnSpPr>
          <p:cNvPr id="53" name="Straight Connector 26"/>
          <p:cNvCxnSpPr>
            <a:cxnSpLocks noChangeShapeType="1"/>
          </p:cNvCxnSpPr>
          <p:nvPr/>
        </p:nvCxnSpPr>
        <p:spPr bwMode="auto">
          <a:xfrm>
            <a:off x="8412480" y="2369820"/>
            <a:ext cx="5486400" cy="0"/>
          </a:xfrm>
          <a:prstGeom prst="line">
            <a:avLst/>
          </a:prstGeom>
          <a:noFill/>
          <a:ln w="9525" algn="ctr">
            <a:solidFill>
              <a:srgbClr val="FFC000"/>
            </a:solidFill>
            <a:round/>
            <a:headEnd/>
            <a:tailEnd/>
          </a:ln>
        </p:spPr>
      </p:cxnSp>
      <p:cxnSp>
        <p:nvCxnSpPr>
          <p:cNvPr id="54" name="Straight Connector 29"/>
          <p:cNvCxnSpPr>
            <a:cxnSpLocks noChangeShapeType="1"/>
          </p:cNvCxnSpPr>
          <p:nvPr/>
        </p:nvCxnSpPr>
        <p:spPr bwMode="auto">
          <a:xfrm>
            <a:off x="601981" y="2369820"/>
            <a:ext cx="5486400" cy="0"/>
          </a:xfrm>
          <a:prstGeom prst="line">
            <a:avLst/>
          </a:prstGeom>
          <a:noFill/>
          <a:ln w="9525" algn="ctr">
            <a:solidFill>
              <a:srgbClr val="FFC000"/>
            </a:solidFill>
            <a:round/>
            <a:headEnd/>
            <a:tailEnd/>
          </a:ln>
        </p:spPr>
      </p:cxnSp>
      <p:sp>
        <p:nvSpPr>
          <p:cNvPr id="55" name="Rectangle 60"/>
          <p:cNvSpPr>
            <a:spLocks noChangeArrowheads="1"/>
          </p:cNvSpPr>
          <p:nvPr/>
        </p:nvSpPr>
        <p:spPr bwMode="auto">
          <a:xfrm>
            <a:off x="9875522" y="1202967"/>
            <a:ext cx="4295141" cy="1412242"/>
          </a:xfrm>
          <a:prstGeom prst="rect">
            <a:avLst/>
          </a:prstGeom>
          <a:noFill/>
          <a:ln w="9525">
            <a:noFill/>
            <a:miter lim="800000"/>
            <a:headEnd/>
            <a:tailEnd/>
          </a:ln>
        </p:spPr>
        <p:txBody>
          <a:bodyPr lIns="130615" tIns="65308" rIns="130615" bIns="65308">
            <a:spAutoFit/>
          </a:bodyPr>
          <a:lstStyle/>
          <a:p>
            <a:pPr marL="163270" lvl="1" indent="-161003">
              <a:lnSpc>
                <a:spcPct val="80000"/>
              </a:lnSpc>
              <a:spcAft>
                <a:spcPct val="40000"/>
              </a:spcAft>
              <a:buSzPct val="75000"/>
              <a:buFont typeface="Wingdings" pitchFamily="2" charset="2"/>
              <a:buChar char="§"/>
            </a:pPr>
            <a:r>
              <a:rPr lang="zh-TW" altLang="en-US" sz="2600" b="1" dirty="0">
                <a:solidFill>
                  <a:srgbClr val="003D79"/>
                </a:solidFill>
                <a:latin typeface="Avenir Next Condensed Medium"/>
                <a:ea typeface="Apple LiGothic Medium"/>
                <a:cs typeface="Avenir Next Condensed Medium"/>
              </a:rPr>
              <a:t>使用者經驗</a:t>
            </a:r>
            <a:endParaRPr lang="en-US" sz="2600" b="1" dirty="0">
              <a:solidFill>
                <a:srgbClr val="003D79"/>
              </a:solidFill>
              <a:latin typeface="Avenir Next Condensed Medium"/>
              <a:ea typeface="Apple LiGothic Medium"/>
              <a:cs typeface="Avenir Next Condensed Medium"/>
            </a:endParaRPr>
          </a:p>
          <a:p>
            <a:pPr marL="163270" lvl="1" indent="-161003">
              <a:lnSpc>
                <a:spcPct val="80000"/>
              </a:lnSpc>
              <a:spcAft>
                <a:spcPct val="40000"/>
              </a:spcAft>
              <a:buSzPct val="75000"/>
              <a:buFont typeface="Wingdings" pitchFamily="2" charset="2"/>
              <a:buChar char="§"/>
            </a:pPr>
            <a:r>
              <a:rPr lang="zh-TW" altLang="en-US" sz="2600" b="1" dirty="0">
                <a:solidFill>
                  <a:srgbClr val="003D79"/>
                </a:solidFill>
                <a:latin typeface="Avenir Next Condensed Medium"/>
                <a:ea typeface="Apple LiGothic Medium"/>
                <a:cs typeface="Avenir Next Condensed Medium"/>
              </a:rPr>
              <a:t>預算</a:t>
            </a:r>
            <a:endParaRPr lang="en-US" sz="2600" b="1" dirty="0">
              <a:solidFill>
                <a:srgbClr val="003D79"/>
              </a:solidFill>
              <a:latin typeface="Avenir Next Condensed Medium"/>
              <a:ea typeface="Apple LiGothic Medium"/>
              <a:cs typeface="Avenir Next Condensed Medium"/>
            </a:endParaRPr>
          </a:p>
          <a:p>
            <a:pPr marL="163270" lvl="1" indent="-161003">
              <a:lnSpc>
                <a:spcPct val="80000"/>
              </a:lnSpc>
              <a:spcAft>
                <a:spcPct val="40000"/>
              </a:spcAft>
              <a:buSzPct val="75000"/>
              <a:buFont typeface="Wingdings" pitchFamily="2" charset="2"/>
              <a:buChar char="§"/>
            </a:pPr>
            <a:r>
              <a:rPr lang="zh-TW" altLang="en-US" sz="2600" b="1" dirty="0">
                <a:solidFill>
                  <a:srgbClr val="003D79"/>
                </a:solidFill>
                <a:latin typeface="Avenir Next Condensed Medium"/>
                <a:ea typeface="Apple LiGothic Medium"/>
                <a:cs typeface="Avenir Next Condensed Medium"/>
              </a:rPr>
              <a:t>使用者資料備份</a:t>
            </a:r>
            <a:endParaRPr lang="en-US" sz="2600" b="1" dirty="0">
              <a:solidFill>
                <a:srgbClr val="003D79"/>
              </a:solidFill>
              <a:latin typeface="Avenir Next Condensed Medium"/>
              <a:ea typeface="Apple LiGothic Medium"/>
              <a:cs typeface="Avenir Next Condensed Medium"/>
            </a:endParaRPr>
          </a:p>
        </p:txBody>
      </p:sp>
      <p:sp>
        <p:nvSpPr>
          <p:cNvPr id="56" name="Rectangle 60"/>
          <p:cNvSpPr>
            <a:spLocks noChangeArrowheads="1"/>
          </p:cNvSpPr>
          <p:nvPr/>
        </p:nvSpPr>
        <p:spPr bwMode="auto">
          <a:xfrm>
            <a:off x="2316480" y="1463042"/>
            <a:ext cx="4297680" cy="932111"/>
          </a:xfrm>
          <a:prstGeom prst="rect">
            <a:avLst/>
          </a:prstGeom>
          <a:noFill/>
          <a:ln w="9525">
            <a:noFill/>
            <a:miter lim="800000"/>
            <a:headEnd/>
            <a:tailEnd/>
          </a:ln>
        </p:spPr>
        <p:txBody>
          <a:bodyPr lIns="130615" tIns="65308" rIns="130615" bIns="65308">
            <a:spAutoFit/>
          </a:bodyPr>
          <a:lstStyle/>
          <a:p>
            <a:pPr marL="163270" lvl="1" indent="-161003">
              <a:lnSpc>
                <a:spcPct val="80000"/>
              </a:lnSpc>
              <a:spcAft>
                <a:spcPct val="40000"/>
              </a:spcAft>
              <a:buSzPct val="75000"/>
              <a:buFont typeface="Wingdings" pitchFamily="2" charset="2"/>
              <a:buChar char="§"/>
            </a:pPr>
            <a:r>
              <a:rPr lang="zh-TW" altLang="en-US" sz="2600" b="1" dirty="0">
                <a:solidFill>
                  <a:srgbClr val="003D79"/>
                </a:solidFill>
                <a:latin typeface="Avenir Next Condensed Medium"/>
                <a:ea typeface="Apple LiGothic Medium"/>
                <a:cs typeface="Avenir Next Condensed Medium"/>
              </a:rPr>
              <a:t>修正程式的更新</a:t>
            </a:r>
            <a:endParaRPr lang="en-US" sz="2600" b="1" dirty="0">
              <a:solidFill>
                <a:srgbClr val="003D79"/>
              </a:solidFill>
              <a:latin typeface="Avenir Next Condensed Medium"/>
              <a:ea typeface="Apple LiGothic Medium"/>
              <a:cs typeface="Avenir Next Condensed Medium"/>
            </a:endParaRPr>
          </a:p>
          <a:p>
            <a:pPr marL="163270" lvl="1" indent="-161003">
              <a:lnSpc>
                <a:spcPct val="80000"/>
              </a:lnSpc>
              <a:spcAft>
                <a:spcPct val="40000"/>
              </a:spcAft>
              <a:buSzPct val="75000"/>
              <a:buFont typeface="Wingdings" pitchFamily="2" charset="2"/>
              <a:buChar char="§"/>
            </a:pPr>
            <a:r>
              <a:rPr lang="zh-TW" altLang="en-US" sz="2600" b="1" dirty="0">
                <a:solidFill>
                  <a:srgbClr val="003D79"/>
                </a:solidFill>
                <a:latin typeface="Avenir Next Condensed Medium"/>
                <a:ea typeface="Apple LiGothic Medium"/>
                <a:cs typeface="Avenir Next Condensed Medium"/>
              </a:rPr>
              <a:t>安控與認證</a:t>
            </a:r>
            <a:endParaRPr lang="en-US" sz="2600" b="1" dirty="0">
              <a:solidFill>
                <a:srgbClr val="003D79"/>
              </a:solidFill>
              <a:latin typeface="Avenir Next Condensed Medium"/>
              <a:ea typeface="Apple LiGothic Medium"/>
              <a:cs typeface="Avenir Next Condensed Medium"/>
            </a:endParaRPr>
          </a:p>
        </p:txBody>
      </p:sp>
      <p:sp>
        <p:nvSpPr>
          <p:cNvPr id="57" name="Rectangle 60"/>
          <p:cNvSpPr>
            <a:spLocks noChangeArrowheads="1"/>
          </p:cNvSpPr>
          <p:nvPr/>
        </p:nvSpPr>
        <p:spPr bwMode="auto">
          <a:xfrm>
            <a:off x="9022080" y="5303522"/>
            <a:ext cx="4295139" cy="932111"/>
          </a:xfrm>
          <a:prstGeom prst="rect">
            <a:avLst/>
          </a:prstGeom>
          <a:noFill/>
          <a:ln w="9525">
            <a:noFill/>
            <a:miter lim="800000"/>
            <a:headEnd/>
            <a:tailEnd/>
          </a:ln>
        </p:spPr>
        <p:txBody>
          <a:bodyPr lIns="130615" tIns="65308" rIns="130615" bIns="65308">
            <a:spAutoFit/>
          </a:bodyPr>
          <a:lstStyle/>
          <a:p>
            <a:pPr marL="163270" lvl="1" indent="-161003">
              <a:lnSpc>
                <a:spcPct val="80000"/>
              </a:lnSpc>
              <a:spcAft>
                <a:spcPct val="40000"/>
              </a:spcAft>
              <a:buSzPct val="75000"/>
              <a:buFont typeface="Wingdings" pitchFamily="2" charset="2"/>
              <a:buChar char="§"/>
            </a:pPr>
            <a:r>
              <a:rPr lang="zh-TW" altLang="en-US" sz="2600" b="1" dirty="0">
                <a:solidFill>
                  <a:srgbClr val="003D79"/>
                </a:solidFill>
                <a:latin typeface="Avenir Next Condensed Medium"/>
                <a:ea typeface="Apple LiGothic Medium"/>
                <a:cs typeface="Avenir Next Condensed Medium"/>
              </a:rPr>
              <a:t>應用程式衝突</a:t>
            </a:r>
            <a:endParaRPr lang="en-US" sz="2600" b="1" dirty="0">
              <a:solidFill>
                <a:srgbClr val="003D79"/>
              </a:solidFill>
              <a:latin typeface="Avenir Next Condensed Medium"/>
              <a:ea typeface="Apple LiGothic Medium"/>
              <a:cs typeface="Avenir Next Condensed Medium"/>
            </a:endParaRPr>
          </a:p>
          <a:p>
            <a:pPr marL="163270" lvl="1" indent="-161003">
              <a:lnSpc>
                <a:spcPct val="80000"/>
              </a:lnSpc>
              <a:spcAft>
                <a:spcPct val="40000"/>
              </a:spcAft>
              <a:buSzPct val="75000"/>
              <a:buFont typeface="Wingdings" pitchFamily="2" charset="2"/>
              <a:buChar char="§"/>
            </a:pPr>
            <a:r>
              <a:rPr lang="zh-TW" altLang="en-US" sz="2600" b="1" dirty="0">
                <a:solidFill>
                  <a:srgbClr val="003D79"/>
                </a:solidFill>
                <a:latin typeface="Avenir Next Condensed Medium"/>
                <a:ea typeface="Apple LiGothic Medium"/>
                <a:cs typeface="Avenir Next Condensed Medium"/>
              </a:rPr>
              <a:t>應用程式更新</a:t>
            </a:r>
            <a:endParaRPr lang="en-US" sz="2600" b="1" dirty="0">
              <a:solidFill>
                <a:srgbClr val="003D79"/>
              </a:solidFill>
              <a:latin typeface="Avenir Next Condensed Medium"/>
              <a:ea typeface="Apple LiGothic Medium"/>
              <a:cs typeface="Avenir Next Condensed Medium"/>
            </a:endParaRPr>
          </a:p>
        </p:txBody>
      </p:sp>
      <p:cxnSp>
        <p:nvCxnSpPr>
          <p:cNvPr id="58" name="Straight Connector 30"/>
          <p:cNvCxnSpPr>
            <a:cxnSpLocks noChangeShapeType="1"/>
          </p:cNvCxnSpPr>
          <p:nvPr/>
        </p:nvCxnSpPr>
        <p:spPr bwMode="auto">
          <a:xfrm>
            <a:off x="601981" y="5282566"/>
            <a:ext cx="5486400" cy="0"/>
          </a:xfrm>
          <a:prstGeom prst="line">
            <a:avLst/>
          </a:prstGeom>
          <a:noFill/>
          <a:ln w="9525" algn="ctr">
            <a:solidFill>
              <a:srgbClr val="FFC000"/>
            </a:solidFill>
            <a:round/>
            <a:headEnd/>
            <a:tailEnd/>
          </a:ln>
        </p:spPr>
      </p:cxnSp>
      <p:cxnSp>
        <p:nvCxnSpPr>
          <p:cNvPr id="59" name="Straight Connector 31"/>
          <p:cNvCxnSpPr>
            <a:cxnSpLocks noChangeShapeType="1"/>
          </p:cNvCxnSpPr>
          <p:nvPr/>
        </p:nvCxnSpPr>
        <p:spPr bwMode="auto">
          <a:xfrm>
            <a:off x="8290560" y="5248276"/>
            <a:ext cx="5486400" cy="0"/>
          </a:xfrm>
          <a:prstGeom prst="line">
            <a:avLst/>
          </a:prstGeom>
          <a:noFill/>
          <a:ln w="9525" algn="ctr">
            <a:solidFill>
              <a:srgbClr val="FFC000"/>
            </a:solidFill>
            <a:round/>
            <a:headEnd/>
            <a:tailEnd/>
          </a:ln>
        </p:spPr>
      </p:cxnSp>
      <p:sp>
        <p:nvSpPr>
          <p:cNvPr id="60" name="Rectangle 60"/>
          <p:cNvSpPr>
            <a:spLocks noChangeArrowheads="1"/>
          </p:cNvSpPr>
          <p:nvPr/>
        </p:nvSpPr>
        <p:spPr bwMode="auto">
          <a:xfrm>
            <a:off x="1422400" y="5535930"/>
            <a:ext cx="5161280" cy="1658463"/>
          </a:xfrm>
          <a:prstGeom prst="rect">
            <a:avLst/>
          </a:prstGeom>
          <a:noFill/>
          <a:ln w="9525">
            <a:noFill/>
            <a:miter lim="800000"/>
            <a:headEnd/>
            <a:tailEnd/>
          </a:ln>
        </p:spPr>
        <p:txBody>
          <a:bodyPr wrap="square" lIns="130615" tIns="65308" rIns="130615" bIns="65308">
            <a:spAutoFit/>
          </a:bodyPr>
          <a:lstStyle/>
          <a:p>
            <a:pPr marL="163270" lvl="1" indent="-161003">
              <a:lnSpc>
                <a:spcPct val="80000"/>
              </a:lnSpc>
              <a:spcAft>
                <a:spcPct val="40000"/>
              </a:spcAft>
              <a:buSzPct val="75000"/>
              <a:buFont typeface="Wingdings" pitchFamily="2" charset="2"/>
              <a:buChar char="§"/>
            </a:pPr>
            <a:r>
              <a:rPr lang="zh-TW" altLang="en-US" sz="2600" b="1" dirty="0">
                <a:solidFill>
                  <a:srgbClr val="003D79"/>
                </a:solidFill>
                <a:latin typeface="Avenir Next Condensed Medium"/>
                <a:ea typeface="Apple LiGothic Medium"/>
                <a:cs typeface="Avenir Next Condensed Medium"/>
              </a:rPr>
              <a:t>桌面管理</a:t>
            </a:r>
            <a:endParaRPr lang="en-US" sz="2000" b="1" dirty="0">
              <a:solidFill>
                <a:srgbClr val="003D79"/>
              </a:solidFill>
              <a:latin typeface="Avenir Next Condensed Medium"/>
              <a:ea typeface="Apple LiGothic Medium"/>
              <a:cs typeface="Avenir Next Condensed Medium"/>
            </a:endParaRPr>
          </a:p>
          <a:p>
            <a:pPr marL="163270" lvl="1" indent="-161003">
              <a:lnSpc>
                <a:spcPct val="80000"/>
              </a:lnSpc>
              <a:spcAft>
                <a:spcPct val="40000"/>
              </a:spcAft>
              <a:buSzPct val="75000"/>
              <a:buFont typeface="Wingdings" pitchFamily="2" charset="2"/>
              <a:buChar char="§"/>
            </a:pPr>
            <a:r>
              <a:rPr lang="zh-TW" altLang="en-US" sz="2600" b="1" dirty="0">
                <a:solidFill>
                  <a:srgbClr val="003D79"/>
                </a:solidFill>
                <a:latin typeface="Avenir Next Condensed Medium"/>
                <a:ea typeface="Apple LiGothic Medium"/>
                <a:cs typeface="Avenir Next Condensed Medium"/>
              </a:rPr>
              <a:t>資訊服務水平</a:t>
            </a:r>
            <a:r>
              <a:rPr lang="en-US" sz="2600" b="1" dirty="0">
                <a:solidFill>
                  <a:srgbClr val="003D79"/>
                </a:solidFill>
                <a:latin typeface="Avenir Next Condensed Medium"/>
                <a:ea typeface="Apple LiGothic Medium"/>
                <a:cs typeface="Avenir Next Condensed Medium"/>
              </a:rPr>
              <a:t>SLAs</a:t>
            </a:r>
            <a:endParaRPr lang="en-US" sz="2600" b="1" dirty="0">
              <a:solidFill>
                <a:srgbClr val="003D79"/>
              </a:solidFill>
              <a:latin typeface="Avenir Next Condensed Medium"/>
              <a:ea typeface="Apple LiGothic Medium"/>
              <a:cs typeface="Avenir Next Condensed Medium"/>
            </a:endParaRPr>
          </a:p>
          <a:p>
            <a:pPr marL="979617" lvl="3" indent="-161003">
              <a:lnSpc>
                <a:spcPct val="80000"/>
              </a:lnSpc>
              <a:buSzPct val="75000"/>
              <a:buFont typeface="Courier New" pitchFamily="49" charset="0"/>
              <a:buChar char="o"/>
            </a:pPr>
            <a:r>
              <a:rPr lang="zh-TW" altLang="en-US" sz="2300" b="1" dirty="0">
                <a:solidFill>
                  <a:srgbClr val="003D79"/>
                </a:solidFill>
                <a:latin typeface="Avenir Next Condensed Medium"/>
                <a:ea typeface="Apple LiGothic Medium"/>
                <a:cs typeface="Avenir Next Condensed Medium"/>
              </a:rPr>
              <a:t>快速部署個人作業環境</a:t>
            </a:r>
            <a:endParaRPr lang="en-US" sz="2300" b="1" dirty="0">
              <a:solidFill>
                <a:srgbClr val="003D79"/>
              </a:solidFill>
              <a:latin typeface="Avenir Next Condensed Medium"/>
              <a:ea typeface="Apple LiGothic Medium"/>
              <a:cs typeface="Avenir Next Condensed Medium"/>
            </a:endParaRPr>
          </a:p>
          <a:p>
            <a:pPr marL="979617" lvl="3" indent="-161003">
              <a:lnSpc>
                <a:spcPct val="80000"/>
              </a:lnSpc>
              <a:buSzPct val="75000"/>
              <a:buFont typeface="Courier New" pitchFamily="49" charset="0"/>
              <a:buChar char="o"/>
            </a:pPr>
            <a:r>
              <a:rPr lang="zh-TW" altLang="en-US" sz="2300" b="1" dirty="0">
                <a:solidFill>
                  <a:srgbClr val="003D79"/>
                </a:solidFill>
                <a:latin typeface="Avenir Next Condensed Medium"/>
                <a:ea typeface="Apple LiGothic Medium"/>
                <a:cs typeface="Avenir Next Condensed Medium"/>
              </a:rPr>
              <a:t>個人電腦的修復和汰換</a:t>
            </a:r>
            <a:endParaRPr lang="en-US" sz="2300" b="1" dirty="0">
              <a:solidFill>
                <a:srgbClr val="003D79"/>
              </a:solidFill>
              <a:latin typeface="Avenir Next Condensed Medium"/>
              <a:ea typeface="Apple LiGothic Medium"/>
              <a:cs typeface="Avenir Next Condensed Medium"/>
            </a:endParaRPr>
          </a:p>
        </p:txBody>
      </p:sp>
      <p:sp>
        <p:nvSpPr>
          <p:cNvPr id="61" name="Down Arrow 41"/>
          <p:cNvSpPr>
            <a:spLocks noChangeArrowheads="1"/>
          </p:cNvSpPr>
          <p:nvPr/>
        </p:nvSpPr>
        <p:spPr bwMode="auto">
          <a:xfrm rot="-2734812">
            <a:off x="5499101" y="1887857"/>
            <a:ext cx="640080" cy="960120"/>
          </a:xfrm>
          <a:prstGeom prst="downArrow">
            <a:avLst>
              <a:gd name="adj1" fmla="val 50000"/>
              <a:gd name="adj2" fmla="val 49995"/>
            </a:avLst>
          </a:prstGeom>
          <a:solidFill>
            <a:srgbClr val="333333">
              <a:alpha val="50195"/>
            </a:srgbClr>
          </a:solidFill>
          <a:ln w="9525" algn="ctr">
            <a:noFill/>
            <a:round/>
            <a:headEnd/>
            <a:tailEnd/>
          </a:ln>
        </p:spPr>
        <p:txBody>
          <a:bodyPr lIns="130615" tIns="65308" rIns="130615" bIns="65308"/>
          <a:lstStyle/>
          <a:p>
            <a:pPr algn="ctr" defTabSz="1306155" fontAlgn="auto">
              <a:spcBef>
                <a:spcPts val="0"/>
              </a:spcBef>
              <a:spcAft>
                <a:spcPct val="40000"/>
              </a:spcAft>
              <a:defRPr/>
            </a:pPr>
            <a:endParaRPr lang="en-US" sz="3400" kern="0">
              <a:solidFill>
                <a:srgbClr val="0095D3"/>
              </a:solidFill>
              <a:latin typeface="Avenir Next Condensed Medium"/>
              <a:ea typeface="Apple LiGothic Medium"/>
              <a:cs typeface="Avenir Next Condensed Medium"/>
            </a:endParaRPr>
          </a:p>
        </p:txBody>
      </p:sp>
      <p:sp>
        <p:nvSpPr>
          <p:cNvPr id="62" name="Down Arrow 42"/>
          <p:cNvSpPr>
            <a:spLocks noChangeArrowheads="1"/>
          </p:cNvSpPr>
          <p:nvPr/>
        </p:nvSpPr>
        <p:spPr bwMode="auto">
          <a:xfrm rot="2928032">
            <a:off x="8552181" y="1889761"/>
            <a:ext cx="640080" cy="960120"/>
          </a:xfrm>
          <a:prstGeom prst="downArrow">
            <a:avLst>
              <a:gd name="adj1" fmla="val 50000"/>
              <a:gd name="adj2" fmla="val 49995"/>
            </a:avLst>
          </a:prstGeom>
          <a:solidFill>
            <a:srgbClr val="333333">
              <a:alpha val="50195"/>
            </a:srgbClr>
          </a:solidFill>
          <a:ln w="9525" algn="ctr">
            <a:noFill/>
            <a:round/>
            <a:headEnd/>
            <a:tailEnd/>
          </a:ln>
        </p:spPr>
        <p:txBody>
          <a:bodyPr lIns="130615" tIns="65308" rIns="130615" bIns="65308"/>
          <a:lstStyle/>
          <a:p>
            <a:pPr algn="ctr" defTabSz="1306155" fontAlgn="auto">
              <a:spcBef>
                <a:spcPts val="0"/>
              </a:spcBef>
              <a:spcAft>
                <a:spcPct val="40000"/>
              </a:spcAft>
              <a:defRPr/>
            </a:pPr>
            <a:endParaRPr lang="en-US" sz="3400" kern="0">
              <a:solidFill>
                <a:srgbClr val="0095D3"/>
              </a:solidFill>
              <a:latin typeface="Avenir Next Condensed Medium"/>
              <a:ea typeface="Apple LiGothic Medium"/>
              <a:cs typeface="Avenir Next Condensed Medium"/>
            </a:endParaRPr>
          </a:p>
        </p:txBody>
      </p:sp>
      <p:sp>
        <p:nvSpPr>
          <p:cNvPr id="63" name="Down Arrow 44"/>
          <p:cNvSpPr>
            <a:spLocks noChangeArrowheads="1"/>
          </p:cNvSpPr>
          <p:nvPr/>
        </p:nvSpPr>
        <p:spPr bwMode="auto">
          <a:xfrm rot="7920708">
            <a:off x="8552181" y="5055871"/>
            <a:ext cx="640080" cy="960120"/>
          </a:xfrm>
          <a:prstGeom prst="downArrow">
            <a:avLst>
              <a:gd name="adj1" fmla="val 50000"/>
              <a:gd name="adj2" fmla="val 49995"/>
            </a:avLst>
          </a:prstGeom>
          <a:solidFill>
            <a:srgbClr val="333333">
              <a:alpha val="50195"/>
            </a:srgbClr>
          </a:solidFill>
          <a:ln w="9525" algn="ctr">
            <a:noFill/>
            <a:round/>
            <a:headEnd/>
            <a:tailEnd/>
          </a:ln>
        </p:spPr>
        <p:txBody>
          <a:bodyPr lIns="130615" tIns="65308" rIns="130615" bIns="65308"/>
          <a:lstStyle/>
          <a:p>
            <a:pPr algn="ctr" defTabSz="1306155" fontAlgn="auto">
              <a:spcBef>
                <a:spcPts val="0"/>
              </a:spcBef>
              <a:spcAft>
                <a:spcPct val="40000"/>
              </a:spcAft>
              <a:defRPr/>
            </a:pPr>
            <a:endParaRPr lang="en-US" sz="3400" kern="0">
              <a:solidFill>
                <a:srgbClr val="0095D3"/>
              </a:solidFill>
              <a:latin typeface="Avenir Next Condensed Medium"/>
              <a:ea typeface="Apple LiGothic Medium"/>
              <a:cs typeface="Avenir Next Condensed Medium"/>
            </a:endParaRPr>
          </a:p>
        </p:txBody>
      </p:sp>
      <p:sp>
        <p:nvSpPr>
          <p:cNvPr id="64" name="Down Arrow 45"/>
          <p:cNvSpPr>
            <a:spLocks noChangeArrowheads="1"/>
          </p:cNvSpPr>
          <p:nvPr/>
        </p:nvSpPr>
        <p:spPr bwMode="auto">
          <a:xfrm rot="-7934115">
            <a:off x="5499101" y="5055871"/>
            <a:ext cx="640080" cy="960120"/>
          </a:xfrm>
          <a:prstGeom prst="downArrow">
            <a:avLst>
              <a:gd name="adj1" fmla="val 50000"/>
              <a:gd name="adj2" fmla="val 49995"/>
            </a:avLst>
          </a:prstGeom>
          <a:solidFill>
            <a:srgbClr val="333333">
              <a:alpha val="50195"/>
            </a:srgbClr>
          </a:solidFill>
          <a:ln w="9525" algn="ctr">
            <a:noFill/>
            <a:round/>
            <a:headEnd/>
            <a:tailEnd/>
          </a:ln>
        </p:spPr>
        <p:txBody>
          <a:bodyPr lIns="130615" tIns="65308" rIns="130615" bIns="65308"/>
          <a:lstStyle/>
          <a:p>
            <a:pPr algn="ctr" defTabSz="1306155" fontAlgn="auto">
              <a:spcBef>
                <a:spcPts val="0"/>
              </a:spcBef>
              <a:spcAft>
                <a:spcPct val="40000"/>
              </a:spcAft>
              <a:defRPr/>
            </a:pPr>
            <a:endParaRPr lang="en-US" sz="3400" kern="0">
              <a:solidFill>
                <a:srgbClr val="0095D3"/>
              </a:solidFill>
              <a:latin typeface="Avenir Next Condensed Medium"/>
              <a:ea typeface="Apple LiGothic Medium"/>
              <a:cs typeface="Avenir Next Condensed Medium"/>
            </a:endParaRPr>
          </a:p>
        </p:txBody>
      </p:sp>
      <p:sp>
        <p:nvSpPr>
          <p:cNvPr id="65" name="Rectangle 60"/>
          <p:cNvSpPr>
            <a:spLocks noChangeArrowheads="1"/>
          </p:cNvSpPr>
          <p:nvPr/>
        </p:nvSpPr>
        <p:spPr bwMode="auto">
          <a:xfrm>
            <a:off x="8900160" y="2539367"/>
            <a:ext cx="5026659" cy="2027795"/>
          </a:xfrm>
          <a:prstGeom prst="rect">
            <a:avLst/>
          </a:prstGeom>
          <a:noFill/>
          <a:ln w="9525">
            <a:noFill/>
            <a:miter lim="800000"/>
            <a:headEnd/>
            <a:tailEnd/>
          </a:ln>
        </p:spPr>
        <p:txBody>
          <a:bodyPr lIns="130615" tIns="65308" rIns="130615" bIns="65308">
            <a:spAutoFit/>
          </a:bodyPr>
          <a:lstStyle/>
          <a:p>
            <a:pPr marL="163270" lvl="1" indent="-161003">
              <a:lnSpc>
                <a:spcPct val="80000"/>
              </a:lnSpc>
              <a:spcAft>
                <a:spcPct val="40000"/>
              </a:spcAft>
              <a:buClr>
                <a:srgbClr val="0095D3"/>
              </a:buClr>
              <a:buSzPct val="75000"/>
              <a:buFont typeface="Wingdings" pitchFamily="2" charset="2"/>
              <a:buChar char="§"/>
            </a:pPr>
            <a:r>
              <a:rPr lang="zh-TW" altLang="en-US" sz="2600" b="1" dirty="0">
                <a:solidFill>
                  <a:srgbClr val="4D4D4D"/>
                </a:solidFill>
                <a:latin typeface="Avenir Next Condensed Medium"/>
                <a:ea typeface="Apple LiGothic Medium"/>
                <a:cs typeface="Avenir Next Condensed Medium"/>
              </a:rPr>
              <a:t>不同的工作地點</a:t>
            </a:r>
            <a:endParaRPr lang="en-US" sz="2600" b="1" dirty="0">
              <a:solidFill>
                <a:srgbClr val="4D4D4D"/>
              </a:solidFill>
              <a:latin typeface="Avenir Next Condensed Medium"/>
              <a:ea typeface="Apple LiGothic Medium"/>
              <a:cs typeface="Avenir Next Condensed Medium"/>
            </a:endParaRPr>
          </a:p>
          <a:p>
            <a:pPr marL="163270" lvl="1" indent="-161003">
              <a:lnSpc>
                <a:spcPct val="80000"/>
              </a:lnSpc>
              <a:spcAft>
                <a:spcPct val="40000"/>
              </a:spcAft>
              <a:buClr>
                <a:srgbClr val="0095D3"/>
              </a:buClr>
              <a:buSzPct val="75000"/>
              <a:buFont typeface="Wingdings" pitchFamily="2" charset="2"/>
              <a:buChar char="§"/>
            </a:pPr>
            <a:r>
              <a:rPr lang="zh-TW" altLang="en-US" sz="2600" b="1" dirty="0">
                <a:solidFill>
                  <a:srgbClr val="4D4D4D"/>
                </a:solidFill>
                <a:latin typeface="Avenir Next Condensed Medium"/>
                <a:ea typeface="Apple LiGothic Medium"/>
                <a:cs typeface="Avenir Next Condensed Medium"/>
              </a:rPr>
              <a:t>不同的工作型態</a:t>
            </a:r>
            <a:endParaRPr lang="en-US" sz="2600" b="1" dirty="0">
              <a:solidFill>
                <a:srgbClr val="4D4D4D"/>
              </a:solidFill>
              <a:latin typeface="Avenir Next Condensed Medium"/>
              <a:ea typeface="Apple LiGothic Medium"/>
              <a:cs typeface="Avenir Next Condensed Medium"/>
            </a:endParaRPr>
          </a:p>
          <a:p>
            <a:pPr marL="326539" lvl="2" indent="-161003">
              <a:lnSpc>
                <a:spcPct val="80000"/>
              </a:lnSpc>
              <a:spcAft>
                <a:spcPct val="40000"/>
              </a:spcAft>
              <a:buClr>
                <a:srgbClr val="0095D3"/>
              </a:buClr>
              <a:buSzPct val="75000"/>
              <a:buFont typeface="Courier New" pitchFamily="49" charset="0"/>
              <a:buChar char="o"/>
            </a:pPr>
            <a:r>
              <a:rPr lang="en-US" sz="1900" b="1" dirty="0">
                <a:solidFill>
                  <a:srgbClr val="4D4D4D"/>
                </a:solidFill>
                <a:latin typeface="Avenir Next Condensed Medium"/>
                <a:ea typeface="Apple LiGothic Medium"/>
                <a:cs typeface="Avenir Next Condensed Medium"/>
              </a:rPr>
              <a:t>Task vs. knowledge worker</a:t>
            </a:r>
          </a:p>
          <a:p>
            <a:pPr marL="326539" lvl="2" indent="-161003">
              <a:lnSpc>
                <a:spcPct val="80000"/>
              </a:lnSpc>
              <a:spcAft>
                <a:spcPct val="40000"/>
              </a:spcAft>
              <a:buClr>
                <a:srgbClr val="0095D3"/>
              </a:buClr>
              <a:buSzPct val="75000"/>
              <a:buFont typeface="Courier New" pitchFamily="49" charset="0"/>
              <a:buChar char="o"/>
            </a:pPr>
            <a:r>
              <a:rPr lang="en-US" sz="1900" b="1" dirty="0">
                <a:solidFill>
                  <a:srgbClr val="4D4D4D"/>
                </a:solidFill>
                <a:latin typeface="Avenir Next Condensed Medium"/>
                <a:ea typeface="Apple LiGothic Medium"/>
                <a:cs typeface="Avenir Next Condensed Medium"/>
              </a:rPr>
              <a:t>General vs. power </a:t>
            </a:r>
            <a:r>
              <a:rPr lang="en-US" sz="1900" b="1" dirty="0">
                <a:solidFill>
                  <a:srgbClr val="4D4D4D"/>
                </a:solidFill>
                <a:latin typeface="Avenir Next Condensed Medium"/>
                <a:ea typeface="Apple LiGothic Medium"/>
                <a:cs typeface="Avenir Next Condensed Medium"/>
              </a:rPr>
              <a:t>user          </a:t>
            </a:r>
            <a:endParaRPr lang="en-US" sz="1900" b="1" dirty="0">
              <a:solidFill>
                <a:srgbClr val="4D4D4D"/>
              </a:solidFill>
              <a:latin typeface="Avenir Next Condensed Medium"/>
              <a:ea typeface="Apple LiGothic Medium"/>
              <a:cs typeface="Avenir Next Condensed Medium"/>
            </a:endParaRPr>
          </a:p>
          <a:p>
            <a:pPr marL="326539" lvl="2" indent="-161003">
              <a:lnSpc>
                <a:spcPct val="80000"/>
              </a:lnSpc>
              <a:spcAft>
                <a:spcPct val="40000"/>
              </a:spcAft>
              <a:buClr>
                <a:srgbClr val="0095D3"/>
              </a:buClr>
              <a:buSzPct val="75000"/>
              <a:buFont typeface="Courier New" pitchFamily="49" charset="0"/>
              <a:buChar char="o"/>
            </a:pPr>
            <a:r>
              <a:rPr lang="en-US" sz="1900" b="1" dirty="0">
                <a:solidFill>
                  <a:srgbClr val="4D4D4D"/>
                </a:solidFill>
                <a:latin typeface="Avenir Next Condensed Medium"/>
                <a:ea typeface="Apple LiGothic Medium"/>
                <a:cs typeface="Avenir Next Condensed Medium"/>
              </a:rPr>
              <a:t>Stationary vs. mobile user</a:t>
            </a:r>
          </a:p>
        </p:txBody>
      </p:sp>
      <p:sp>
        <p:nvSpPr>
          <p:cNvPr id="66" name="Title 26"/>
          <p:cNvSpPr>
            <a:spLocks noGrp="1"/>
          </p:cNvSpPr>
          <p:nvPr>
            <p:ph type="title"/>
          </p:nvPr>
        </p:nvSpPr>
        <p:spPr>
          <a:xfrm>
            <a:off x="583648" y="247150"/>
            <a:ext cx="12557760" cy="497677"/>
          </a:xfrm>
          <a:noFill/>
          <a:ln w="9525">
            <a:noFill/>
            <a:miter lim="800000"/>
            <a:headEnd/>
            <a:tailEnd/>
          </a:ln>
        </p:spPr>
        <p:txBody>
          <a:bodyPr vert="horz" wrap="square" lIns="0" tIns="0" rIns="0" bIns="0" numCol="1" anchor="ctr" anchorCtr="0" compatLnSpc="1">
            <a:prstTxWarp prst="textNoShape">
              <a:avLst/>
            </a:prstTxWarp>
            <a:normAutofit fontScale="90000"/>
          </a:bodyPr>
          <a:lstStyle/>
          <a:p>
            <a:r>
              <a:rPr lang="zh-TW" altLang="en-US" sz="3400" dirty="0">
                <a:solidFill>
                  <a:schemeClr val="accent2">
                    <a:lumMod val="50000"/>
                  </a:schemeClr>
                </a:solidFill>
                <a:latin typeface="Avenir Next Condensed Medium"/>
                <a:ea typeface="Apple LiGothic Medium"/>
                <a:cs typeface="Avenir Next Condensed Medium"/>
              </a:rPr>
              <a:t>傳統個人</a:t>
            </a:r>
            <a:r>
              <a:rPr lang="en-US" altLang="zh-TW" sz="3400" dirty="0">
                <a:solidFill>
                  <a:schemeClr val="accent2">
                    <a:lumMod val="50000"/>
                  </a:schemeClr>
                </a:solidFill>
                <a:latin typeface="Avenir Next Condensed Medium"/>
                <a:ea typeface="Apple LiGothic Medium"/>
                <a:cs typeface="Avenir Next Condensed Medium"/>
              </a:rPr>
              <a:t>PC</a:t>
            </a:r>
            <a:r>
              <a:rPr lang="zh-TW" altLang="en-US" sz="3400" dirty="0">
                <a:solidFill>
                  <a:schemeClr val="accent2">
                    <a:lumMod val="50000"/>
                  </a:schemeClr>
                </a:solidFill>
                <a:latin typeface="Avenir Next Condensed Medium"/>
                <a:ea typeface="Apple LiGothic Medium"/>
                <a:cs typeface="Avenir Next Condensed Medium"/>
              </a:rPr>
              <a:t>維護管理遇到的挑戰</a:t>
            </a:r>
            <a:endParaRPr lang="en-US" sz="3400" dirty="0">
              <a:solidFill>
                <a:schemeClr val="accent2">
                  <a:lumMod val="50000"/>
                </a:schemeClr>
              </a:solidFill>
              <a:latin typeface="Avenir Next Condensed Medium"/>
              <a:ea typeface="Apple LiGothic Medium"/>
              <a:cs typeface="Avenir Next Condensed Medium"/>
            </a:endParaRPr>
          </a:p>
        </p:txBody>
      </p:sp>
    </p:spTree>
    <p:extLst>
      <p:ext uri="{BB962C8B-B14F-4D97-AF65-F5344CB8AC3E}">
        <p14:creationId xmlns:p14="http://schemas.microsoft.com/office/powerpoint/2010/main" val="75800673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05555" y="4965587"/>
            <a:ext cx="3811670" cy="2448547"/>
          </a:xfrm>
          <a:prstGeom prst="rect">
            <a:avLst/>
          </a:prstGeom>
        </p:spPr>
      </p:pic>
      <p:sp>
        <p:nvSpPr>
          <p:cNvPr id="107522" name="Rectangle 3"/>
          <p:cNvSpPr>
            <a:spLocks noGrp="1" noChangeArrowheads="1"/>
          </p:cNvSpPr>
          <p:nvPr>
            <p:ph type="title"/>
          </p:nvPr>
        </p:nvSpPr>
        <p:spPr>
          <a:xfrm>
            <a:off x="340769" y="205742"/>
            <a:ext cx="13558114" cy="400050"/>
          </a:xfrm>
          <a:noFill/>
          <a:ln w="9525">
            <a:noFill/>
            <a:miter lim="800000"/>
            <a:headEnd/>
            <a:tailEnd/>
          </a:ln>
          <a:extLst>
            <a:ext uri="{91240B29-F687-4F45-9708-019B960494DF}">
              <a14:hiddenLine xmlns:a14="http://schemas.microsoft.com/office/drawing/2010/main" w="9525" cap="flat" cmpd="sng">
                <a:solidFill>
                  <a:srgbClr val="000000"/>
                </a:solidFill>
                <a:prstDash val="solid"/>
                <a:miter lim="800000"/>
                <a:headEnd/>
                <a:tailEn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vert="horz" wrap="square" lIns="0" tIns="0" rIns="0" bIns="0" numCol="1" anchor="ctr" anchorCtr="0" compatLnSpc="1">
            <a:prstTxWarp prst="textNoShape">
              <a:avLst/>
            </a:prstTxWarp>
            <a:normAutofit fontScale="90000"/>
          </a:bodyPr>
          <a:lstStyle/>
          <a:p>
            <a:r>
              <a:rPr lang="en-US" altLang="zh-TW" sz="3400" dirty="0" err="1">
                <a:solidFill>
                  <a:schemeClr val="accent2">
                    <a:lumMod val="50000"/>
                  </a:schemeClr>
                </a:solidFill>
                <a:latin typeface="Avenir Next Condensed Medium"/>
                <a:ea typeface="Apple LiGothic Medium"/>
                <a:cs typeface="Avenir Next Condensed Medium"/>
              </a:rPr>
              <a:t>VMWare</a:t>
            </a:r>
            <a:r>
              <a:rPr lang="en-US" altLang="zh-TW" sz="3400" dirty="0">
                <a:solidFill>
                  <a:schemeClr val="accent2">
                    <a:lumMod val="50000"/>
                  </a:schemeClr>
                </a:solidFill>
                <a:latin typeface="Avenir Next Condensed Medium"/>
                <a:ea typeface="Apple LiGothic Medium"/>
                <a:cs typeface="Avenir Next Condensed Medium"/>
              </a:rPr>
              <a:t> </a:t>
            </a:r>
            <a:r>
              <a:rPr lang="zh-TW" altLang="en-US" sz="3400" dirty="0">
                <a:solidFill>
                  <a:schemeClr val="accent2">
                    <a:lumMod val="50000"/>
                  </a:schemeClr>
                </a:solidFill>
                <a:latin typeface="Avenir Next Condensed Medium"/>
                <a:ea typeface="Apple LiGothic Medium"/>
                <a:cs typeface="Avenir Next Condensed Medium"/>
              </a:rPr>
              <a:t>產品系列簡介</a:t>
            </a:r>
            <a:r>
              <a:rPr lang="zh-TW" altLang="en-US" sz="2900" dirty="0"/>
              <a:t/>
            </a:r>
            <a:br>
              <a:rPr lang="zh-TW" altLang="en-US" sz="2900" dirty="0"/>
            </a:br>
            <a:r>
              <a:rPr lang="zh-TW" altLang="en-US" sz="3400" dirty="0">
                <a:solidFill>
                  <a:schemeClr val="accent2">
                    <a:lumMod val="50000"/>
                  </a:schemeClr>
                </a:solidFill>
                <a:latin typeface="Avenir Next Condensed Medium"/>
                <a:ea typeface="Apple LiGothic Medium"/>
                <a:cs typeface="Avenir Next Condensed Medium"/>
              </a:rPr>
              <a:t> </a:t>
            </a:r>
            <a:endParaRPr lang="zh-TW" altLang="en-US" sz="3400" dirty="0">
              <a:solidFill>
                <a:schemeClr val="accent2">
                  <a:lumMod val="50000"/>
                </a:schemeClr>
              </a:solidFill>
              <a:latin typeface="Avenir Next Condensed Medium"/>
              <a:ea typeface="Apple LiGothic Medium"/>
              <a:cs typeface="Avenir Next Condensed Medium"/>
            </a:endParaRPr>
          </a:p>
        </p:txBody>
      </p:sp>
      <p:sp>
        <p:nvSpPr>
          <p:cNvPr id="9" name="Rectangle 3"/>
          <p:cNvSpPr>
            <a:spLocks noChangeArrowheads="1"/>
          </p:cNvSpPr>
          <p:nvPr/>
        </p:nvSpPr>
        <p:spPr bwMode="auto">
          <a:xfrm>
            <a:off x="9878299" y="1984756"/>
            <a:ext cx="4581998" cy="5395130"/>
          </a:xfrm>
          <a:prstGeom prst="rect">
            <a:avLst/>
          </a:prstGeom>
          <a:noFill/>
          <a:ln w="19050" algn="ctr">
            <a:solidFill>
              <a:schemeClr val="accent1">
                <a:lumMod val="75000"/>
              </a:schemeClr>
            </a:solidFill>
            <a:miter lim="800000"/>
            <a:headEnd/>
            <a:tailEnd/>
          </a:ln>
          <a:effectLst/>
        </p:spPr>
        <p:txBody>
          <a:bodyPr lIns="261231" tIns="522462" rIns="130615" bIns="65308"/>
          <a:lstStyle/>
          <a:p>
            <a:pPr marL="331075" indent="-331075">
              <a:lnSpc>
                <a:spcPct val="90000"/>
              </a:lnSpc>
              <a:spcBef>
                <a:spcPts val="1714"/>
              </a:spcBef>
              <a:buClr>
                <a:schemeClr val="tx2"/>
              </a:buClr>
              <a:buSzPct val="90000"/>
              <a:buFont typeface="Wingdings" pitchFamily="2" charset="2"/>
              <a:buChar char="§"/>
            </a:pPr>
            <a:r>
              <a:rPr lang="zh-TW" altLang="en-US" sz="2100" dirty="0">
                <a:solidFill>
                  <a:schemeClr val="tx2"/>
                </a:solidFill>
                <a:latin typeface="Avenir Next Condensed Medium"/>
                <a:ea typeface="Apple LiGothic Medium"/>
                <a:cs typeface="Avenir Next Condensed Medium"/>
              </a:rPr>
              <a:t>將桌面平台與應用程式</a:t>
            </a:r>
            <a:r>
              <a:rPr lang="en-US" altLang="zh-TW" sz="2100" dirty="0">
                <a:solidFill>
                  <a:schemeClr val="tx2"/>
                </a:solidFill>
                <a:latin typeface="Avenir Next Condensed Medium"/>
                <a:ea typeface="Apple LiGothic Medium"/>
                <a:cs typeface="Avenir Next Condensed Medium"/>
              </a:rPr>
              <a:t/>
            </a:r>
            <a:br>
              <a:rPr lang="en-US" altLang="zh-TW" sz="2100" dirty="0">
                <a:solidFill>
                  <a:schemeClr val="tx2"/>
                </a:solidFill>
                <a:latin typeface="Avenir Next Condensed Medium"/>
                <a:ea typeface="Apple LiGothic Medium"/>
                <a:cs typeface="Avenir Next Condensed Medium"/>
              </a:rPr>
            </a:br>
            <a:r>
              <a:rPr lang="zh-TW" altLang="en-US" sz="2100" dirty="0">
                <a:solidFill>
                  <a:schemeClr val="tx2"/>
                </a:solidFill>
                <a:latin typeface="Avenir Next Condensed Medium"/>
                <a:ea typeface="Apple LiGothic Medium"/>
                <a:cs typeface="Avenir Next Condensed Medium"/>
              </a:rPr>
              <a:t>虛擬化至資料中心</a:t>
            </a:r>
          </a:p>
          <a:p>
            <a:pPr marL="331075" indent="-331075">
              <a:lnSpc>
                <a:spcPct val="90000"/>
              </a:lnSpc>
              <a:spcBef>
                <a:spcPts val="1714"/>
              </a:spcBef>
              <a:buClr>
                <a:schemeClr val="tx2"/>
              </a:buClr>
              <a:buSzPct val="90000"/>
              <a:buFont typeface="Wingdings" pitchFamily="2" charset="2"/>
              <a:buChar char="§"/>
            </a:pPr>
            <a:r>
              <a:rPr lang="zh-TW" altLang="en-US" sz="2100" dirty="0">
                <a:solidFill>
                  <a:schemeClr val="tx2"/>
                </a:solidFill>
                <a:latin typeface="Avenir Next Condensed Medium"/>
                <a:ea typeface="Apple LiGothic Medium"/>
                <a:cs typeface="Avenir Next Condensed Medium"/>
              </a:rPr>
              <a:t>機敏資料保護</a:t>
            </a:r>
            <a:endParaRPr lang="en-US" altLang="zh-TW" sz="2100" dirty="0">
              <a:solidFill>
                <a:schemeClr val="tx2"/>
              </a:solidFill>
              <a:latin typeface="Avenir Next Condensed Medium"/>
              <a:ea typeface="Apple LiGothic Medium"/>
              <a:cs typeface="Avenir Next Condensed Medium"/>
            </a:endParaRPr>
          </a:p>
          <a:p>
            <a:pPr marL="331075" indent="-331075">
              <a:lnSpc>
                <a:spcPct val="90000"/>
              </a:lnSpc>
              <a:spcBef>
                <a:spcPts val="1714"/>
              </a:spcBef>
              <a:buClr>
                <a:schemeClr val="tx2"/>
              </a:buClr>
              <a:buSzPct val="90000"/>
              <a:buFont typeface="Wingdings" pitchFamily="2" charset="2"/>
              <a:buChar char="§"/>
            </a:pPr>
            <a:r>
              <a:rPr lang="zh-TW" altLang="en-US" sz="2100" dirty="0">
                <a:solidFill>
                  <a:schemeClr val="tx2"/>
                </a:solidFill>
                <a:latin typeface="Avenir Next Condensed Medium"/>
                <a:ea typeface="Apple LiGothic Medium"/>
                <a:cs typeface="Avenir Next Condensed Medium"/>
              </a:rPr>
              <a:t>簡化與集中化管理</a:t>
            </a:r>
          </a:p>
          <a:p>
            <a:pPr marL="331075" indent="-331075">
              <a:lnSpc>
                <a:spcPct val="90000"/>
              </a:lnSpc>
              <a:spcBef>
                <a:spcPts val="1714"/>
              </a:spcBef>
              <a:buClr>
                <a:schemeClr val="tx2"/>
              </a:buClr>
              <a:buSzPct val="90000"/>
              <a:buFont typeface="Wingdings" pitchFamily="2" charset="2"/>
              <a:buChar char="§"/>
            </a:pPr>
            <a:r>
              <a:rPr lang="zh-TW" altLang="en-US" sz="2100">
                <a:solidFill>
                  <a:schemeClr val="tx2"/>
                </a:solidFill>
                <a:latin typeface="Avenir Next Condensed Medium"/>
                <a:ea typeface="Apple LiGothic Medium"/>
                <a:cs typeface="Avenir Next Condensed Medium"/>
              </a:rPr>
              <a:t>漫遊存取虛擬桌面平台</a:t>
            </a:r>
            <a:endParaRPr lang="zh-TW" altLang="en-US" sz="2100" dirty="0">
              <a:solidFill>
                <a:schemeClr val="tx2"/>
              </a:solidFill>
              <a:latin typeface="Avenir Next Condensed Medium"/>
              <a:ea typeface="Apple LiGothic Medium"/>
              <a:cs typeface="Avenir Next Condensed Medium"/>
            </a:endParaRPr>
          </a:p>
        </p:txBody>
      </p:sp>
      <p:sp>
        <p:nvSpPr>
          <p:cNvPr id="10" name="Rectangle 4"/>
          <p:cNvSpPr>
            <a:spLocks noChangeArrowheads="1"/>
          </p:cNvSpPr>
          <p:nvPr/>
        </p:nvSpPr>
        <p:spPr bwMode="auto">
          <a:xfrm>
            <a:off x="5046906" y="1991194"/>
            <a:ext cx="4584776" cy="5395130"/>
          </a:xfrm>
          <a:prstGeom prst="rect">
            <a:avLst/>
          </a:prstGeom>
          <a:noFill/>
          <a:ln w="19050" algn="ctr">
            <a:solidFill>
              <a:schemeClr val="accent3"/>
            </a:solidFill>
            <a:miter lim="800000"/>
            <a:headEnd/>
            <a:tailEnd/>
          </a:ln>
          <a:effectLst/>
        </p:spPr>
        <p:txBody>
          <a:bodyPr lIns="261231" tIns="522462" rIns="130615" bIns="65308"/>
          <a:lstStyle/>
          <a:p>
            <a:pPr marL="331075" indent="-331075">
              <a:lnSpc>
                <a:spcPct val="90000"/>
              </a:lnSpc>
              <a:spcBef>
                <a:spcPts val="1714"/>
              </a:spcBef>
              <a:buClr>
                <a:schemeClr val="tx2"/>
              </a:buClr>
              <a:buSzPct val="90000"/>
              <a:buFont typeface="Wingdings" pitchFamily="2" charset="2"/>
              <a:buChar char="§"/>
            </a:pPr>
            <a:r>
              <a:rPr lang="zh-TW" altLang="en-US" sz="2100" dirty="0">
                <a:solidFill>
                  <a:schemeClr val="tx2"/>
                </a:solidFill>
                <a:latin typeface="Avenir Next Condensed Medium"/>
                <a:ea typeface="Apple LiGothic Medium"/>
                <a:cs typeface="Avenir Next Condensed Medium"/>
              </a:rPr>
              <a:t>簡單的部署</a:t>
            </a:r>
            <a:endParaRPr lang="en-US" altLang="zh-TW" sz="2100" dirty="0">
              <a:solidFill>
                <a:schemeClr val="tx2"/>
              </a:solidFill>
              <a:latin typeface="Avenir Next Condensed Medium"/>
              <a:ea typeface="Apple LiGothic Medium"/>
              <a:cs typeface="Avenir Next Condensed Medium"/>
            </a:endParaRPr>
          </a:p>
          <a:p>
            <a:pPr marL="331075" indent="-331075">
              <a:lnSpc>
                <a:spcPct val="90000"/>
              </a:lnSpc>
              <a:spcBef>
                <a:spcPts val="1714"/>
              </a:spcBef>
              <a:buClr>
                <a:schemeClr val="tx2"/>
              </a:buClr>
              <a:buSzPct val="90000"/>
              <a:buFont typeface="Wingdings" pitchFamily="2" charset="2"/>
              <a:buChar char="§"/>
            </a:pPr>
            <a:r>
              <a:rPr lang="zh-TW" altLang="en-US" sz="2100" dirty="0">
                <a:solidFill>
                  <a:schemeClr val="tx2"/>
                </a:solidFill>
                <a:latin typeface="Avenir Next Condensed Medium"/>
                <a:ea typeface="Apple LiGothic Medium"/>
                <a:cs typeface="Avenir Next Condensed Medium"/>
              </a:rPr>
              <a:t>主動式最佳化</a:t>
            </a:r>
            <a:endParaRPr lang="en-US" altLang="zh-TW" sz="2100" dirty="0">
              <a:solidFill>
                <a:schemeClr val="tx2"/>
              </a:solidFill>
              <a:latin typeface="Avenir Next Condensed Medium"/>
              <a:ea typeface="Apple LiGothic Medium"/>
              <a:cs typeface="Avenir Next Condensed Medium"/>
            </a:endParaRPr>
          </a:p>
          <a:p>
            <a:pPr marL="331075" indent="-331075">
              <a:lnSpc>
                <a:spcPct val="90000"/>
              </a:lnSpc>
              <a:spcBef>
                <a:spcPts val="1714"/>
              </a:spcBef>
              <a:buClr>
                <a:schemeClr val="tx2"/>
              </a:buClr>
              <a:buSzPct val="90000"/>
              <a:buFont typeface="Wingdings" pitchFamily="2" charset="2"/>
              <a:buChar char="§"/>
            </a:pPr>
            <a:r>
              <a:rPr lang="zh-TW" altLang="en-US" sz="2100" dirty="0">
                <a:solidFill>
                  <a:schemeClr val="tx2"/>
                </a:solidFill>
                <a:latin typeface="Avenir Next Condensed Medium"/>
                <a:ea typeface="Apple LiGothic Medium"/>
                <a:cs typeface="Avenir Next Condensed Medium"/>
              </a:rPr>
              <a:t>集中化的控制及能見度</a:t>
            </a:r>
          </a:p>
          <a:p>
            <a:pPr marL="331075" indent="-331075">
              <a:lnSpc>
                <a:spcPct val="90000"/>
              </a:lnSpc>
              <a:spcBef>
                <a:spcPts val="1714"/>
              </a:spcBef>
              <a:buClr>
                <a:schemeClr val="tx2"/>
              </a:buClr>
              <a:buSzPct val="90000"/>
              <a:buFont typeface="Wingdings" pitchFamily="2" charset="2"/>
              <a:buChar char="§"/>
            </a:pPr>
            <a:r>
              <a:rPr lang="zh-TW" altLang="en-US" sz="2100" dirty="0">
                <a:solidFill>
                  <a:schemeClr val="tx2"/>
                </a:solidFill>
                <a:latin typeface="Avenir Next Condensed Medium"/>
                <a:ea typeface="Apple LiGothic Medium"/>
                <a:cs typeface="Avenir Next Condensed Medium"/>
              </a:rPr>
              <a:t>管理</a:t>
            </a:r>
            <a:endParaRPr lang="zh-TW" altLang="en-US" sz="2100" dirty="0">
              <a:solidFill>
                <a:schemeClr val="tx2"/>
              </a:solidFill>
              <a:latin typeface="Avenir Next Condensed Medium"/>
              <a:ea typeface="Apple LiGothic Medium"/>
              <a:cs typeface="Avenir Next Condensed Medium"/>
            </a:endParaRPr>
          </a:p>
        </p:txBody>
      </p:sp>
      <p:sp>
        <p:nvSpPr>
          <p:cNvPr id="11" name="Rectangle 5"/>
          <p:cNvSpPr>
            <a:spLocks noChangeArrowheads="1"/>
          </p:cNvSpPr>
          <p:nvPr/>
        </p:nvSpPr>
        <p:spPr bwMode="auto">
          <a:xfrm>
            <a:off x="205499" y="1984757"/>
            <a:ext cx="4584774" cy="5402623"/>
          </a:xfrm>
          <a:prstGeom prst="rect">
            <a:avLst/>
          </a:prstGeom>
          <a:noFill/>
          <a:ln w="19050" algn="ctr">
            <a:solidFill>
              <a:schemeClr val="accent4"/>
            </a:solidFill>
            <a:miter lim="800000"/>
            <a:headEnd/>
            <a:tailEnd/>
          </a:ln>
          <a:effectLst/>
        </p:spPr>
        <p:txBody>
          <a:bodyPr lIns="261231" tIns="522462" rIns="130615" bIns="65308"/>
          <a:lstStyle/>
          <a:p>
            <a:pPr marL="331075" indent="-331075">
              <a:lnSpc>
                <a:spcPct val="90000"/>
              </a:lnSpc>
              <a:spcBef>
                <a:spcPts val="1714"/>
              </a:spcBef>
              <a:buClr>
                <a:schemeClr val="tx2"/>
              </a:buClr>
              <a:buSzPct val="90000"/>
              <a:buFont typeface="Wingdings" pitchFamily="2" charset="2"/>
              <a:buChar char="§"/>
            </a:pPr>
            <a:r>
              <a:rPr lang="zh-TW" altLang="en-US" sz="2100" dirty="0">
                <a:solidFill>
                  <a:schemeClr val="tx2"/>
                </a:solidFill>
                <a:latin typeface="Avenir Next Condensed Medium"/>
                <a:ea typeface="Apple LiGothic Medium"/>
                <a:cs typeface="Avenir Next Condensed Medium"/>
              </a:rPr>
              <a:t>強大的運算</a:t>
            </a:r>
            <a:endParaRPr lang="en-US" altLang="zh-TW" sz="2100" dirty="0">
              <a:solidFill>
                <a:schemeClr val="tx2"/>
              </a:solidFill>
              <a:latin typeface="Avenir Next Condensed Medium"/>
              <a:ea typeface="Apple LiGothic Medium"/>
              <a:cs typeface="Avenir Next Condensed Medium"/>
            </a:endParaRPr>
          </a:p>
          <a:p>
            <a:pPr marL="331075" indent="-331075">
              <a:lnSpc>
                <a:spcPct val="90000"/>
              </a:lnSpc>
              <a:spcBef>
                <a:spcPts val="1714"/>
              </a:spcBef>
              <a:buClr>
                <a:schemeClr val="tx2"/>
              </a:buClr>
              <a:buSzPct val="90000"/>
              <a:buFont typeface="Wingdings" pitchFamily="2" charset="2"/>
              <a:buChar char="§"/>
            </a:pPr>
            <a:r>
              <a:rPr lang="zh-TW" altLang="en-US" sz="2100" dirty="0">
                <a:solidFill>
                  <a:schemeClr val="tx2"/>
                </a:solidFill>
                <a:latin typeface="Avenir Next Condensed Medium"/>
                <a:ea typeface="Apple LiGothic Medium"/>
                <a:cs typeface="Avenir Next Condensed Medium"/>
              </a:rPr>
              <a:t>可靠的安全性</a:t>
            </a:r>
            <a:endParaRPr lang="en-US" altLang="zh-TW" sz="2100" dirty="0">
              <a:solidFill>
                <a:schemeClr val="tx2"/>
              </a:solidFill>
              <a:latin typeface="Avenir Next Condensed Medium"/>
              <a:ea typeface="Apple LiGothic Medium"/>
              <a:cs typeface="Avenir Next Condensed Medium"/>
            </a:endParaRPr>
          </a:p>
          <a:p>
            <a:pPr marL="331075" indent="-331075">
              <a:lnSpc>
                <a:spcPct val="90000"/>
              </a:lnSpc>
              <a:spcBef>
                <a:spcPts val="1714"/>
              </a:spcBef>
              <a:buClr>
                <a:schemeClr val="tx2"/>
              </a:buClr>
              <a:buSzPct val="90000"/>
              <a:buFont typeface="Wingdings" pitchFamily="2" charset="2"/>
              <a:buChar char="§"/>
            </a:pPr>
            <a:r>
              <a:rPr lang="zh-TW" altLang="en-US" sz="2100" dirty="0">
                <a:solidFill>
                  <a:schemeClr val="tx2"/>
                </a:solidFill>
                <a:latin typeface="Avenir Next Condensed Medium"/>
                <a:ea typeface="Apple LiGothic Medium"/>
                <a:cs typeface="Avenir Next Condensed Medium"/>
              </a:rPr>
              <a:t>網路服務</a:t>
            </a:r>
            <a:endParaRPr lang="en-US" altLang="zh-TW" sz="2100" dirty="0">
              <a:solidFill>
                <a:schemeClr val="tx2"/>
              </a:solidFill>
              <a:latin typeface="Avenir Next Condensed Medium"/>
              <a:ea typeface="Apple LiGothic Medium"/>
              <a:cs typeface="Avenir Next Condensed Medium"/>
            </a:endParaRPr>
          </a:p>
          <a:p>
            <a:pPr marL="331075" indent="-331075">
              <a:lnSpc>
                <a:spcPct val="90000"/>
              </a:lnSpc>
              <a:spcBef>
                <a:spcPts val="1714"/>
              </a:spcBef>
              <a:buClr>
                <a:schemeClr val="tx2"/>
              </a:buClr>
              <a:buSzPct val="90000"/>
              <a:buFont typeface="Wingdings" pitchFamily="2" charset="2"/>
              <a:buChar char="§"/>
            </a:pPr>
            <a:r>
              <a:rPr lang="zh-TW" altLang="en-US" sz="2100" dirty="0">
                <a:solidFill>
                  <a:schemeClr val="tx2"/>
                </a:solidFill>
                <a:latin typeface="Avenir Next Condensed Medium"/>
                <a:ea typeface="Apple LiGothic Medium"/>
                <a:cs typeface="Avenir Next Condensed Medium"/>
              </a:rPr>
              <a:t>高效率儲存</a:t>
            </a:r>
            <a:endParaRPr lang="en-US" altLang="zh-TW" sz="2100" dirty="0">
              <a:solidFill>
                <a:schemeClr val="tx2"/>
              </a:solidFill>
              <a:latin typeface="Avenir Next Condensed Medium"/>
              <a:ea typeface="Apple LiGothic Medium"/>
              <a:cs typeface="Avenir Next Condensed Medium"/>
            </a:endParaRPr>
          </a:p>
          <a:p>
            <a:pPr marL="331075" indent="-331075">
              <a:lnSpc>
                <a:spcPct val="90000"/>
              </a:lnSpc>
              <a:spcBef>
                <a:spcPts val="1714"/>
              </a:spcBef>
              <a:buClr>
                <a:schemeClr val="tx2"/>
              </a:buClr>
              <a:buSzPct val="90000"/>
              <a:buFont typeface="Wingdings" pitchFamily="2" charset="2"/>
              <a:buChar char="§"/>
            </a:pPr>
            <a:r>
              <a:rPr lang="zh-TW" altLang="en-US" sz="2100" dirty="0">
                <a:solidFill>
                  <a:schemeClr val="tx2"/>
                </a:solidFill>
                <a:latin typeface="Avenir Next Condensed Medium"/>
                <a:ea typeface="Apple LiGothic Medium"/>
                <a:cs typeface="Avenir Next Condensed Medium"/>
              </a:rPr>
              <a:t>一致的自動化</a:t>
            </a:r>
            <a:endParaRPr lang="en-US" altLang="en-US" sz="2100" dirty="0">
              <a:solidFill>
                <a:schemeClr val="tx2"/>
              </a:solidFill>
              <a:latin typeface="Avenir Next Condensed Medium"/>
              <a:ea typeface="Apple LiGothic Medium"/>
              <a:cs typeface="Avenir Next Condensed Medium"/>
            </a:endParaRPr>
          </a:p>
        </p:txBody>
      </p:sp>
      <p:sp>
        <p:nvSpPr>
          <p:cNvPr id="14" name="Rectangle 5"/>
          <p:cNvSpPr>
            <a:spLocks noChangeArrowheads="1"/>
          </p:cNvSpPr>
          <p:nvPr/>
        </p:nvSpPr>
        <p:spPr bwMode="auto">
          <a:xfrm>
            <a:off x="205499" y="975990"/>
            <a:ext cx="4584774" cy="1046328"/>
          </a:xfrm>
          <a:prstGeom prst="round2SameRect">
            <a:avLst>
              <a:gd name="adj1" fmla="val 12021"/>
              <a:gd name="adj2" fmla="val 0"/>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n w="19050">
            <a:solidFill>
              <a:schemeClr val="accent4"/>
            </a:solidFill>
            <a:miter lim="800000"/>
            <a:headEnd/>
            <a:tailEnd/>
          </a:ln>
          <a:effectLst/>
        </p:spPr>
        <p:txBody>
          <a:bodyPr lIns="0" tIns="0" rIns="0" bIns="0" anchor="ctr" anchorCtr="1"/>
          <a:lstStyle/>
          <a:p>
            <a:pPr algn="ctr" fontAlgn="base">
              <a:lnSpc>
                <a:spcPct val="90000"/>
              </a:lnSpc>
              <a:spcBef>
                <a:spcPct val="0"/>
              </a:spcBef>
              <a:spcAft>
                <a:spcPct val="0"/>
              </a:spcAft>
              <a:buClr>
                <a:srgbClr val="7B663F"/>
              </a:buClr>
            </a:pPr>
            <a:r>
              <a:rPr lang="zh-TW" altLang="en-US" sz="3100" b="1" dirty="0">
                <a:solidFill>
                  <a:srgbClr val="FFFFFF"/>
                </a:solidFill>
                <a:latin typeface="Avenir Next Condensed Medium"/>
                <a:ea typeface="Apple LiGothic Medium"/>
                <a:cs typeface="Avenir Next Condensed Medium"/>
              </a:rPr>
              <a:t>伺服器虛擬化</a:t>
            </a:r>
            <a:r>
              <a:rPr lang="en-US" altLang="zh-TW" sz="3100" b="1" dirty="0">
                <a:solidFill>
                  <a:srgbClr val="FFFFFF"/>
                </a:solidFill>
                <a:latin typeface="Avenir Next Condensed Medium"/>
                <a:ea typeface="Apple LiGothic Medium"/>
                <a:cs typeface="Avenir Next Condensed Medium"/>
              </a:rPr>
              <a:t/>
            </a:r>
            <a:br>
              <a:rPr lang="en-US" altLang="zh-TW" sz="3100" b="1" dirty="0">
                <a:solidFill>
                  <a:srgbClr val="FFFFFF"/>
                </a:solidFill>
                <a:latin typeface="Avenir Next Condensed Medium"/>
                <a:ea typeface="Apple LiGothic Medium"/>
                <a:cs typeface="Avenir Next Condensed Medium"/>
              </a:rPr>
            </a:br>
            <a:r>
              <a:rPr lang="zh-TW" altLang="en-US" sz="3100" b="1" dirty="0">
                <a:solidFill>
                  <a:srgbClr val="FFFFFF"/>
                </a:solidFill>
                <a:latin typeface="Avenir Next Condensed Medium"/>
                <a:ea typeface="Apple LiGothic Medium"/>
                <a:cs typeface="Avenir Next Condensed Medium"/>
              </a:rPr>
              <a:t>與雲端基礎架構</a:t>
            </a:r>
            <a:r>
              <a:rPr lang="en-US" altLang="zh-TW" sz="3100" b="1" dirty="0">
                <a:solidFill>
                  <a:srgbClr val="FFFFFF"/>
                </a:solidFill>
                <a:latin typeface="Avenir Next Condensed Medium"/>
                <a:ea typeface="Apple LiGothic Medium"/>
                <a:cs typeface="Avenir Next Condensed Medium"/>
              </a:rPr>
              <a:t>   </a:t>
            </a:r>
            <a:br>
              <a:rPr lang="en-US" altLang="zh-TW" sz="3100" b="1" dirty="0">
                <a:solidFill>
                  <a:srgbClr val="FFFFFF"/>
                </a:solidFill>
                <a:latin typeface="Avenir Next Condensed Medium"/>
                <a:ea typeface="Apple LiGothic Medium"/>
                <a:cs typeface="Avenir Next Condensed Medium"/>
              </a:rPr>
            </a:br>
            <a:r>
              <a:rPr lang="en-US" altLang="zh-TW" sz="3100" b="1" dirty="0" err="1">
                <a:solidFill>
                  <a:srgbClr val="FFFFFF"/>
                </a:solidFill>
                <a:latin typeface="Avenir Next Condensed Medium"/>
                <a:ea typeface="Apple LiGothic Medium"/>
                <a:cs typeface="Avenir Next Condensed Medium"/>
              </a:rPr>
              <a:t>vSphere</a:t>
            </a:r>
            <a:endParaRPr lang="en-US" sz="3100" b="1" dirty="0">
              <a:solidFill>
                <a:srgbClr val="FFFFFF"/>
              </a:solidFill>
              <a:latin typeface="Avenir Next Condensed Medium"/>
              <a:ea typeface="Apple LiGothic Medium"/>
              <a:cs typeface="Avenir Next Condensed Medium"/>
            </a:endParaRPr>
          </a:p>
        </p:txBody>
      </p:sp>
      <p:sp>
        <p:nvSpPr>
          <p:cNvPr id="15" name="Rectangle 5"/>
          <p:cNvSpPr>
            <a:spLocks noChangeArrowheads="1"/>
          </p:cNvSpPr>
          <p:nvPr/>
        </p:nvSpPr>
        <p:spPr bwMode="auto">
          <a:xfrm>
            <a:off x="9875520" y="975990"/>
            <a:ext cx="4584774" cy="1046328"/>
          </a:xfrm>
          <a:prstGeom prst="round2SameRect">
            <a:avLst>
              <a:gd name="adj1" fmla="val 12021"/>
              <a:gd name="adj2" fmla="val 0"/>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19050">
            <a:solidFill>
              <a:schemeClr val="accent1">
                <a:lumMod val="75000"/>
              </a:schemeClr>
            </a:solidFill>
            <a:miter lim="800000"/>
            <a:headEnd/>
            <a:tailEnd/>
          </a:ln>
          <a:effectLst/>
        </p:spPr>
        <p:txBody>
          <a:bodyPr lIns="0" tIns="0" rIns="0" bIns="0" anchor="ctr" anchorCtr="1"/>
          <a:lstStyle/>
          <a:p>
            <a:pPr>
              <a:lnSpc>
                <a:spcPct val="90000"/>
              </a:lnSpc>
              <a:spcAft>
                <a:spcPct val="0"/>
              </a:spcAft>
              <a:buClr>
                <a:srgbClr val="7B663F"/>
              </a:buClr>
            </a:pPr>
            <a:r>
              <a:rPr lang="zh-TW" altLang="en-US" sz="3100" b="1" dirty="0">
                <a:solidFill>
                  <a:srgbClr val="FFFFFF"/>
                </a:solidFill>
                <a:latin typeface="Avenir Next Condensed Medium"/>
                <a:ea typeface="Apple LiGothic Medium"/>
                <a:cs typeface="Avenir Next Condensed Medium"/>
              </a:rPr>
              <a:t>桌面虛擬化平台</a:t>
            </a:r>
            <a:r>
              <a:rPr lang="en-US" altLang="zh-TW" sz="3100" b="1" dirty="0">
                <a:solidFill>
                  <a:srgbClr val="FFFFFF"/>
                </a:solidFill>
                <a:latin typeface="Avenir Next Condensed Medium"/>
                <a:ea typeface="Apple LiGothic Medium"/>
                <a:cs typeface="Avenir Next Condensed Medium"/>
              </a:rPr>
              <a:t>   </a:t>
            </a:r>
            <a:br>
              <a:rPr lang="en-US" altLang="zh-TW" sz="3100" b="1" dirty="0">
                <a:solidFill>
                  <a:srgbClr val="FFFFFF"/>
                </a:solidFill>
                <a:latin typeface="Avenir Next Condensed Medium"/>
                <a:ea typeface="Apple LiGothic Medium"/>
                <a:cs typeface="Avenir Next Condensed Medium"/>
              </a:rPr>
            </a:br>
            <a:r>
              <a:rPr lang="en-US" altLang="zh-TW" sz="3100" b="1" dirty="0">
                <a:solidFill>
                  <a:srgbClr val="FFFFFF"/>
                </a:solidFill>
                <a:latin typeface="Avenir Next Condensed Medium"/>
                <a:ea typeface="Apple LiGothic Medium"/>
                <a:cs typeface="Avenir Next Condensed Medium"/>
              </a:rPr>
              <a:t>Horizon</a:t>
            </a:r>
            <a:r>
              <a:rPr lang="zh-TW" altLang="en-US" sz="3100" b="1" dirty="0">
                <a:solidFill>
                  <a:srgbClr val="FFFFFF"/>
                </a:solidFill>
                <a:latin typeface="Avenir Next Condensed Medium"/>
                <a:ea typeface="Apple LiGothic Medium"/>
                <a:cs typeface="Avenir Next Condensed Medium"/>
              </a:rPr>
              <a:t> </a:t>
            </a:r>
            <a:r>
              <a:rPr lang="en-US" altLang="zh-TW" sz="3100" b="1" dirty="0">
                <a:solidFill>
                  <a:srgbClr val="FFFFFF"/>
                </a:solidFill>
                <a:latin typeface="Avenir Next Condensed Medium"/>
                <a:ea typeface="Apple LiGothic Medium"/>
                <a:cs typeface="Avenir Next Condensed Medium"/>
              </a:rPr>
              <a:t>View</a:t>
            </a:r>
            <a:endParaRPr lang="en-US" sz="3100" b="1" dirty="0">
              <a:solidFill>
                <a:srgbClr val="FFFFFF"/>
              </a:solidFill>
              <a:latin typeface="Avenir Next Condensed Medium"/>
              <a:ea typeface="Apple LiGothic Medium"/>
              <a:cs typeface="Avenir Next Condensed Medium"/>
            </a:endParaRPr>
          </a:p>
        </p:txBody>
      </p:sp>
      <p:sp>
        <p:nvSpPr>
          <p:cNvPr id="16" name="Rectangle 5"/>
          <p:cNvSpPr>
            <a:spLocks noChangeArrowheads="1"/>
          </p:cNvSpPr>
          <p:nvPr/>
        </p:nvSpPr>
        <p:spPr bwMode="auto">
          <a:xfrm>
            <a:off x="5046906" y="975990"/>
            <a:ext cx="4584774" cy="1046328"/>
          </a:xfrm>
          <a:prstGeom prst="round2SameRect">
            <a:avLst>
              <a:gd name="adj1" fmla="val 12021"/>
              <a:gd name="adj2" fmla="val 0"/>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w="19050">
            <a:solidFill>
              <a:schemeClr val="accent3"/>
            </a:solidFill>
            <a:miter lim="800000"/>
            <a:headEnd/>
            <a:tailEnd/>
          </a:ln>
          <a:effectLst/>
        </p:spPr>
        <p:txBody>
          <a:bodyPr lIns="0" tIns="0" rIns="0" bIns="0" anchor="ctr" anchorCtr="1"/>
          <a:lstStyle/>
          <a:p>
            <a:pPr>
              <a:lnSpc>
                <a:spcPct val="90000"/>
              </a:lnSpc>
              <a:spcAft>
                <a:spcPct val="0"/>
              </a:spcAft>
              <a:buClr>
                <a:srgbClr val="7B663F"/>
              </a:buClr>
            </a:pPr>
            <a:r>
              <a:rPr lang="zh-TW" altLang="en-US" sz="3100" b="1" dirty="0">
                <a:solidFill>
                  <a:srgbClr val="FFFFFF"/>
                </a:solidFill>
                <a:latin typeface="Avenir Next Condensed Medium"/>
                <a:ea typeface="Apple LiGothic Medium"/>
                <a:cs typeface="Avenir Next Condensed Medium"/>
              </a:rPr>
              <a:t>虛擬化與伺服器</a:t>
            </a:r>
            <a:r>
              <a:rPr lang="en-US" altLang="zh-TW" sz="3100" b="1" dirty="0">
                <a:solidFill>
                  <a:srgbClr val="FFFFFF"/>
                </a:solidFill>
                <a:latin typeface="Avenir Next Condensed Medium"/>
                <a:ea typeface="Apple LiGothic Medium"/>
                <a:cs typeface="Avenir Next Condensed Medium"/>
              </a:rPr>
              <a:t/>
            </a:r>
            <a:br>
              <a:rPr lang="en-US" altLang="zh-TW" sz="3100" b="1" dirty="0">
                <a:solidFill>
                  <a:srgbClr val="FFFFFF"/>
                </a:solidFill>
                <a:latin typeface="Avenir Next Condensed Medium"/>
                <a:ea typeface="Apple LiGothic Medium"/>
                <a:cs typeface="Avenir Next Condensed Medium"/>
              </a:rPr>
            </a:br>
            <a:r>
              <a:rPr lang="zh-TW" altLang="en-US" sz="3100" b="1" dirty="0">
                <a:solidFill>
                  <a:srgbClr val="FFFFFF"/>
                </a:solidFill>
                <a:latin typeface="Avenir Next Condensed Medium"/>
                <a:ea typeface="Apple LiGothic Medium"/>
                <a:cs typeface="Avenir Next Condensed Medium"/>
              </a:rPr>
              <a:t>      管理軟體</a:t>
            </a:r>
            <a:r>
              <a:rPr lang="en-US" altLang="zh-TW" sz="3100" b="1" dirty="0">
                <a:solidFill>
                  <a:srgbClr val="FFFFFF"/>
                </a:solidFill>
                <a:latin typeface="Avenir Next Condensed Medium"/>
                <a:ea typeface="Apple LiGothic Medium"/>
                <a:cs typeface="Avenir Next Condensed Medium"/>
              </a:rPr>
              <a:t/>
            </a:r>
            <a:br>
              <a:rPr lang="en-US" altLang="zh-TW" sz="3100" b="1" dirty="0">
                <a:solidFill>
                  <a:srgbClr val="FFFFFF"/>
                </a:solidFill>
                <a:latin typeface="Avenir Next Condensed Medium"/>
                <a:ea typeface="Apple LiGothic Medium"/>
                <a:cs typeface="Avenir Next Condensed Medium"/>
              </a:rPr>
            </a:br>
            <a:r>
              <a:rPr lang="en-US" altLang="zh-TW" sz="3100" b="1" dirty="0">
                <a:solidFill>
                  <a:srgbClr val="FFFFFF"/>
                </a:solidFill>
                <a:latin typeface="Avenir Next Condensed Medium"/>
                <a:ea typeface="Apple LiGothic Medium"/>
                <a:cs typeface="Avenir Next Condensed Medium"/>
              </a:rPr>
              <a:t> </a:t>
            </a:r>
            <a:r>
              <a:rPr lang="en-US" altLang="zh-TW" sz="3100" b="1" dirty="0" err="1">
                <a:solidFill>
                  <a:srgbClr val="FFFFFF"/>
                </a:solidFill>
                <a:latin typeface="Avenir Next Condensed Medium"/>
                <a:ea typeface="Apple LiGothic Medium"/>
                <a:cs typeface="Avenir Next Condensed Medium"/>
              </a:rPr>
              <a:t>Vcenter</a:t>
            </a:r>
            <a:r>
              <a:rPr lang="zh-TW" altLang="en-US" sz="3100" b="1" dirty="0">
                <a:solidFill>
                  <a:srgbClr val="FFFFFF"/>
                </a:solidFill>
                <a:latin typeface="Avenir Next Condensed Medium"/>
                <a:ea typeface="Apple LiGothic Medium"/>
                <a:cs typeface="Avenir Next Condensed Medium"/>
              </a:rPr>
              <a:t> </a:t>
            </a:r>
            <a:r>
              <a:rPr lang="en-US" altLang="zh-TW" sz="3100" b="1" dirty="0">
                <a:solidFill>
                  <a:srgbClr val="FFFFFF"/>
                </a:solidFill>
                <a:latin typeface="Avenir Next Condensed Medium"/>
                <a:ea typeface="Apple LiGothic Medium"/>
                <a:cs typeface="Avenir Next Condensed Medium"/>
              </a:rPr>
              <a:t>Server</a:t>
            </a:r>
            <a:endParaRPr lang="en-US" sz="3100" b="1" dirty="0">
              <a:solidFill>
                <a:srgbClr val="FFFFFF"/>
              </a:solidFill>
              <a:latin typeface="Avenir Next Condensed Medium"/>
              <a:ea typeface="Apple LiGothic Medium"/>
              <a:cs typeface="Avenir Next Condensed Medium"/>
            </a:endParaRPr>
          </a:p>
        </p:txBody>
      </p:sp>
      <p:sp>
        <p:nvSpPr>
          <p:cNvPr id="21" name="Oval 20"/>
          <p:cNvSpPr/>
          <p:nvPr/>
        </p:nvSpPr>
        <p:spPr bwMode="auto">
          <a:xfrm>
            <a:off x="8780729" y="975990"/>
            <a:ext cx="814363" cy="571747"/>
          </a:xfrm>
          <a:prstGeom prst="ellipse">
            <a:avLst/>
          </a:prstGeom>
          <a:solidFill>
            <a:srgbClr val="FFFC63"/>
          </a:solidFill>
          <a:ln w="19050">
            <a:noFill/>
            <a:round/>
            <a:headEnd/>
            <a:tailEnd/>
          </a:ln>
          <a:effectLst>
            <a:outerShdw blurRad="50800" dist="38100" dir="2700000" algn="tl" rotWithShape="0">
              <a:prstClr val="black">
                <a:alpha val="40000"/>
              </a:prstClr>
            </a:outerShdw>
          </a:effectLst>
        </p:spPr>
        <p:txBody>
          <a:bodyPr wrap="none" lIns="0" tIns="0" rIns="0" bIns="0" rtlCol="0" anchor="ctr"/>
          <a:lstStyle/>
          <a:p>
            <a:pPr algn="ctr" defTabSz="1306155">
              <a:spcAft>
                <a:spcPts val="0"/>
              </a:spcAft>
            </a:pPr>
            <a:r>
              <a:rPr lang="en-US" sz="1400" b="1" dirty="0">
                <a:solidFill>
                  <a:srgbClr val="333333"/>
                </a:solidFill>
                <a:latin typeface="Avenir Next Condensed Medium"/>
                <a:ea typeface="Apple LiGothic Medium"/>
                <a:cs typeface="Avenir Next Condensed Medium"/>
              </a:rPr>
              <a:t>NEW</a:t>
            </a:r>
          </a:p>
          <a:p>
            <a:pPr algn="ctr" defTabSz="1306155">
              <a:spcAft>
                <a:spcPts val="0"/>
              </a:spcAft>
            </a:pPr>
            <a:r>
              <a:rPr lang="en-US" sz="1400" b="1" dirty="0">
                <a:solidFill>
                  <a:srgbClr val="333333"/>
                </a:solidFill>
                <a:latin typeface="Avenir Next Condensed Medium"/>
                <a:ea typeface="Apple LiGothic Medium"/>
                <a:cs typeface="Avenir Next Condensed Medium"/>
              </a:rPr>
              <a:t>V4.2</a:t>
            </a:r>
          </a:p>
        </p:txBody>
      </p:sp>
      <p:sp>
        <p:nvSpPr>
          <p:cNvPr id="22" name="Oval 20"/>
          <p:cNvSpPr/>
          <p:nvPr/>
        </p:nvSpPr>
        <p:spPr bwMode="auto">
          <a:xfrm>
            <a:off x="13569481" y="1006068"/>
            <a:ext cx="814363" cy="571747"/>
          </a:xfrm>
          <a:prstGeom prst="ellipse">
            <a:avLst/>
          </a:prstGeom>
          <a:solidFill>
            <a:srgbClr val="FFFC63"/>
          </a:solidFill>
          <a:ln w="19050">
            <a:noFill/>
            <a:round/>
            <a:headEnd/>
            <a:tailEnd/>
          </a:ln>
          <a:effectLst>
            <a:outerShdw blurRad="50800" dist="38100" dir="2700000" algn="tl" rotWithShape="0">
              <a:prstClr val="black">
                <a:alpha val="40000"/>
              </a:prstClr>
            </a:outerShdw>
          </a:effectLst>
        </p:spPr>
        <p:txBody>
          <a:bodyPr wrap="none" lIns="0" tIns="0" rIns="0" bIns="0" rtlCol="0" anchor="ctr"/>
          <a:lstStyle/>
          <a:p>
            <a:pPr algn="ctr" defTabSz="1306155">
              <a:spcAft>
                <a:spcPts val="0"/>
              </a:spcAft>
            </a:pPr>
            <a:r>
              <a:rPr lang="en-US" sz="1400" b="1" dirty="0">
                <a:solidFill>
                  <a:srgbClr val="333333"/>
                </a:solidFill>
                <a:latin typeface="Avenir Next Condensed Medium"/>
                <a:ea typeface="Apple LiGothic Medium"/>
                <a:cs typeface="Avenir Next Condensed Medium"/>
              </a:rPr>
              <a:t>NEW</a:t>
            </a:r>
          </a:p>
          <a:p>
            <a:pPr algn="ctr" defTabSz="1306155">
              <a:spcAft>
                <a:spcPts val="0"/>
              </a:spcAft>
            </a:pPr>
            <a:r>
              <a:rPr lang="en-US" sz="1400" b="1" dirty="0">
                <a:solidFill>
                  <a:srgbClr val="333333"/>
                </a:solidFill>
                <a:latin typeface="Avenir Next Condensed Medium"/>
                <a:ea typeface="Apple LiGothic Medium"/>
                <a:cs typeface="Avenir Next Condensed Medium"/>
              </a:rPr>
              <a:t>V5.2</a:t>
            </a:r>
          </a:p>
        </p:txBody>
      </p:sp>
      <p:sp>
        <p:nvSpPr>
          <p:cNvPr id="23" name="Oval 20"/>
          <p:cNvSpPr/>
          <p:nvPr/>
        </p:nvSpPr>
        <p:spPr bwMode="auto">
          <a:xfrm>
            <a:off x="3975913" y="975990"/>
            <a:ext cx="814363" cy="571747"/>
          </a:xfrm>
          <a:prstGeom prst="ellipse">
            <a:avLst/>
          </a:prstGeom>
          <a:solidFill>
            <a:srgbClr val="FFFC63"/>
          </a:solidFill>
          <a:ln w="19050">
            <a:noFill/>
            <a:round/>
            <a:headEnd/>
            <a:tailEnd/>
          </a:ln>
          <a:effectLst>
            <a:outerShdw blurRad="50800" dist="38100" dir="2700000" algn="tl" rotWithShape="0">
              <a:prstClr val="black">
                <a:alpha val="40000"/>
              </a:prstClr>
            </a:outerShdw>
          </a:effectLst>
        </p:spPr>
        <p:txBody>
          <a:bodyPr wrap="none" lIns="0" tIns="0" rIns="0" bIns="0" rtlCol="0" anchor="ctr"/>
          <a:lstStyle/>
          <a:p>
            <a:pPr algn="ctr" defTabSz="1306155">
              <a:spcAft>
                <a:spcPts val="0"/>
              </a:spcAft>
            </a:pPr>
            <a:r>
              <a:rPr lang="en-US" sz="1400" b="1" dirty="0">
                <a:solidFill>
                  <a:srgbClr val="333333"/>
                </a:solidFill>
                <a:latin typeface="Avenir Next Condensed Medium"/>
                <a:ea typeface="Apple LiGothic Medium"/>
                <a:cs typeface="Avenir Next Condensed Medium"/>
              </a:rPr>
              <a:t>NEW</a:t>
            </a:r>
          </a:p>
          <a:p>
            <a:pPr algn="ctr" defTabSz="1306155">
              <a:spcAft>
                <a:spcPts val="0"/>
              </a:spcAft>
            </a:pPr>
            <a:r>
              <a:rPr lang="en-US" sz="1400" b="1" dirty="0">
                <a:solidFill>
                  <a:srgbClr val="333333"/>
                </a:solidFill>
                <a:latin typeface="Avenir Next Condensed Medium"/>
                <a:ea typeface="Apple LiGothic Medium"/>
                <a:cs typeface="Avenir Next Condensed Medium"/>
              </a:rPr>
              <a:t>V5.2</a:t>
            </a:r>
          </a:p>
        </p:txBody>
      </p:sp>
      <p:grpSp>
        <p:nvGrpSpPr>
          <p:cNvPr id="24" name="Group 11"/>
          <p:cNvGrpSpPr/>
          <p:nvPr/>
        </p:nvGrpSpPr>
        <p:grpSpPr>
          <a:xfrm>
            <a:off x="10254412" y="4882192"/>
            <a:ext cx="4216459" cy="2292431"/>
            <a:chOff x="3881727" y="2006329"/>
            <a:chExt cx="4631801" cy="3820171"/>
          </a:xfrm>
        </p:grpSpPr>
        <p:pic>
          <p:nvPicPr>
            <p:cNvPr id="25"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81727" y="2006329"/>
              <a:ext cx="4359275" cy="350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16"/>
            <p:cNvSpPr txBox="1"/>
            <p:nvPr/>
          </p:nvSpPr>
          <p:spPr>
            <a:xfrm>
              <a:off x="7287584" y="4840470"/>
              <a:ext cx="1225944" cy="718042"/>
            </a:xfrm>
            <a:prstGeom prst="rect">
              <a:avLst/>
            </a:prstGeom>
            <a:noFill/>
          </p:spPr>
          <p:txBody>
            <a:bodyPr wrap="none" rtlCol="0">
              <a:spAutoFit/>
            </a:bodyPr>
            <a:lstStyle/>
            <a:p>
              <a:pPr algn="l"/>
              <a:r>
                <a:rPr lang="en-US" sz="1100" b="1" dirty="0">
                  <a:solidFill>
                    <a:srgbClr val="333333"/>
                  </a:solidFill>
                  <a:latin typeface="Avenir Next Condensed Medium"/>
                  <a:ea typeface="Apple LiGothic Medium"/>
                  <a:cs typeface="Avenir Next Condensed Medium"/>
                </a:rPr>
                <a:t>VMware View</a:t>
              </a:r>
            </a:p>
            <a:p>
              <a:pPr algn="l"/>
              <a:r>
                <a:rPr lang="en-US" sz="1100" b="1" dirty="0">
                  <a:solidFill>
                    <a:srgbClr val="333333"/>
                  </a:solidFill>
                  <a:latin typeface="Avenir Next Condensed Medium"/>
                  <a:ea typeface="Apple LiGothic Medium"/>
                  <a:cs typeface="Avenir Next Condensed Medium"/>
                </a:rPr>
                <a:t> Composer</a:t>
              </a:r>
            </a:p>
          </p:txBody>
        </p:sp>
        <p:sp>
          <p:nvSpPr>
            <p:cNvPr id="27" name="TextBox 17"/>
            <p:cNvSpPr txBox="1"/>
            <p:nvPr/>
          </p:nvSpPr>
          <p:spPr>
            <a:xfrm>
              <a:off x="6445249" y="5390546"/>
              <a:ext cx="1502405" cy="435954"/>
            </a:xfrm>
            <a:prstGeom prst="rect">
              <a:avLst/>
            </a:prstGeom>
            <a:noFill/>
          </p:spPr>
          <p:txBody>
            <a:bodyPr wrap="none" rtlCol="0">
              <a:spAutoFit/>
            </a:bodyPr>
            <a:lstStyle/>
            <a:p>
              <a:pPr algn="l"/>
              <a:r>
                <a:rPr lang="en-US" sz="1100" b="1" dirty="0">
                  <a:solidFill>
                    <a:srgbClr val="333333"/>
                  </a:solidFill>
                  <a:latin typeface="Avenir Next Condensed Medium"/>
                  <a:ea typeface="Apple LiGothic Medium"/>
                  <a:cs typeface="Avenir Next Condensed Medium"/>
                </a:rPr>
                <a:t>VMware </a:t>
              </a:r>
              <a:r>
                <a:rPr lang="en-US" sz="1100" b="1" dirty="0" err="1">
                  <a:solidFill>
                    <a:srgbClr val="333333"/>
                  </a:solidFill>
                  <a:latin typeface="Avenir Next Condensed Medium"/>
                  <a:ea typeface="Apple LiGothic Medium"/>
                  <a:cs typeface="Avenir Next Condensed Medium"/>
                </a:rPr>
                <a:t>ThinApp</a:t>
              </a:r>
              <a:endParaRPr lang="en-US" sz="1100" b="1" dirty="0">
                <a:solidFill>
                  <a:srgbClr val="333333"/>
                </a:solidFill>
                <a:latin typeface="Avenir Next Condensed Medium"/>
                <a:ea typeface="Apple LiGothic Medium"/>
                <a:cs typeface="Avenir Next Condensed Medium"/>
              </a:endParaRPr>
            </a:p>
          </p:txBody>
        </p:sp>
        <p:sp>
          <p:nvSpPr>
            <p:cNvPr id="28" name="TextBox 18"/>
            <p:cNvSpPr txBox="1"/>
            <p:nvPr/>
          </p:nvSpPr>
          <p:spPr>
            <a:xfrm>
              <a:off x="4487068" y="5289949"/>
              <a:ext cx="1771825" cy="435954"/>
            </a:xfrm>
            <a:prstGeom prst="rect">
              <a:avLst/>
            </a:prstGeom>
            <a:noFill/>
          </p:spPr>
          <p:txBody>
            <a:bodyPr wrap="none" rtlCol="0">
              <a:spAutoFit/>
            </a:bodyPr>
            <a:lstStyle/>
            <a:p>
              <a:pPr algn="l"/>
              <a:r>
                <a:rPr lang="en-US" sz="1100" b="1" dirty="0">
                  <a:solidFill>
                    <a:srgbClr val="333333"/>
                  </a:solidFill>
                  <a:latin typeface="Avenir Next Condensed Medium"/>
                  <a:ea typeface="Apple LiGothic Medium"/>
                  <a:cs typeface="Avenir Next Condensed Medium"/>
                </a:rPr>
                <a:t>VMware View Clients</a:t>
              </a:r>
            </a:p>
          </p:txBody>
        </p:sp>
        <p:sp>
          <p:nvSpPr>
            <p:cNvPr id="29" name="TextBox 19"/>
            <p:cNvSpPr txBox="1"/>
            <p:nvPr/>
          </p:nvSpPr>
          <p:spPr>
            <a:xfrm>
              <a:off x="5244461" y="4312144"/>
              <a:ext cx="1277010" cy="718042"/>
            </a:xfrm>
            <a:prstGeom prst="rect">
              <a:avLst/>
            </a:prstGeom>
            <a:noFill/>
          </p:spPr>
          <p:txBody>
            <a:bodyPr wrap="none" rtlCol="0">
              <a:spAutoFit/>
            </a:bodyPr>
            <a:lstStyle/>
            <a:p>
              <a:pPr algn="ctr"/>
              <a:r>
                <a:rPr lang="en-US" sz="1100" b="1" dirty="0">
                  <a:solidFill>
                    <a:srgbClr val="333333"/>
                  </a:solidFill>
                  <a:latin typeface="Avenir Next Condensed Medium"/>
                  <a:ea typeface="Apple LiGothic Medium"/>
                  <a:cs typeface="Avenir Next Condensed Medium"/>
                </a:rPr>
                <a:t>VMware</a:t>
              </a:r>
            </a:p>
            <a:p>
              <a:pPr algn="ctr"/>
              <a:r>
                <a:rPr lang="en-US" sz="1100" b="1" dirty="0">
                  <a:solidFill>
                    <a:srgbClr val="333333"/>
                  </a:solidFill>
                  <a:latin typeface="Avenir Next Condensed Medium"/>
                  <a:ea typeface="Apple LiGothic Medium"/>
                  <a:cs typeface="Avenir Next Condensed Medium"/>
                </a:rPr>
                <a:t>View Manager</a:t>
              </a:r>
            </a:p>
          </p:txBody>
        </p:sp>
      </p:grpSp>
      <p:pic>
        <p:nvPicPr>
          <p:cNvPr id="30" name="Picture 2"/>
          <p:cNvPicPr>
            <a:picLocks noChangeAspect="1"/>
          </p:cNvPicPr>
          <p:nvPr/>
        </p:nvPicPr>
        <p:blipFill>
          <a:blip r:embed="rId6" cstate="print"/>
          <a:stretch>
            <a:fillRect/>
          </a:stretch>
        </p:blipFill>
        <p:spPr>
          <a:xfrm>
            <a:off x="287219" y="5151717"/>
            <a:ext cx="4447728" cy="2078514"/>
          </a:xfrm>
          <a:prstGeom prst="rect">
            <a:avLst/>
          </a:prstGeom>
        </p:spPr>
      </p:pic>
    </p:spTree>
    <p:custDataLst>
      <p:tags r:id="rId1"/>
    </p:custDataLst>
    <p:extLst>
      <p:ext uri="{BB962C8B-B14F-4D97-AF65-F5344CB8AC3E}">
        <p14:creationId xmlns:p14="http://schemas.microsoft.com/office/powerpoint/2010/main" val="441361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type="title"/>
          </p:nvPr>
        </p:nvSpPr>
        <p:spPr>
          <a:xfrm>
            <a:off x="340769" y="205742"/>
            <a:ext cx="13558114" cy="400050"/>
          </a:xfrm>
          <a:noFill/>
          <a:ln w="9525">
            <a:noFill/>
            <a:miter lim="800000"/>
            <a:headEnd/>
            <a:tailEnd/>
          </a:ln>
          <a:extLst>
            <a:ext uri="{91240B29-F687-4F45-9708-019B960494DF}">
              <a14:hiddenLine xmlns:a14="http://schemas.microsoft.com/office/drawing/2010/main" w="9525" cap="flat" cmpd="sng">
                <a:solidFill>
                  <a:srgbClr val="000000"/>
                </a:solidFill>
                <a:prstDash val="solid"/>
                <a:miter lim="800000"/>
                <a:headEnd/>
                <a:tailEn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vert="horz" wrap="square" lIns="0" tIns="0" rIns="0" bIns="0" numCol="1" anchor="ctr" anchorCtr="0" compatLnSpc="1">
            <a:prstTxWarp prst="textNoShape">
              <a:avLst/>
            </a:prstTxWarp>
            <a:normAutofit fontScale="90000"/>
          </a:bodyPr>
          <a:lstStyle/>
          <a:p>
            <a:r>
              <a:rPr lang="en-US" altLang="zh-TW" sz="3400" dirty="0" err="1">
                <a:solidFill>
                  <a:schemeClr val="accent2">
                    <a:lumMod val="50000"/>
                  </a:schemeClr>
                </a:solidFill>
                <a:latin typeface="Avenir Next Condensed Medium"/>
                <a:ea typeface="Apple LiGothic Medium"/>
                <a:cs typeface="Avenir Next Condensed Medium"/>
              </a:rPr>
              <a:t>VMWare</a:t>
            </a:r>
            <a:r>
              <a:rPr lang="en-US" altLang="zh-TW" sz="3400" dirty="0">
                <a:solidFill>
                  <a:schemeClr val="accent2">
                    <a:lumMod val="50000"/>
                  </a:schemeClr>
                </a:solidFill>
                <a:latin typeface="Avenir Next Condensed Medium"/>
                <a:ea typeface="Apple LiGothic Medium"/>
                <a:cs typeface="Avenir Next Condensed Medium"/>
              </a:rPr>
              <a:t> </a:t>
            </a:r>
            <a:r>
              <a:rPr lang="zh-TW" altLang="en-US" sz="3400" dirty="0">
                <a:solidFill>
                  <a:schemeClr val="accent2">
                    <a:lumMod val="50000"/>
                  </a:schemeClr>
                </a:solidFill>
                <a:latin typeface="Avenir Next Condensed Medium"/>
                <a:ea typeface="Apple LiGothic Medium"/>
                <a:cs typeface="Avenir Next Condensed Medium"/>
              </a:rPr>
              <a:t>產品系列價格簡介</a:t>
            </a:r>
            <a:r>
              <a:rPr lang="zh-TW" altLang="en-US" sz="2900" dirty="0"/>
              <a:t/>
            </a:r>
            <a:br>
              <a:rPr lang="zh-TW" altLang="en-US" sz="2900" dirty="0"/>
            </a:br>
            <a:r>
              <a:rPr lang="zh-TW" altLang="en-US" sz="3400" dirty="0">
                <a:solidFill>
                  <a:schemeClr val="accent2">
                    <a:lumMod val="50000"/>
                  </a:schemeClr>
                </a:solidFill>
                <a:latin typeface="Avenir Next Condensed Medium"/>
                <a:ea typeface="Apple LiGothic Medium"/>
                <a:cs typeface="Avenir Next Condensed Medium"/>
              </a:rPr>
              <a:t> </a:t>
            </a:r>
            <a:endParaRPr lang="zh-TW" altLang="en-US" sz="3400" dirty="0">
              <a:solidFill>
                <a:schemeClr val="accent2">
                  <a:lumMod val="50000"/>
                </a:schemeClr>
              </a:solidFill>
              <a:latin typeface="Avenir Next Condensed Medium"/>
              <a:ea typeface="Apple LiGothic Medium"/>
              <a:cs typeface="Avenir Next Condensed Medium"/>
            </a:endParaRPr>
          </a:p>
        </p:txBody>
      </p:sp>
      <p:sp>
        <p:nvSpPr>
          <p:cNvPr id="9" name="Rectangle 3"/>
          <p:cNvSpPr>
            <a:spLocks noChangeArrowheads="1"/>
          </p:cNvSpPr>
          <p:nvPr/>
        </p:nvSpPr>
        <p:spPr bwMode="auto">
          <a:xfrm>
            <a:off x="9878299" y="1984756"/>
            <a:ext cx="4581998" cy="5395130"/>
          </a:xfrm>
          <a:prstGeom prst="rect">
            <a:avLst/>
          </a:prstGeom>
          <a:solidFill>
            <a:schemeClr val="bg1"/>
          </a:solidFill>
          <a:ln w="19050" algn="ctr">
            <a:solidFill>
              <a:schemeClr val="accent1">
                <a:lumMod val="75000"/>
              </a:schemeClr>
            </a:solidFill>
            <a:miter lim="800000"/>
            <a:headEnd/>
            <a:tailEnd/>
          </a:ln>
          <a:effectLst/>
        </p:spPr>
        <p:txBody>
          <a:bodyPr lIns="261231" tIns="522462" rIns="130615" bIns="65308"/>
          <a:lstStyle/>
          <a:p>
            <a:pPr marL="331075" indent="-331075">
              <a:lnSpc>
                <a:spcPct val="90000"/>
              </a:lnSpc>
              <a:spcBef>
                <a:spcPts val="1714"/>
              </a:spcBef>
              <a:buClr>
                <a:schemeClr val="tx2"/>
              </a:buClr>
              <a:buSzPct val="90000"/>
              <a:buFont typeface="Wingdings" pitchFamily="2" charset="2"/>
              <a:buChar char="§"/>
            </a:pPr>
            <a:r>
              <a:rPr lang="zh-TW" altLang="en-US" sz="2100" dirty="0">
                <a:solidFill>
                  <a:schemeClr val="tx2"/>
                </a:solidFill>
                <a:latin typeface="Avenir Next Condensed Medium"/>
                <a:ea typeface="Apple LiGothic Medium"/>
                <a:cs typeface="Avenir Next Condensed Medium"/>
              </a:rPr>
              <a:t>將桌面平台與應用程式</a:t>
            </a:r>
            <a:r>
              <a:rPr lang="en-US" altLang="zh-TW" sz="2100" dirty="0">
                <a:solidFill>
                  <a:schemeClr val="tx2"/>
                </a:solidFill>
                <a:latin typeface="Avenir Next Condensed Medium"/>
                <a:ea typeface="Apple LiGothic Medium"/>
                <a:cs typeface="Avenir Next Condensed Medium"/>
              </a:rPr>
              <a:t/>
            </a:r>
            <a:br>
              <a:rPr lang="en-US" altLang="zh-TW" sz="2100" dirty="0">
                <a:solidFill>
                  <a:schemeClr val="tx2"/>
                </a:solidFill>
                <a:latin typeface="Avenir Next Condensed Medium"/>
                <a:ea typeface="Apple LiGothic Medium"/>
                <a:cs typeface="Avenir Next Condensed Medium"/>
              </a:rPr>
            </a:br>
            <a:r>
              <a:rPr lang="zh-TW" altLang="en-US" sz="2100" dirty="0">
                <a:solidFill>
                  <a:schemeClr val="tx2"/>
                </a:solidFill>
                <a:latin typeface="Avenir Next Condensed Medium"/>
                <a:ea typeface="Apple LiGothic Medium"/>
                <a:cs typeface="Avenir Next Condensed Medium"/>
              </a:rPr>
              <a:t>虛擬化至資料中心</a:t>
            </a:r>
          </a:p>
          <a:p>
            <a:pPr marL="331075" indent="-331075">
              <a:lnSpc>
                <a:spcPct val="90000"/>
              </a:lnSpc>
              <a:spcBef>
                <a:spcPts val="1714"/>
              </a:spcBef>
              <a:buClr>
                <a:schemeClr val="tx2"/>
              </a:buClr>
              <a:buSzPct val="90000"/>
              <a:buFont typeface="Wingdings" pitchFamily="2" charset="2"/>
              <a:buChar char="§"/>
            </a:pPr>
            <a:r>
              <a:rPr lang="zh-TW" altLang="en-US" sz="2100" dirty="0">
                <a:solidFill>
                  <a:schemeClr val="tx2"/>
                </a:solidFill>
                <a:latin typeface="Avenir Next Condensed Medium"/>
                <a:ea typeface="Apple LiGothic Medium"/>
                <a:cs typeface="Avenir Next Condensed Medium"/>
              </a:rPr>
              <a:t>機敏資料保護</a:t>
            </a:r>
            <a:endParaRPr lang="en-US" altLang="zh-TW" sz="2100" dirty="0">
              <a:solidFill>
                <a:schemeClr val="tx2"/>
              </a:solidFill>
              <a:latin typeface="Avenir Next Condensed Medium"/>
              <a:ea typeface="Apple LiGothic Medium"/>
              <a:cs typeface="Avenir Next Condensed Medium"/>
            </a:endParaRPr>
          </a:p>
          <a:p>
            <a:pPr marL="331075" indent="-331075">
              <a:lnSpc>
                <a:spcPct val="90000"/>
              </a:lnSpc>
              <a:spcBef>
                <a:spcPts val="1714"/>
              </a:spcBef>
              <a:buClr>
                <a:schemeClr val="tx2"/>
              </a:buClr>
              <a:buSzPct val="90000"/>
              <a:buFont typeface="Wingdings" pitchFamily="2" charset="2"/>
              <a:buChar char="§"/>
            </a:pPr>
            <a:r>
              <a:rPr lang="zh-TW" altLang="en-US" sz="2100" dirty="0">
                <a:solidFill>
                  <a:schemeClr val="tx2"/>
                </a:solidFill>
                <a:latin typeface="Avenir Next Condensed Medium"/>
                <a:ea typeface="Apple LiGothic Medium"/>
                <a:cs typeface="Avenir Next Condensed Medium"/>
              </a:rPr>
              <a:t>簡化與集中化管理</a:t>
            </a:r>
          </a:p>
          <a:p>
            <a:pPr marL="331075" indent="-331075">
              <a:lnSpc>
                <a:spcPct val="90000"/>
              </a:lnSpc>
              <a:spcBef>
                <a:spcPts val="1714"/>
              </a:spcBef>
              <a:buClr>
                <a:schemeClr val="tx2"/>
              </a:buClr>
              <a:buSzPct val="90000"/>
              <a:buFont typeface="Wingdings" pitchFamily="2" charset="2"/>
              <a:buChar char="§"/>
            </a:pPr>
            <a:r>
              <a:rPr lang="zh-TW" altLang="en-US" sz="2100">
                <a:solidFill>
                  <a:schemeClr val="tx2"/>
                </a:solidFill>
                <a:latin typeface="Avenir Next Condensed Medium"/>
                <a:ea typeface="Apple LiGothic Medium"/>
                <a:cs typeface="Avenir Next Condensed Medium"/>
              </a:rPr>
              <a:t>漫遊存取虛擬桌面平台</a:t>
            </a:r>
            <a:endParaRPr lang="zh-TW" altLang="en-US" sz="2100" dirty="0">
              <a:solidFill>
                <a:schemeClr val="tx2"/>
              </a:solidFill>
              <a:latin typeface="Avenir Next Condensed Medium"/>
              <a:ea typeface="Apple LiGothic Medium"/>
              <a:cs typeface="Avenir Next Condensed Medium"/>
            </a:endParaRPr>
          </a:p>
        </p:txBody>
      </p:sp>
      <p:sp>
        <p:nvSpPr>
          <p:cNvPr id="10" name="Rectangle 4"/>
          <p:cNvSpPr>
            <a:spLocks noChangeArrowheads="1"/>
          </p:cNvSpPr>
          <p:nvPr/>
        </p:nvSpPr>
        <p:spPr bwMode="auto">
          <a:xfrm>
            <a:off x="5046906" y="1991194"/>
            <a:ext cx="4584776" cy="5395130"/>
          </a:xfrm>
          <a:prstGeom prst="rect">
            <a:avLst/>
          </a:prstGeom>
          <a:solidFill>
            <a:schemeClr val="bg1"/>
          </a:solidFill>
          <a:ln w="19050" algn="ctr">
            <a:solidFill>
              <a:schemeClr val="accent3"/>
            </a:solidFill>
            <a:miter lim="800000"/>
            <a:headEnd/>
            <a:tailEnd/>
          </a:ln>
          <a:effectLst/>
        </p:spPr>
        <p:txBody>
          <a:bodyPr lIns="261231" tIns="522462" rIns="130615" bIns="65308"/>
          <a:lstStyle/>
          <a:p>
            <a:pPr marL="331075" indent="-331075">
              <a:lnSpc>
                <a:spcPct val="90000"/>
              </a:lnSpc>
              <a:spcBef>
                <a:spcPts val="1714"/>
              </a:spcBef>
              <a:buClr>
                <a:schemeClr val="tx2"/>
              </a:buClr>
              <a:buSzPct val="90000"/>
              <a:buFont typeface="Wingdings" pitchFamily="2" charset="2"/>
              <a:buChar char="§"/>
            </a:pPr>
            <a:r>
              <a:rPr lang="zh-TW" altLang="en-US" sz="2100" dirty="0">
                <a:solidFill>
                  <a:schemeClr val="tx2"/>
                </a:solidFill>
                <a:latin typeface="Avenir Next Condensed Medium"/>
                <a:ea typeface="Apple LiGothic Medium"/>
                <a:cs typeface="Avenir Next Condensed Medium"/>
              </a:rPr>
              <a:t>簡單的部署</a:t>
            </a:r>
            <a:endParaRPr lang="en-US" altLang="zh-TW" sz="2100" dirty="0">
              <a:solidFill>
                <a:schemeClr val="tx2"/>
              </a:solidFill>
              <a:latin typeface="Avenir Next Condensed Medium"/>
              <a:ea typeface="Apple LiGothic Medium"/>
              <a:cs typeface="Avenir Next Condensed Medium"/>
            </a:endParaRPr>
          </a:p>
          <a:p>
            <a:pPr marL="331075" indent="-331075">
              <a:lnSpc>
                <a:spcPct val="90000"/>
              </a:lnSpc>
              <a:spcBef>
                <a:spcPts val="1714"/>
              </a:spcBef>
              <a:buClr>
                <a:schemeClr val="tx2"/>
              </a:buClr>
              <a:buSzPct val="90000"/>
              <a:buFont typeface="Wingdings" pitchFamily="2" charset="2"/>
              <a:buChar char="§"/>
            </a:pPr>
            <a:r>
              <a:rPr lang="zh-TW" altLang="en-US" sz="2100" dirty="0">
                <a:solidFill>
                  <a:schemeClr val="tx2"/>
                </a:solidFill>
                <a:latin typeface="Avenir Next Condensed Medium"/>
                <a:ea typeface="Apple LiGothic Medium"/>
                <a:cs typeface="Avenir Next Condensed Medium"/>
              </a:rPr>
              <a:t>主動式最佳化</a:t>
            </a:r>
            <a:endParaRPr lang="en-US" altLang="zh-TW" sz="2100" dirty="0">
              <a:solidFill>
                <a:schemeClr val="tx2"/>
              </a:solidFill>
              <a:latin typeface="Avenir Next Condensed Medium"/>
              <a:ea typeface="Apple LiGothic Medium"/>
              <a:cs typeface="Avenir Next Condensed Medium"/>
            </a:endParaRPr>
          </a:p>
          <a:p>
            <a:pPr marL="331075" indent="-331075">
              <a:lnSpc>
                <a:spcPct val="90000"/>
              </a:lnSpc>
              <a:spcBef>
                <a:spcPts val="1714"/>
              </a:spcBef>
              <a:buClr>
                <a:schemeClr val="tx2"/>
              </a:buClr>
              <a:buSzPct val="90000"/>
              <a:buFont typeface="Wingdings" pitchFamily="2" charset="2"/>
              <a:buChar char="§"/>
            </a:pPr>
            <a:r>
              <a:rPr lang="zh-TW" altLang="en-US" sz="2100" dirty="0">
                <a:solidFill>
                  <a:schemeClr val="tx2"/>
                </a:solidFill>
                <a:latin typeface="Avenir Next Condensed Medium"/>
                <a:ea typeface="Apple LiGothic Medium"/>
                <a:cs typeface="Avenir Next Condensed Medium"/>
              </a:rPr>
              <a:t>集中化的控制及能見度</a:t>
            </a:r>
          </a:p>
          <a:p>
            <a:pPr marL="331075" indent="-331075">
              <a:lnSpc>
                <a:spcPct val="90000"/>
              </a:lnSpc>
              <a:spcBef>
                <a:spcPts val="1714"/>
              </a:spcBef>
              <a:buClr>
                <a:schemeClr val="tx2"/>
              </a:buClr>
              <a:buSzPct val="90000"/>
              <a:buFont typeface="Wingdings" pitchFamily="2" charset="2"/>
              <a:buChar char="§"/>
            </a:pPr>
            <a:r>
              <a:rPr lang="zh-TW" altLang="en-US" sz="2100" dirty="0">
                <a:solidFill>
                  <a:schemeClr val="tx2"/>
                </a:solidFill>
                <a:latin typeface="Avenir Next Condensed Medium"/>
                <a:ea typeface="Apple LiGothic Medium"/>
                <a:cs typeface="Avenir Next Condensed Medium"/>
              </a:rPr>
              <a:t>管理</a:t>
            </a:r>
            <a:endParaRPr lang="zh-TW" altLang="en-US" sz="2100" dirty="0">
              <a:solidFill>
                <a:schemeClr val="tx2"/>
              </a:solidFill>
              <a:latin typeface="Avenir Next Condensed Medium"/>
              <a:ea typeface="Apple LiGothic Medium"/>
              <a:cs typeface="Avenir Next Condensed Medium"/>
            </a:endParaRPr>
          </a:p>
        </p:txBody>
      </p:sp>
      <p:sp>
        <p:nvSpPr>
          <p:cNvPr id="11" name="Rectangle 5"/>
          <p:cNvSpPr>
            <a:spLocks noChangeArrowheads="1"/>
          </p:cNvSpPr>
          <p:nvPr/>
        </p:nvSpPr>
        <p:spPr bwMode="auto">
          <a:xfrm>
            <a:off x="205499" y="1984757"/>
            <a:ext cx="4584774" cy="5402623"/>
          </a:xfrm>
          <a:prstGeom prst="rect">
            <a:avLst/>
          </a:prstGeom>
          <a:solidFill>
            <a:schemeClr val="bg1"/>
          </a:solidFill>
          <a:ln w="19050" algn="ctr">
            <a:solidFill>
              <a:schemeClr val="accent4"/>
            </a:solidFill>
            <a:miter lim="800000"/>
            <a:headEnd/>
            <a:tailEnd/>
          </a:ln>
          <a:effectLst/>
        </p:spPr>
        <p:txBody>
          <a:bodyPr lIns="261231" tIns="522462" rIns="130615" bIns="65308"/>
          <a:lstStyle/>
          <a:p>
            <a:pPr marL="331075" indent="-331075">
              <a:lnSpc>
                <a:spcPct val="90000"/>
              </a:lnSpc>
              <a:spcBef>
                <a:spcPts val="1714"/>
              </a:spcBef>
              <a:buClr>
                <a:schemeClr val="tx2"/>
              </a:buClr>
              <a:buSzPct val="90000"/>
              <a:buFont typeface="Wingdings" pitchFamily="2" charset="2"/>
              <a:buChar char="§"/>
            </a:pPr>
            <a:r>
              <a:rPr lang="zh-TW" altLang="en-US" sz="2100" dirty="0">
                <a:solidFill>
                  <a:schemeClr val="tx2"/>
                </a:solidFill>
                <a:latin typeface="Avenir Next Condensed Medium"/>
                <a:ea typeface="Apple LiGothic Medium"/>
                <a:cs typeface="Avenir Next Condensed Medium"/>
              </a:rPr>
              <a:t>強大的運算</a:t>
            </a:r>
            <a:endParaRPr lang="en-US" altLang="zh-TW" sz="2100" dirty="0">
              <a:solidFill>
                <a:schemeClr val="tx2"/>
              </a:solidFill>
              <a:latin typeface="Avenir Next Condensed Medium"/>
              <a:ea typeface="Apple LiGothic Medium"/>
              <a:cs typeface="Avenir Next Condensed Medium"/>
            </a:endParaRPr>
          </a:p>
          <a:p>
            <a:pPr marL="331075" indent="-331075">
              <a:lnSpc>
                <a:spcPct val="90000"/>
              </a:lnSpc>
              <a:spcBef>
                <a:spcPts val="1714"/>
              </a:spcBef>
              <a:buClr>
                <a:schemeClr val="tx2"/>
              </a:buClr>
              <a:buSzPct val="90000"/>
              <a:buFont typeface="Wingdings" pitchFamily="2" charset="2"/>
              <a:buChar char="§"/>
            </a:pPr>
            <a:r>
              <a:rPr lang="zh-TW" altLang="en-US" sz="2100" dirty="0">
                <a:solidFill>
                  <a:schemeClr val="tx2"/>
                </a:solidFill>
                <a:latin typeface="Avenir Next Condensed Medium"/>
                <a:ea typeface="Apple LiGothic Medium"/>
                <a:cs typeface="Avenir Next Condensed Medium"/>
              </a:rPr>
              <a:t>可靠的安全性</a:t>
            </a:r>
            <a:endParaRPr lang="en-US" altLang="zh-TW" sz="2100" dirty="0">
              <a:solidFill>
                <a:schemeClr val="tx2"/>
              </a:solidFill>
              <a:latin typeface="Avenir Next Condensed Medium"/>
              <a:ea typeface="Apple LiGothic Medium"/>
              <a:cs typeface="Avenir Next Condensed Medium"/>
            </a:endParaRPr>
          </a:p>
          <a:p>
            <a:pPr marL="331075" indent="-331075">
              <a:lnSpc>
                <a:spcPct val="90000"/>
              </a:lnSpc>
              <a:spcBef>
                <a:spcPts val="1714"/>
              </a:spcBef>
              <a:buClr>
                <a:schemeClr val="tx2"/>
              </a:buClr>
              <a:buSzPct val="90000"/>
              <a:buFont typeface="Wingdings" pitchFamily="2" charset="2"/>
              <a:buChar char="§"/>
            </a:pPr>
            <a:r>
              <a:rPr lang="zh-TW" altLang="en-US" sz="2100" dirty="0">
                <a:solidFill>
                  <a:schemeClr val="tx2"/>
                </a:solidFill>
                <a:latin typeface="Avenir Next Condensed Medium"/>
                <a:ea typeface="Apple LiGothic Medium"/>
                <a:cs typeface="Avenir Next Condensed Medium"/>
              </a:rPr>
              <a:t>網路服務</a:t>
            </a:r>
            <a:endParaRPr lang="en-US" altLang="zh-TW" sz="2100" dirty="0">
              <a:solidFill>
                <a:schemeClr val="tx2"/>
              </a:solidFill>
              <a:latin typeface="Avenir Next Condensed Medium"/>
              <a:ea typeface="Apple LiGothic Medium"/>
              <a:cs typeface="Avenir Next Condensed Medium"/>
            </a:endParaRPr>
          </a:p>
          <a:p>
            <a:pPr marL="331075" indent="-331075">
              <a:lnSpc>
                <a:spcPct val="90000"/>
              </a:lnSpc>
              <a:spcBef>
                <a:spcPts val="1714"/>
              </a:spcBef>
              <a:buClr>
                <a:schemeClr val="tx2"/>
              </a:buClr>
              <a:buSzPct val="90000"/>
              <a:buFont typeface="Wingdings" pitchFamily="2" charset="2"/>
              <a:buChar char="§"/>
            </a:pPr>
            <a:r>
              <a:rPr lang="zh-TW" altLang="en-US" sz="2100" dirty="0">
                <a:solidFill>
                  <a:schemeClr val="tx2"/>
                </a:solidFill>
                <a:latin typeface="Avenir Next Condensed Medium"/>
                <a:ea typeface="Apple LiGothic Medium"/>
                <a:cs typeface="Avenir Next Condensed Medium"/>
              </a:rPr>
              <a:t>高效率儲存</a:t>
            </a:r>
            <a:endParaRPr lang="en-US" altLang="zh-TW" sz="2100" dirty="0">
              <a:solidFill>
                <a:schemeClr val="tx2"/>
              </a:solidFill>
              <a:latin typeface="Avenir Next Condensed Medium"/>
              <a:ea typeface="Apple LiGothic Medium"/>
              <a:cs typeface="Avenir Next Condensed Medium"/>
            </a:endParaRPr>
          </a:p>
          <a:p>
            <a:pPr marL="331075" indent="-331075">
              <a:lnSpc>
                <a:spcPct val="90000"/>
              </a:lnSpc>
              <a:spcBef>
                <a:spcPts val="1714"/>
              </a:spcBef>
              <a:buClr>
                <a:schemeClr val="tx2"/>
              </a:buClr>
              <a:buSzPct val="90000"/>
              <a:buFont typeface="Wingdings" pitchFamily="2" charset="2"/>
              <a:buChar char="§"/>
            </a:pPr>
            <a:r>
              <a:rPr lang="zh-TW" altLang="en-US" sz="2100" dirty="0">
                <a:solidFill>
                  <a:schemeClr val="tx2"/>
                </a:solidFill>
                <a:latin typeface="Avenir Next Condensed Medium"/>
                <a:ea typeface="Apple LiGothic Medium"/>
                <a:cs typeface="Avenir Next Condensed Medium"/>
              </a:rPr>
              <a:t>一致的自動化</a:t>
            </a:r>
            <a:endParaRPr lang="en-US" altLang="en-US" sz="2100" dirty="0">
              <a:solidFill>
                <a:schemeClr val="tx2"/>
              </a:solidFill>
              <a:latin typeface="Avenir Next Condensed Medium"/>
              <a:ea typeface="Apple LiGothic Medium"/>
              <a:cs typeface="Avenir Next Condensed Medium"/>
            </a:endParaRPr>
          </a:p>
        </p:txBody>
      </p:sp>
      <p:sp>
        <p:nvSpPr>
          <p:cNvPr id="14" name="Rectangle 5"/>
          <p:cNvSpPr>
            <a:spLocks noChangeArrowheads="1"/>
          </p:cNvSpPr>
          <p:nvPr/>
        </p:nvSpPr>
        <p:spPr bwMode="auto">
          <a:xfrm>
            <a:off x="205499" y="975990"/>
            <a:ext cx="4584774" cy="1046328"/>
          </a:xfrm>
          <a:prstGeom prst="round2SameRect">
            <a:avLst>
              <a:gd name="adj1" fmla="val 12021"/>
              <a:gd name="adj2" fmla="val 0"/>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n w="19050">
            <a:solidFill>
              <a:schemeClr val="accent4"/>
            </a:solidFill>
            <a:miter lim="800000"/>
            <a:headEnd/>
            <a:tailEnd/>
          </a:ln>
          <a:effectLst/>
        </p:spPr>
        <p:txBody>
          <a:bodyPr lIns="0" tIns="0" rIns="0" bIns="0" anchor="ctr" anchorCtr="1"/>
          <a:lstStyle/>
          <a:p>
            <a:pPr algn="ctr" fontAlgn="base">
              <a:lnSpc>
                <a:spcPct val="90000"/>
              </a:lnSpc>
              <a:spcBef>
                <a:spcPct val="0"/>
              </a:spcBef>
              <a:spcAft>
                <a:spcPct val="0"/>
              </a:spcAft>
              <a:buClr>
                <a:srgbClr val="7B663F"/>
              </a:buClr>
            </a:pPr>
            <a:r>
              <a:rPr lang="zh-TW" altLang="en-US" b="1" dirty="0">
                <a:solidFill>
                  <a:srgbClr val="FFFFFF"/>
                </a:solidFill>
                <a:latin typeface="Avenir Next Condensed Medium"/>
                <a:ea typeface="Apple LiGothic Medium"/>
                <a:cs typeface="Avenir Next Condensed Medium"/>
              </a:rPr>
              <a:t>伺服器虛擬化</a:t>
            </a:r>
            <a:r>
              <a:rPr lang="en-US" altLang="zh-TW" b="1" dirty="0">
                <a:solidFill>
                  <a:srgbClr val="FFFFFF"/>
                </a:solidFill>
                <a:latin typeface="Avenir Next Condensed Medium"/>
                <a:ea typeface="Apple LiGothic Medium"/>
                <a:cs typeface="Avenir Next Condensed Medium"/>
              </a:rPr>
              <a:t/>
            </a:r>
            <a:br>
              <a:rPr lang="en-US" altLang="zh-TW" b="1" dirty="0">
                <a:solidFill>
                  <a:srgbClr val="FFFFFF"/>
                </a:solidFill>
                <a:latin typeface="Avenir Next Condensed Medium"/>
                <a:ea typeface="Apple LiGothic Medium"/>
                <a:cs typeface="Avenir Next Condensed Medium"/>
              </a:rPr>
            </a:br>
            <a:r>
              <a:rPr lang="zh-TW" altLang="en-US" b="1" dirty="0">
                <a:solidFill>
                  <a:srgbClr val="FFFFFF"/>
                </a:solidFill>
                <a:latin typeface="Avenir Next Condensed Medium"/>
                <a:ea typeface="Apple LiGothic Medium"/>
                <a:cs typeface="Avenir Next Condensed Medium"/>
              </a:rPr>
              <a:t>與雲端基礎架構</a:t>
            </a:r>
            <a:r>
              <a:rPr lang="en-US" altLang="zh-TW" b="1" dirty="0">
                <a:solidFill>
                  <a:srgbClr val="FFFFFF"/>
                </a:solidFill>
                <a:latin typeface="Avenir Next Condensed Medium"/>
                <a:ea typeface="Apple LiGothic Medium"/>
                <a:cs typeface="Avenir Next Condensed Medium"/>
              </a:rPr>
              <a:t>   </a:t>
            </a:r>
            <a:br>
              <a:rPr lang="en-US" altLang="zh-TW" b="1" dirty="0">
                <a:solidFill>
                  <a:srgbClr val="FFFFFF"/>
                </a:solidFill>
                <a:latin typeface="Avenir Next Condensed Medium"/>
                <a:ea typeface="Apple LiGothic Medium"/>
                <a:cs typeface="Avenir Next Condensed Medium"/>
              </a:rPr>
            </a:br>
            <a:r>
              <a:rPr lang="en-US" altLang="zh-TW" b="1" dirty="0" err="1">
                <a:solidFill>
                  <a:srgbClr val="FFFFFF"/>
                </a:solidFill>
                <a:latin typeface="Avenir Next Condensed Medium"/>
                <a:ea typeface="Apple LiGothic Medium"/>
                <a:cs typeface="Avenir Next Condensed Medium"/>
              </a:rPr>
              <a:t>vSphere</a:t>
            </a:r>
            <a:endParaRPr lang="en-US" b="1" dirty="0">
              <a:solidFill>
                <a:srgbClr val="FFFFFF"/>
              </a:solidFill>
              <a:latin typeface="Avenir Next Condensed Medium"/>
              <a:ea typeface="Apple LiGothic Medium"/>
              <a:cs typeface="Avenir Next Condensed Medium"/>
            </a:endParaRPr>
          </a:p>
        </p:txBody>
      </p:sp>
      <p:sp>
        <p:nvSpPr>
          <p:cNvPr id="15" name="Rectangle 5"/>
          <p:cNvSpPr>
            <a:spLocks noChangeArrowheads="1"/>
          </p:cNvSpPr>
          <p:nvPr/>
        </p:nvSpPr>
        <p:spPr bwMode="auto">
          <a:xfrm>
            <a:off x="9875520" y="975990"/>
            <a:ext cx="4584774" cy="1046328"/>
          </a:xfrm>
          <a:prstGeom prst="round2SameRect">
            <a:avLst>
              <a:gd name="adj1" fmla="val 12021"/>
              <a:gd name="adj2" fmla="val 0"/>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19050">
            <a:solidFill>
              <a:schemeClr val="accent1">
                <a:lumMod val="75000"/>
              </a:schemeClr>
            </a:solidFill>
            <a:miter lim="800000"/>
            <a:headEnd/>
            <a:tailEnd/>
          </a:ln>
          <a:effectLst/>
        </p:spPr>
        <p:txBody>
          <a:bodyPr lIns="0" tIns="0" rIns="0" bIns="0" anchor="ctr" anchorCtr="1"/>
          <a:lstStyle/>
          <a:p>
            <a:pPr>
              <a:lnSpc>
                <a:spcPct val="90000"/>
              </a:lnSpc>
              <a:spcAft>
                <a:spcPct val="0"/>
              </a:spcAft>
              <a:buClr>
                <a:srgbClr val="7B663F"/>
              </a:buClr>
            </a:pPr>
            <a:r>
              <a:rPr lang="zh-TW" altLang="en-US" b="1" dirty="0">
                <a:solidFill>
                  <a:srgbClr val="FFFFFF"/>
                </a:solidFill>
                <a:latin typeface="Avenir Next Condensed Medium"/>
                <a:ea typeface="Apple LiGothic Medium"/>
                <a:cs typeface="Avenir Next Condensed Medium"/>
              </a:rPr>
              <a:t>桌面虛擬化平台</a:t>
            </a:r>
            <a:r>
              <a:rPr lang="en-US" altLang="zh-TW" b="1" dirty="0">
                <a:solidFill>
                  <a:srgbClr val="FFFFFF"/>
                </a:solidFill>
                <a:latin typeface="Avenir Next Condensed Medium"/>
                <a:ea typeface="Apple LiGothic Medium"/>
                <a:cs typeface="Avenir Next Condensed Medium"/>
              </a:rPr>
              <a:t>   </a:t>
            </a:r>
            <a:br>
              <a:rPr lang="en-US" altLang="zh-TW" b="1" dirty="0">
                <a:solidFill>
                  <a:srgbClr val="FFFFFF"/>
                </a:solidFill>
                <a:latin typeface="Avenir Next Condensed Medium"/>
                <a:ea typeface="Apple LiGothic Medium"/>
                <a:cs typeface="Avenir Next Condensed Medium"/>
              </a:rPr>
            </a:br>
            <a:r>
              <a:rPr lang="en-US" altLang="zh-TW" b="1" dirty="0">
                <a:solidFill>
                  <a:srgbClr val="FFFFFF"/>
                </a:solidFill>
                <a:latin typeface="Avenir Next Condensed Medium"/>
                <a:ea typeface="Apple LiGothic Medium"/>
                <a:cs typeface="Avenir Next Condensed Medium"/>
              </a:rPr>
              <a:t>Horizon</a:t>
            </a:r>
            <a:r>
              <a:rPr lang="zh-TW" altLang="en-US" b="1" dirty="0">
                <a:solidFill>
                  <a:srgbClr val="FFFFFF"/>
                </a:solidFill>
                <a:latin typeface="Avenir Next Condensed Medium"/>
                <a:ea typeface="Apple LiGothic Medium"/>
                <a:cs typeface="Avenir Next Condensed Medium"/>
              </a:rPr>
              <a:t> </a:t>
            </a:r>
            <a:r>
              <a:rPr lang="en-US" altLang="zh-TW" b="1" dirty="0">
                <a:solidFill>
                  <a:srgbClr val="FFFFFF"/>
                </a:solidFill>
                <a:latin typeface="Avenir Next Condensed Medium"/>
                <a:ea typeface="Apple LiGothic Medium"/>
                <a:cs typeface="Avenir Next Condensed Medium"/>
              </a:rPr>
              <a:t>View</a:t>
            </a:r>
            <a:endParaRPr lang="en-US" b="1" dirty="0">
              <a:solidFill>
                <a:srgbClr val="FFFFFF"/>
              </a:solidFill>
              <a:latin typeface="Avenir Next Condensed Medium"/>
              <a:ea typeface="Apple LiGothic Medium"/>
              <a:cs typeface="Avenir Next Condensed Medium"/>
            </a:endParaRPr>
          </a:p>
        </p:txBody>
      </p:sp>
      <p:sp>
        <p:nvSpPr>
          <p:cNvPr id="16" name="Rectangle 5"/>
          <p:cNvSpPr>
            <a:spLocks noChangeArrowheads="1"/>
          </p:cNvSpPr>
          <p:nvPr/>
        </p:nvSpPr>
        <p:spPr bwMode="auto">
          <a:xfrm>
            <a:off x="5046906" y="975990"/>
            <a:ext cx="4584774" cy="1046328"/>
          </a:xfrm>
          <a:prstGeom prst="round2SameRect">
            <a:avLst>
              <a:gd name="adj1" fmla="val 12021"/>
              <a:gd name="adj2" fmla="val 0"/>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w="19050">
            <a:solidFill>
              <a:schemeClr val="accent3"/>
            </a:solidFill>
            <a:miter lim="800000"/>
            <a:headEnd/>
            <a:tailEnd/>
          </a:ln>
          <a:effectLst/>
        </p:spPr>
        <p:txBody>
          <a:bodyPr lIns="0" tIns="0" rIns="0" bIns="0" anchor="ctr" anchorCtr="1"/>
          <a:lstStyle/>
          <a:p>
            <a:pPr>
              <a:lnSpc>
                <a:spcPct val="90000"/>
              </a:lnSpc>
              <a:spcAft>
                <a:spcPct val="0"/>
              </a:spcAft>
              <a:buClr>
                <a:srgbClr val="7B663F"/>
              </a:buClr>
            </a:pPr>
            <a:r>
              <a:rPr lang="zh-TW" altLang="en-US" b="1" dirty="0">
                <a:solidFill>
                  <a:srgbClr val="FFFFFF"/>
                </a:solidFill>
                <a:latin typeface="Avenir Next Condensed Medium"/>
                <a:ea typeface="Apple LiGothic Medium"/>
                <a:cs typeface="Avenir Next Condensed Medium"/>
              </a:rPr>
              <a:t>虛擬化與伺服器</a:t>
            </a:r>
            <a:r>
              <a:rPr lang="en-US" altLang="zh-TW" b="1" dirty="0">
                <a:solidFill>
                  <a:srgbClr val="FFFFFF"/>
                </a:solidFill>
                <a:latin typeface="Avenir Next Condensed Medium"/>
                <a:ea typeface="Apple LiGothic Medium"/>
                <a:cs typeface="Avenir Next Condensed Medium"/>
              </a:rPr>
              <a:t/>
            </a:r>
            <a:br>
              <a:rPr lang="en-US" altLang="zh-TW" b="1" dirty="0">
                <a:solidFill>
                  <a:srgbClr val="FFFFFF"/>
                </a:solidFill>
                <a:latin typeface="Avenir Next Condensed Medium"/>
                <a:ea typeface="Apple LiGothic Medium"/>
                <a:cs typeface="Avenir Next Condensed Medium"/>
              </a:rPr>
            </a:br>
            <a:r>
              <a:rPr lang="zh-TW" altLang="en-US" b="1" dirty="0">
                <a:solidFill>
                  <a:srgbClr val="FFFFFF"/>
                </a:solidFill>
                <a:latin typeface="Avenir Next Condensed Medium"/>
                <a:ea typeface="Apple LiGothic Medium"/>
                <a:cs typeface="Avenir Next Condensed Medium"/>
              </a:rPr>
              <a:t>      管理軟體</a:t>
            </a:r>
            <a:r>
              <a:rPr lang="en-US" altLang="zh-TW" b="1" dirty="0">
                <a:solidFill>
                  <a:srgbClr val="FFFFFF"/>
                </a:solidFill>
                <a:latin typeface="Avenir Next Condensed Medium"/>
                <a:ea typeface="Apple LiGothic Medium"/>
                <a:cs typeface="Avenir Next Condensed Medium"/>
              </a:rPr>
              <a:t/>
            </a:r>
            <a:br>
              <a:rPr lang="en-US" altLang="zh-TW" b="1" dirty="0">
                <a:solidFill>
                  <a:srgbClr val="FFFFFF"/>
                </a:solidFill>
                <a:latin typeface="Avenir Next Condensed Medium"/>
                <a:ea typeface="Apple LiGothic Medium"/>
                <a:cs typeface="Avenir Next Condensed Medium"/>
              </a:rPr>
            </a:br>
            <a:r>
              <a:rPr lang="en-US" altLang="zh-TW" b="1" dirty="0">
                <a:solidFill>
                  <a:srgbClr val="FFFFFF"/>
                </a:solidFill>
                <a:latin typeface="Avenir Next Condensed Medium"/>
                <a:ea typeface="Apple LiGothic Medium"/>
                <a:cs typeface="Avenir Next Condensed Medium"/>
              </a:rPr>
              <a:t> </a:t>
            </a:r>
            <a:r>
              <a:rPr lang="en-US" altLang="zh-TW" b="1" dirty="0" err="1">
                <a:solidFill>
                  <a:srgbClr val="FFFFFF"/>
                </a:solidFill>
                <a:latin typeface="Avenir Next Condensed Medium"/>
                <a:ea typeface="Apple LiGothic Medium"/>
                <a:cs typeface="Avenir Next Condensed Medium"/>
              </a:rPr>
              <a:t>Vcenter</a:t>
            </a:r>
            <a:r>
              <a:rPr lang="zh-TW" altLang="en-US" b="1" dirty="0">
                <a:solidFill>
                  <a:srgbClr val="FFFFFF"/>
                </a:solidFill>
                <a:latin typeface="Avenir Next Condensed Medium"/>
                <a:ea typeface="Apple LiGothic Medium"/>
                <a:cs typeface="Avenir Next Condensed Medium"/>
              </a:rPr>
              <a:t> </a:t>
            </a:r>
            <a:r>
              <a:rPr lang="en-US" altLang="zh-TW" b="1" dirty="0">
                <a:solidFill>
                  <a:srgbClr val="FFFFFF"/>
                </a:solidFill>
                <a:latin typeface="Avenir Next Condensed Medium"/>
                <a:ea typeface="Apple LiGothic Medium"/>
                <a:cs typeface="Avenir Next Condensed Medium"/>
              </a:rPr>
              <a:t>Server</a:t>
            </a:r>
            <a:endParaRPr lang="en-US" b="1" dirty="0">
              <a:solidFill>
                <a:srgbClr val="FFFFFF"/>
              </a:solidFill>
              <a:latin typeface="Avenir Next Condensed Medium"/>
              <a:ea typeface="Apple LiGothic Medium"/>
              <a:cs typeface="Avenir Next Condensed Medium"/>
            </a:endParaRPr>
          </a:p>
        </p:txBody>
      </p:sp>
      <p:sp>
        <p:nvSpPr>
          <p:cNvPr id="21" name="Oval 20"/>
          <p:cNvSpPr/>
          <p:nvPr/>
        </p:nvSpPr>
        <p:spPr bwMode="auto">
          <a:xfrm>
            <a:off x="8780729" y="975990"/>
            <a:ext cx="814363" cy="571747"/>
          </a:xfrm>
          <a:prstGeom prst="ellipse">
            <a:avLst/>
          </a:prstGeom>
          <a:solidFill>
            <a:srgbClr val="FFFC63"/>
          </a:solidFill>
          <a:ln w="19050">
            <a:noFill/>
            <a:round/>
            <a:headEnd/>
            <a:tailEnd/>
          </a:ln>
          <a:effectLst>
            <a:outerShdw blurRad="50800" dist="38100" dir="2700000" algn="tl" rotWithShape="0">
              <a:prstClr val="black">
                <a:alpha val="40000"/>
              </a:prstClr>
            </a:outerShdw>
          </a:effectLst>
        </p:spPr>
        <p:txBody>
          <a:bodyPr wrap="none" lIns="0" tIns="0" rIns="0" bIns="0" rtlCol="0" anchor="ctr"/>
          <a:lstStyle/>
          <a:p>
            <a:pPr algn="ctr" defTabSz="1306155">
              <a:spcAft>
                <a:spcPts val="0"/>
              </a:spcAft>
            </a:pPr>
            <a:r>
              <a:rPr lang="en-US" sz="1400" b="1" dirty="0">
                <a:solidFill>
                  <a:srgbClr val="333333"/>
                </a:solidFill>
                <a:latin typeface="Avenir Next Condensed Medium"/>
                <a:ea typeface="Apple LiGothic Medium"/>
                <a:cs typeface="Avenir Next Condensed Medium"/>
              </a:rPr>
              <a:t>NEW</a:t>
            </a:r>
          </a:p>
          <a:p>
            <a:pPr algn="ctr" defTabSz="1306155">
              <a:spcAft>
                <a:spcPts val="0"/>
              </a:spcAft>
            </a:pPr>
            <a:r>
              <a:rPr lang="en-US" sz="1400" b="1" dirty="0">
                <a:solidFill>
                  <a:srgbClr val="333333"/>
                </a:solidFill>
                <a:latin typeface="Avenir Next Condensed Medium"/>
                <a:ea typeface="Apple LiGothic Medium"/>
                <a:cs typeface="Avenir Next Condensed Medium"/>
              </a:rPr>
              <a:t>V4.2</a:t>
            </a:r>
          </a:p>
        </p:txBody>
      </p:sp>
      <p:sp>
        <p:nvSpPr>
          <p:cNvPr id="22" name="Oval 20"/>
          <p:cNvSpPr/>
          <p:nvPr/>
        </p:nvSpPr>
        <p:spPr bwMode="auto">
          <a:xfrm>
            <a:off x="13569481" y="1006068"/>
            <a:ext cx="814363" cy="571747"/>
          </a:xfrm>
          <a:prstGeom prst="ellipse">
            <a:avLst/>
          </a:prstGeom>
          <a:solidFill>
            <a:srgbClr val="FFFC63"/>
          </a:solidFill>
          <a:ln w="19050">
            <a:noFill/>
            <a:round/>
            <a:headEnd/>
            <a:tailEnd/>
          </a:ln>
          <a:effectLst>
            <a:outerShdw blurRad="50800" dist="38100" dir="2700000" algn="tl" rotWithShape="0">
              <a:prstClr val="black">
                <a:alpha val="40000"/>
              </a:prstClr>
            </a:outerShdw>
          </a:effectLst>
        </p:spPr>
        <p:txBody>
          <a:bodyPr wrap="none" lIns="0" tIns="0" rIns="0" bIns="0" rtlCol="0" anchor="ctr"/>
          <a:lstStyle/>
          <a:p>
            <a:pPr algn="ctr" defTabSz="1306155">
              <a:spcAft>
                <a:spcPts val="0"/>
              </a:spcAft>
            </a:pPr>
            <a:r>
              <a:rPr lang="en-US" sz="1400" b="1" dirty="0">
                <a:solidFill>
                  <a:srgbClr val="333333"/>
                </a:solidFill>
                <a:latin typeface="Avenir Next Condensed Medium"/>
                <a:ea typeface="Apple LiGothic Medium"/>
                <a:cs typeface="Avenir Next Condensed Medium"/>
              </a:rPr>
              <a:t>NEW</a:t>
            </a:r>
          </a:p>
          <a:p>
            <a:pPr algn="ctr" defTabSz="1306155">
              <a:spcAft>
                <a:spcPts val="0"/>
              </a:spcAft>
            </a:pPr>
            <a:r>
              <a:rPr lang="en-US" sz="1400" b="1" dirty="0">
                <a:solidFill>
                  <a:srgbClr val="333333"/>
                </a:solidFill>
                <a:latin typeface="Avenir Next Condensed Medium"/>
                <a:ea typeface="Apple LiGothic Medium"/>
                <a:cs typeface="Avenir Next Condensed Medium"/>
              </a:rPr>
              <a:t>V5.2</a:t>
            </a:r>
          </a:p>
        </p:txBody>
      </p:sp>
      <p:sp>
        <p:nvSpPr>
          <p:cNvPr id="23" name="Oval 20"/>
          <p:cNvSpPr/>
          <p:nvPr/>
        </p:nvSpPr>
        <p:spPr bwMode="auto">
          <a:xfrm>
            <a:off x="3975913" y="975990"/>
            <a:ext cx="814363" cy="571747"/>
          </a:xfrm>
          <a:prstGeom prst="ellipse">
            <a:avLst/>
          </a:prstGeom>
          <a:solidFill>
            <a:srgbClr val="FFFC63"/>
          </a:solidFill>
          <a:ln w="19050">
            <a:noFill/>
            <a:round/>
            <a:headEnd/>
            <a:tailEnd/>
          </a:ln>
          <a:effectLst>
            <a:outerShdw blurRad="50800" dist="38100" dir="2700000" algn="tl" rotWithShape="0">
              <a:prstClr val="black">
                <a:alpha val="40000"/>
              </a:prstClr>
            </a:outerShdw>
          </a:effectLst>
        </p:spPr>
        <p:txBody>
          <a:bodyPr wrap="none" lIns="0" tIns="0" rIns="0" bIns="0" rtlCol="0" anchor="ctr"/>
          <a:lstStyle/>
          <a:p>
            <a:pPr algn="ctr" defTabSz="1306155">
              <a:spcAft>
                <a:spcPts val="0"/>
              </a:spcAft>
            </a:pPr>
            <a:r>
              <a:rPr lang="en-US" sz="1400" b="1" dirty="0">
                <a:solidFill>
                  <a:srgbClr val="333333"/>
                </a:solidFill>
                <a:latin typeface="Avenir Next Condensed Medium"/>
                <a:ea typeface="Apple LiGothic Medium"/>
                <a:cs typeface="Avenir Next Condensed Medium"/>
              </a:rPr>
              <a:t>NEW</a:t>
            </a:r>
          </a:p>
          <a:p>
            <a:pPr algn="ctr" defTabSz="1306155">
              <a:spcAft>
                <a:spcPts val="0"/>
              </a:spcAft>
            </a:pPr>
            <a:r>
              <a:rPr lang="en-US" sz="1400" b="1" dirty="0">
                <a:solidFill>
                  <a:srgbClr val="333333"/>
                </a:solidFill>
                <a:latin typeface="Avenir Next Condensed Medium"/>
                <a:ea typeface="Apple LiGothic Medium"/>
                <a:cs typeface="Avenir Next Condensed Medium"/>
              </a:rPr>
              <a:t>V5.2</a:t>
            </a:r>
          </a:p>
        </p:txBody>
      </p:sp>
      <p:grpSp>
        <p:nvGrpSpPr>
          <p:cNvPr id="2" name="Group 11"/>
          <p:cNvGrpSpPr/>
          <p:nvPr/>
        </p:nvGrpSpPr>
        <p:grpSpPr>
          <a:xfrm>
            <a:off x="10254412" y="4882192"/>
            <a:ext cx="4216459" cy="2292431"/>
            <a:chOff x="3881727" y="2006329"/>
            <a:chExt cx="4631801" cy="3820171"/>
          </a:xfrm>
        </p:grpSpPr>
        <p:pic>
          <p:nvPicPr>
            <p:cNvPr id="2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81727" y="2006329"/>
              <a:ext cx="4359275" cy="350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16"/>
            <p:cNvSpPr txBox="1"/>
            <p:nvPr/>
          </p:nvSpPr>
          <p:spPr>
            <a:xfrm>
              <a:off x="7287584" y="4840470"/>
              <a:ext cx="1225944" cy="718042"/>
            </a:xfrm>
            <a:prstGeom prst="rect">
              <a:avLst/>
            </a:prstGeom>
            <a:noFill/>
          </p:spPr>
          <p:txBody>
            <a:bodyPr wrap="none" rtlCol="0">
              <a:spAutoFit/>
            </a:bodyPr>
            <a:lstStyle/>
            <a:p>
              <a:pPr algn="l"/>
              <a:r>
                <a:rPr lang="en-US" sz="1100" b="1" dirty="0">
                  <a:solidFill>
                    <a:srgbClr val="333333"/>
                  </a:solidFill>
                  <a:latin typeface="Avenir Next Condensed Medium"/>
                  <a:ea typeface="Apple LiGothic Medium"/>
                  <a:cs typeface="Avenir Next Condensed Medium"/>
                </a:rPr>
                <a:t>VMware View</a:t>
              </a:r>
            </a:p>
            <a:p>
              <a:pPr algn="l"/>
              <a:r>
                <a:rPr lang="en-US" sz="1100" b="1" dirty="0">
                  <a:solidFill>
                    <a:srgbClr val="333333"/>
                  </a:solidFill>
                  <a:latin typeface="Avenir Next Condensed Medium"/>
                  <a:ea typeface="Apple LiGothic Medium"/>
                  <a:cs typeface="Avenir Next Condensed Medium"/>
                </a:rPr>
                <a:t> Composer</a:t>
              </a:r>
            </a:p>
          </p:txBody>
        </p:sp>
        <p:sp>
          <p:nvSpPr>
            <p:cNvPr id="27" name="TextBox 17"/>
            <p:cNvSpPr txBox="1"/>
            <p:nvPr/>
          </p:nvSpPr>
          <p:spPr>
            <a:xfrm>
              <a:off x="6445249" y="5390546"/>
              <a:ext cx="1502405" cy="435954"/>
            </a:xfrm>
            <a:prstGeom prst="rect">
              <a:avLst/>
            </a:prstGeom>
            <a:noFill/>
          </p:spPr>
          <p:txBody>
            <a:bodyPr wrap="none" rtlCol="0">
              <a:spAutoFit/>
            </a:bodyPr>
            <a:lstStyle/>
            <a:p>
              <a:pPr algn="l"/>
              <a:r>
                <a:rPr lang="en-US" sz="1100" b="1" dirty="0">
                  <a:solidFill>
                    <a:srgbClr val="333333"/>
                  </a:solidFill>
                  <a:latin typeface="Avenir Next Condensed Medium"/>
                  <a:ea typeface="Apple LiGothic Medium"/>
                  <a:cs typeface="Avenir Next Condensed Medium"/>
                </a:rPr>
                <a:t>VMware </a:t>
              </a:r>
              <a:r>
                <a:rPr lang="en-US" sz="1100" b="1" dirty="0" err="1">
                  <a:solidFill>
                    <a:srgbClr val="333333"/>
                  </a:solidFill>
                  <a:latin typeface="Avenir Next Condensed Medium"/>
                  <a:ea typeface="Apple LiGothic Medium"/>
                  <a:cs typeface="Avenir Next Condensed Medium"/>
                </a:rPr>
                <a:t>ThinApp</a:t>
              </a:r>
              <a:endParaRPr lang="en-US" sz="1100" b="1" dirty="0">
                <a:solidFill>
                  <a:srgbClr val="333333"/>
                </a:solidFill>
                <a:latin typeface="Avenir Next Condensed Medium"/>
                <a:ea typeface="Apple LiGothic Medium"/>
                <a:cs typeface="Avenir Next Condensed Medium"/>
              </a:endParaRPr>
            </a:p>
          </p:txBody>
        </p:sp>
        <p:sp>
          <p:nvSpPr>
            <p:cNvPr id="28" name="TextBox 18"/>
            <p:cNvSpPr txBox="1"/>
            <p:nvPr/>
          </p:nvSpPr>
          <p:spPr>
            <a:xfrm>
              <a:off x="4487068" y="5289949"/>
              <a:ext cx="1771825" cy="435954"/>
            </a:xfrm>
            <a:prstGeom prst="rect">
              <a:avLst/>
            </a:prstGeom>
            <a:noFill/>
          </p:spPr>
          <p:txBody>
            <a:bodyPr wrap="none" rtlCol="0">
              <a:spAutoFit/>
            </a:bodyPr>
            <a:lstStyle/>
            <a:p>
              <a:pPr algn="l"/>
              <a:r>
                <a:rPr lang="en-US" sz="1100" b="1" dirty="0">
                  <a:solidFill>
                    <a:srgbClr val="333333"/>
                  </a:solidFill>
                  <a:latin typeface="Avenir Next Condensed Medium"/>
                  <a:ea typeface="Apple LiGothic Medium"/>
                  <a:cs typeface="Avenir Next Condensed Medium"/>
                </a:rPr>
                <a:t>VMware View Clients</a:t>
              </a:r>
            </a:p>
          </p:txBody>
        </p:sp>
        <p:sp>
          <p:nvSpPr>
            <p:cNvPr id="29" name="TextBox 19"/>
            <p:cNvSpPr txBox="1"/>
            <p:nvPr/>
          </p:nvSpPr>
          <p:spPr>
            <a:xfrm>
              <a:off x="5244461" y="4312144"/>
              <a:ext cx="1277010" cy="718042"/>
            </a:xfrm>
            <a:prstGeom prst="rect">
              <a:avLst/>
            </a:prstGeom>
            <a:noFill/>
          </p:spPr>
          <p:txBody>
            <a:bodyPr wrap="none" rtlCol="0">
              <a:spAutoFit/>
            </a:bodyPr>
            <a:lstStyle/>
            <a:p>
              <a:pPr algn="ctr"/>
              <a:r>
                <a:rPr lang="en-US" sz="1100" b="1" dirty="0">
                  <a:solidFill>
                    <a:srgbClr val="333333"/>
                  </a:solidFill>
                  <a:latin typeface="Avenir Next Condensed Medium"/>
                  <a:ea typeface="Apple LiGothic Medium"/>
                  <a:cs typeface="Avenir Next Condensed Medium"/>
                </a:rPr>
                <a:t>VMware</a:t>
              </a:r>
            </a:p>
            <a:p>
              <a:pPr algn="ctr"/>
              <a:r>
                <a:rPr lang="en-US" sz="1100" b="1" dirty="0">
                  <a:solidFill>
                    <a:srgbClr val="333333"/>
                  </a:solidFill>
                  <a:latin typeface="Avenir Next Condensed Medium"/>
                  <a:ea typeface="Apple LiGothic Medium"/>
                  <a:cs typeface="Avenir Next Condensed Medium"/>
                </a:rPr>
                <a:t>View Manager</a:t>
              </a:r>
            </a:p>
          </p:txBody>
        </p:sp>
      </p:grpSp>
      <p:pic>
        <p:nvPicPr>
          <p:cNvPr id="30" name="Picture 2"/>
          <p:cNvPicPr>
            <a:picLocks noChangeAspect="1"/>
          </p:cNvPicPr>
          <p:nvPr/>
        </p:nvPicPr>
        <p:blipFill>
          <a:blip r:embed="rId5" cstate="print"/>
          <a:stretch>
            <a:fillRect/>
          </a:stretch>
        </p:blipFill>
        <p:spPr>
          <a:xfrm>
            <a:off x="287219" y="5147032"/>
            <a:ext cx="4447728" cy="2078514"/>
          </a:xfrm>
          <a:prstGeom prst="rect">
            <a:avLst/>
          </a:prstGeom>
        </p:spPr>
      </p:pic>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05555" y="4965587"/>
            <a:ext cx="3811670" cy="2448547"/>
          </a:xfrm>
          <a:prstGeom prst="rect">
            <a:avLst/>
          </a:prstGeom>
        </p:spPr>
      </p:pic>
    </p:spTree>
    <p:custDataLst>
      <p:tags r:id="rId1"/>
    </p:custDataLst>
    <p:extLst>
      <p:ext uri="{BB962C8B-B14F-4D97-AF65-F5344CB8AC3E}">
        <p14:creationId xmlns:p14="http://schemas.microsoft.com/office/powerpoint/2010/main" val="1940949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442" y="262892"/>
            <a:ext cx="13558520" cy="400050"/>
          </a:xfrm>
        </p:spPr>
        <p:txBody>
          <a:bodyPr>
            <a:normAutofit fontScale="90000"/>
          </a:bodyPr>
          <a:lstStyle/>
          <a:p>
            <a:endParaRPr lang="en-US" sz="3400" dirty="0">
              <a:solidFill>
                <a:schemeClr val="accent2">
                  <a:lumMod val="50000"/>
                </a:schemeClr>
              </a:solidFill>
              <a:latin typeface="Avenir Next Condensed Medium"/>
              <a:ea typeface="Apple LiGothic Medium"/>
              <a:cs typeface="Avenir Next Condensed Medium"/>
            </a:endParaRPr>
          </a:p>
        </p:txBody>
      </p:sp>
      <p:pic>
        <p:nvPicPr>
          <p:cNvPr id="1027" name="Picture 3" descr="C:\Users\Betty\Dropbox\Launches\2012 - Q2 EUC\Images - Screenshots\VMW-DGRM-VIEW-Arch-PPT 2012051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33925"/>
            <a:ext cx="14630400" cy="655466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60"/>
          <p:cNvSpPr>
            <a:spLocks noChangeArrowheads="1"/>
          </p:cNvSpPr>
          <p:nvPr/>
        </p:nvSpPr>
        <p:spPr bwMode="auto">
          <a:xfrm>
            <a:off x="3743603" y="6340503"/>
            <a:ext cx="6189350" cy="1264509"/>
          </a:xfrm>
          <a:prstGeom prst="rect">
            <a:avLst/>
          </a:prstGeom>
          <a:noFill/>
          <a:ln w="9525">
            <a:noFill/>
            <a:miter lim="800000"/>
            <a:headEnd/>
            <a:tailEnd/>
          </a:ln>
        </p:spPr>
        <p:txBody>
          <a:bodyPr wrap="square" lIns="130615" tIns="65308" rIns="130615" bIns="65308">
            <a:spAutoFit/>
          </a:bodyPr>
          <a:lstStyle/>
          <a:p>
            <a:pPr marL="322004" lvl="1" indent="-319737">
              <a:lnSpc>
                <a:spcPct val="80000"/>
              </a:lnSpc>
              <a:spcAft>
                <a:spcPct val="40000"/>
              </a:spcAft>
              <a:buSzPct val="75000"/>
              <a:buFont typeface="Wingdings" pitchFamily="2" charset="2"/>
              <a:buChar char="§"/>
            </a:pPr>
            <a:r>
              <a:rPr lang="zh-TW" altLang="en-US" sz="2300" b="1" dirty="0">
                <a:solidFill>
                  <a:schemeClr val="accent4">
                    <a:lumMod val="50000"/>
                  </a:schemeClr>
                </a:solidFill>
                <a:latin typeface="Avenir Next Condensed Medium"/>
                <a:ea typeface="Apple LiGothic Medium"/>
                <a:cs typeface="Avenir Next Condensed Medium"/>
              </a:rPr>
              <a:t>多樣化的終端支援</a:t>
            </a:r>
            <a:endParaRPr lang="en-US" altLang="zh-TW" sz="2300" b="1" dirty="0">
              <a:solidFill>
                <a:schemeClr val="accent4">
                  <a:lumMod val="50000"/>
                </a:schemeClr>
              </a:solidFill>
              <a:latin typeface="Avenir Next Condensed Medium"/>
              <a:ea typeface="Apple LiGothic Medium"/>
              <a:cs typeface="Avenir Next Condensed Medium"/>
            </a:endParaRPr>
          </a:p>
          <a:p>
            <a:pPr marL="322004" lvl="1" indent="-319737">
              <a:lnSpc>
                <a:spcPct val="80000"/>
              </a:lnSpc>
              <a:spcAft>
                <a:spcPct val="40000"/>
              </a:spcAft>
              <a:buSzPct val="75000"/>
              <a:buFont typeface="Wingdings" pitchFamily="2" charset="2"/>
              <a:buChar char="§"/>
            </a:pPr>
            <a:r>
              <a:rPr lang="zh-TW" altLang="en-US" sz="2300" b="1" dirty="0">
                <a:solidFill>
                  <a:schemeClr val="accent4">
                    <a:lumMod val="50000"/>
                  </a:schemeClr>
                </a:solidFill>
                <a:latin typeface="Avenir Next Condensed Medium"/>
                <a:ea typeface="Apple LiGothic Medium"/>
                <a:cs typeface="Avenir Next Condensed Medium"/>
              </a:rPr>
              <a:t>高可靠度與安全</a:t>
            </a:r>
            <a:r>
              <a:rPr lang="zh-TW" altLang="en-US" sz="2300" b="1" dirty="0">
                <a:solidFill>
                  <a:schemeClr val="accent4">
                    <a:lumMod val="50000"/>
                  </a:schemeClr>
                </a:solidFill>
                <a:latin typeface="Avenir Next Condensed Medium"/>
                <a:ea typeface="Apple LiGothic Medium"/>
                <a:cs typeface="Avenir Next Condensed Medium"/>
              </a:rPr>
              <a:t>的虛擬計</a:t>
            </a:r>
            <a:r>
              <a:rPr lang="zh-TW" altLang="en-US" sz="2300" b="1" dirty="0">
                <a:solidFill>
                  <a:schemeClr val="accent4">
                    <a:lumMod val="50000"/>
                  </a:schemeClr>
                </a:solidFill>
                <a:latin typeface="Avenir Next Condensed Medium"/>
                <a:ea typeface="Apple LiGothic Medium"/>
                <a:cs typeface="Avenir Next Condensed Medium"/>
              </a:rPr>
              <a:t>算環</a:t>
            </a:r>
            <a:r>
              <a:rPr lang="zh-TW" altLang="en-US" sz="2300" b="1" dirty="0">
                <a:solidFill>
                  <a:schemeClr val="accent4">
                    <a:lumMod val="50000"/>
                  </a:schemeClr>
                </a:solidFill>
                <a:latin typeface="Avenir Next Condensed Medium"/>
                <a:ea typeface="Apple LiGothic Medium"/>
                <a:cs typeface="Avenir Next Condensed Medium"/>
              </a:rPr>
              <a:t>境</a:t>
            </a:r>
            <a:endParaRPr lang="en-US" altLang="zh-TW" sz="2300" b="1" dirty="0">
              <a:solidFill>
                <a:schemeClr val="accent4">
                  <a:lumMod val="50000"/>
                </a:schemeClr>
              </a:solidFill>
              <a:latin typeface="Avenir Next Condensed Medium"/>
              <a:ea typeface="Apple LiGothic Medium"/>
              <a:cs typeface="Avenir Next Condensed Medium"/>
            </a:endParaRPr>
          </a:p>
          <a:p>
            <a:pPr marL="322004" lvl="1" indent="-319737">
              <a:lnSpc>
                <a:spcPct val="80000"/>
              </a:lnSpc>
              <a:spcAft>
                <a:spcPct val="40000"/>
              </a:spcAft>
              <a:buSzPct val="75000"/>
              <a:buFont typeface="Wingdings" pitchFamily="2" charset="2"/>
              <a:buChar char="§"/>
            </a:pPr>
            <a:r>
              <a:rPr lang="zh-TW" altLang="en-US" sz="2300" b="1" dirty="0">
                <a:solidFill>
                  <a:schemeClr val="accent4">
                    <a:lumMod val="50000"/>
                  </a:schemeClr>
                </a:solidFill>
                <a:latin typeface="Avenir Next Condensed Medium"/>
                <a:ea typeface="Apple LiGothic Medium"/>
                <a:cs typeface="Avenir Next Condensed Medium"/>
              </a:rPr>
              <a:t>簡易的構件安裝與管理介</a:t>
            </a:r>
            <a:r>
              <a:rPr lang="zh-TW" altLang="en-US" sz="2300" b="1" dirty="0">
                <a:solidFill>
                  <a:schemeClr val="accent4">
                    <a:lumMod val="50000"/>
                  </a:schemeClr>
                </a:solidFill>
                <a:latin typeface="Avenir Next Condensed Medium"/>
                <a:ea typeface="Apple LiGothic Medium"/>
                <a:cs typeface="Avenir Next Condensed Medium"/>
              </a:rPr>
              <a:t>面</a:t>
            </a:r>
            <a:endParaRPr lang="en-US" altLang="zh-TW" sz="2300" b="1" dirty="0">
              <a:solidFill>
                <a:schemeClr val="accent4">
                  <a:lumMod val="50000"/>
                </a:schemeClr>
              </a:solidFill>
              <a:latin typeface="Avenir Next Condensed Medium"/>
              <a:ea typeface="Apple LiGothic Medium"/>
              <a:cs typeface="Avenir Next Condensed Medium"/>
            </a:endParaRPr>
          </a:p>
        </p:txBody>
      </p:sp>
      <p:sp>
        <p:nvSpPr>
          <p:cNvPr id="5" name="Rectangle 60"/>
          <p:cNvSpPr>
            <a:spLocks noChangeArrowheads="1"/>
          </p:cNvSpPr>
          <p:nvPr/>
        </p:nvSpPr>
        <p:spPr bwMode="auto">
          <a:xfrm>
            <a:off x="9568525" y="6340503"/>
            <a:ext cx="5062688" cy="839778"/>
          </a:xfrm>
          <a:prstGeom prst="rect">
            <a:avLst/>
          </a:prstGeom>
          <a:noFill/>
          <a:ln w="9525">
            <a:noFill/>
            <a:miter lim="800000"/>
            <a:headEnd/>
            <a:tailEnd/>
          </a:ln>
        </p:spPr>
        <p:txBody>
          <a:bodyPr wrap="square" lIns="130615" tIns="65308" rIns="130615" bIns="65308">
            <a:spAutoFit/>
          </a:bodyPr>
          <a:lstStyle/>
          <a:p>
            <a:pPr marL="322004" lvl="1" indent="-319737">
              <a:lnSpc>
                <a:spcPct val="80000"/>
              </a:lnSpc>
              <a:spcAft>
                <a:spcPct val="40000"/>
              </a:spcAft>
              <a:buSzPct val="75000"/>
              <a:buFont typeface="Wingdings" pitchFamily="2" charset="2"/>
              <a:buChar char="§"/>
            </a:pPr>
            <a:r>
              <a:rPr lang="en-US" altLang="zh-TW" sz="2300" b="1" dirty="0">
                <a:solidFill>
                  <a:schemeClr val="accent4">
                    <a:lumMod val="50000"/>
                  </a:schemeClr>
                </a:solidFill>
                <a:latin typeface="Avenir Next Condensed Medium"/>
                <a:ea typeface="Apple LiGothic Medium"/>
                <a:cs typeface="Avenir Next Condensed Medium"/>
              </a:rPr>
              <a:t>OS</a:t>
            </a:r>
            <a:r>
              <a:rPr lang="zh-TW" altLang="en-US" sz="2300" b="1" dirty="0">
                <a:solidFill>
                  <a:schemeClr val="accent4">
                    <a:lumMod val="50000"/>
                  </a:schemeClr>
                </a:solidFill>
                <a:latin typeface="Avenir Next Condensed Medium"/>
                <a:ea typeface="Apple LiGothic Medium"/>
                <a:cs typeface="Avenir Next Condensed Medium"/>
              </a:rPr>
              <a:t> </a:t>
            </a:r>
            <a:r>
              <a:rPr lang="en-US" altLang="zh-TW" sz="2300" b="1" dirty="0">
                <a:solidFill>
                  <a:schemeClr val="accent4">
                    <a:lumMod val="50000"/>
                  </a:schemeClr>
                </a:solidFill>
                <a:latin typeface="Avenir Next Condensed Medium"/>
                <a:ea typeface="Apple LiGothic Medium"/>
                <a:cs typeface="Avenir Next Condensed Medium"/>
              </a:rPr>
              <a:t>/ AP / </a:t>
            </a:r>
            <a:r>
              <a:rPr lang="zh-TW" altLang="en-US" sz="2300" b="1" dirty="0">
                <a:solidFill>
                  <a:schemeClr val="accent4">
                    <a:lumMod val="50000"/>
                  </a:schemeClr>
                </a:solidFill>
                <a:latin typeface="Avenir Next Condensed Medium"/>
                <a:ea typeface="Apple LiGothic Medium"/>
                <a:cs typeface="Avenir Next Condensed Medium"/>
              </a:rPr>
              <a:t>用戶資料的解構與管理</a:t>
            </a:r>
            <a:endParaRPr lang="en-US" altLang="zh-TW" sz="2300" b="1" dirty="0">
              <a:solidFill>
                <a:schemeClr val="accent4">
                  <a:lumMod val="50000"/>
                </a:schemeClr>
              </a:solidFill>
              <a:latin typeface="Avenir Next Condensed Medium"/>
              <a:ea typeface="Apple LiGothic Medium"/>
              <a:cs typeface="Avenir Next Condensed Medium"/>
            </a:endParaRPr>
          </a:p>
          <a:p>
            <a:pPr marL="322004" lvl="1" indent="-319737">
              <a:lnSpc>
                <a:spcPct val="80000"/>
              </a:lnSpc>
              <a:spcAft>
                <a:spcPct val="40000"/>
              </a:spcAft>
              <a:buSzPct val="75000"/>
              <a:buFont typeface="Wingdings" pitchFamily="2" charset="2"/>
              <a:buChar char="§"/>
            </a:pPr>
            <a:r>
              <a:rPr lang="zh-TW" altLang="en-US" sz="2300" b="1" dirty="0">
                <a:solidFill>
                  <a:schemeClr val="accent4">
                    <a:lumMod val="50000"/>
                  </a:schemeClr>
                </a:solidFill>
                <a:latin typeface="Avenir Next Condensed Medium"/>
                <a:ea typeface="Apple LiGothic Medium"/>
                <a:cs typeface="Avenir Next Condensed Medium"/>
              </a:rPr>
              <a:t>高</a:t>
            </a:r>
            <a:r>
              <a:rPr lang="zh-TW" altLang="en-US" sz="2300" b="1" dirty="0">
                <a:solidFill>
                  <a:schemeClr val="accent4">
                    <a:lumMod val="50000"/>
                  </a:schemeClr>
                </a:solidFill>
                <a:latin typeface="Avenir Next Condensed Medium"/>
                <a:ea typeface="Apple LiGothic Medium"/>
                <a:cs typeface="Avenir Next Condensed Medium"/>
              </a:rPr>
              <a:t>效能的傳輸協</a:t>
            </a:r>
            <a:r>
              <a:rPr lang="zh-TW" altLang="en-US" sz="2300" b="1" dirty="0">
                <a:solidFill>
                  <a:schemeClr val="accent4">
                    <a:lumMod val="50000"/>
                  </a:schemeClr>
                </a:solidFill>
                <a:latin typeface="Avenir Next Condensed Medium"/>
                <a:ea typeface="Apple LiGothic Medium"/>
                <a:cs typeface="Avenir Next Condensed Medium"/>
              </a:rPr>
              <a:t>定</a:t>
            </a:r>
            <a:endParaRPr lang="en-US" altLang="zh-TW" sz="2300" b="1" dirty="0">
              <a:solidFill>
                <a:schemeClr val="accent4">
                  <a:lumMod val="50000"/>
                </a:schemeClr>
              </a:solidFill>
              <a:latin typeface="Avenir Next Condensed Medium"/>
              <a:ea typeface="Apple LiGothic Medium"/>
              <a:cs typeface="Avenir Next Condensed Medium"/>
            </a:endParaRPr>
          </a:p>
        </p:txBody>
      </p:sp>
    </p:spTree>
    <p:extLst>
      <p:ext uri="{BB962C8B-B14F-4D97-AF65-F5344CB8AC3E}">
        <p14:creationId xmlns:p14="http://schemas.microsoft.com/office/powerpoint/2010/main" val="131902542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p:cNvSpPr/>
          <p:nvPr/>
        </p:nvSpPr>
        <p:spPr>
          <a:xfrm>
            <a:off x="8395828" y="2041674"/>
            <a:ext cx="2031867" cy="3939352"/>
          </a:xfrm>
          <a:prstGeom prst="roundRect">
            <a:avLst/>
          </a:prstGeom>
        </p:spPr>
        <p:style>
          <a:lnRef idx="1">
            <a:schemeClr val="accent1"/>
          </a:lnRef>
          <a:fillRef idx="3">
            <a:schemeClr val="accent1"/>
          </a:fillRef>
          <a:effectRef idx="2">
            <a:schemeClr val="accent1"/>
          </a:effectRef>
          <a:fontRef idx="minor">
            <a:schemeClr val="lt1"/>
          </a:fontRef>
        </p:style>
        <p:txBody>
          <a:bodyPr lIns="130615" tIns="65308" rIns="130615" bIns="65308" rtlCol="0" anchor="ctr"/>
          <a:lstStyle/>
          <a:p>
            <a:pPr algn="ctr"/>
            <a:endParaRPr lang="en-US">
              <a:latin typeface="Apple LiGothic Medium"/>
              <a:ea typeface="Apple LiGothic Medium"/>
              <a:cs typeface="Apple LiGothic Medium"/>
            </a:endParaRPr>
          </a:p>
        </p:txBody>
      </p:sp>
      <p:sp>
        <p:nvSpPr>
          <p:cNvPr id="20" name="Rectangle 19"/>
          <p:cNvSpPr/>
          <p:nvPr/>
        </p:nvSpPr>
        <p:spPr>
          <a:xfrm>
            <a:off x="7629088" y="1265263"/>
            <a:ext cx="6552531" cy="6168156"/>
          </a:xfrm>
          <a:prstGeom prst="rect">
            <a:avLst/>
          </a:prstGeom>
          <a:solidFill>
            <a:schemeClr val="bg1"/>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lIns="130615" tIns="65308" rIns="130615" bIns="65308" rtlCol="0" anchor="ctr"/>
          <a:lstStyle/>
          <a:p>
            <a:pPr algn="ctr"/>
            <a:endParaRPr lang="en-US">
              <a:latin typeface="Apple LiGothic Medium"/>
              <a:ea typeface="Apple LiGothic Medium"/>
              <a:cs typeface="Apple LiGothic Medium"/>
            </a:endParaRPr>
          </a:p>
        </p:txBody>
      </p:sp>
      <p:sp>
        <p:nvSpPr>
          <p:cNvPr id="19" name="Rectangle 18"/>
          <p:cNvSpPr/>
          <p:nvPr/>
        </p:nvSpPr>
        <p:spPr>
          <a:xfrm>
            <a:off x="421709" y="1265263"/>
            <a:ext cx="6552531" cy="6168156"/>
          </a:xfrm>
          <a:prstGeom prst="rect">
            <a:avLst/>
          </a:prstGeom>
          <a:solidFill>
            <a:schemeClr val="bg1"/>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lIns="130615" tIns="65308" rIns="130615" bIns="65308" rtlCol="0" anchor="ctr"/>
          <a:lstStyle/>
          <a:p>
            <a:pPr algn="ctr"/>
            <a:endParaRPr lang="en-US">
              <a:latin typeface="Apple LiGothic Medium"/>
              <a:ea typeface="Apple LiGothic Medium"/>
              <a:cs typeface="Apple LiGothic Medium"/>
            </a:endParaRPr>
          </a:p>
        </p:txBody>
      </p:sp>
      <p:sp>
        <p:nvSpPr>
          <p:cNvPr id="4" name="Title 3"/>
          <p:cNvSpPr>
            <a:spLocks noGrp="1"/>
          </p:cNvSpPr>
          <p:nvPr>
            <p:ph type="title"/>
          </p:nvPr>
        </p:nvSpPr>
        <p:spPr>
          <a:noFill/>
          <a:ln w="9525">
            <a:noFill/>
            <a:miter lim="800000"/>
            <a:headEnd/>
            <a:tailEnd/>
          </a:ln>
        </p:spPr>
        <p:txBody>
          <a:bodyPr vert="horz" wrap="square" lIns="0" tIns="0" rIns="0" bIns="0" numCol="1" anchor="ctr" anchorCtr="0" compatLnSpc="1">
            <a:prstTxWarp prst="textNoShape">
              <a:avLst/>
            </a:prstTxWarp>
          </a:bodyPr>
          <a:lstStyle/>
          <a:p>
            <a:endParaRPr lang="en-US" sz="3400" dirty="0">
              <a:solidFill>
                <a:schemeClr val="accent2">
                  <a:lumMod val="50000"/>
                </a:schemeClr>
              </a:solidFill>
              <a:latin typeface="Avenir Next Condensed Medium"/>
              <a:ea typeface="Apple LiGothic Medium"/>
              <a:cs typeface="Avenir Next Condensed Medium"/>
            </a:endParaRPr>
          </a:p>
        </p:txBody>
      </p:sp>
      <p:sp>
        <p:nvSpPr>
          <p:cNvPr id="6" name="Rounded Rectangle 5"/>
          <p:cNvSpPr/>
          <p:nvPr/>
        </p:nvSpPr>
        <p:spPr>
          <a:xfrm>
            <a:off x="805078" y="1006461"/>
            <a:ext cx="5865578" cy="474474"/>
          </a:xfrm>
          <a:prstGeom prst="roundRect">
            <a:avLst/>
          </a:prstGeom>
        </p:spPr>
        <p:style>
          <a:lnRef idx="1">
            <a:schemeClr val="accent5"/>
          </a:lnRef>
          <a:fillRef idx="3">
            <a:schemeClr val="accent5"/>
          </a:fillRef>
          <a:effectRef idx="2">
            <a:schemeClr val="accent5"/>
          </a:effectRef>
          <a:fontRef idx="minor">
            <a:schemeClr val="lt1"/>
          </a:fontRef>
        </p:style>
        <p:txBody>
          <a:bodyPr lIns="130615" tIns="65308" rIns="130615" bIns="65308" rtlCol="0" anchor="ctr"/>
          <a:lstStyle/>
          <a:p>
            <a:pPr algn="ctr"/>
            <a:r>
              <a:rPr lang="ja-JP" altLang="en-US" sz="2900" dirty="0">
                <a:latin typeface="Apple LiGothic Medium"/>
                <a:ea typeface="Apple LiGothic Medium"/>
                <a:cs typeface="Apple LiGothic Medium"/>
              </a:rPr>
              <a:t>專用桌面</a:t>
            </a:r>
            <a:endParaRPr lang="en-US" sz="2900" dirty="0">
              <a:latin typeface="Apple LiGothic Medium"/>
              <a:ea typeface="Apple LiGothic Medium"/>
              <a:cs typeface="Apple LiGothic Medium"/>
            </a:endParaRPr>
          </a:p>
        </p:txBody>
      </p:sp>
      <p:sp>
        <p:nvSpPr>
          <p:cNvPr id="7" name="Rounded Rectangle 6"/>
          <p:cNvSpPr/>
          <p:nvPr/>
        </p:nvSpPr>
        <p:spPr>
          <a:xfrm>
            <a:off x="7925389" y="1006461"/>
            <a:ext cx="5865578" cy="474474"/>
          </a:xfrm>
          <a:prstGeom prst="roundRect">
            <a:avLst/>
          </a:prstGeom>
        </p:spPr>
        <p:style>
          <a:lnRef idx="1">
            <a:schemeClr val="accent5"/>
          </a:lnRef>
          <a:fillRef idx="3">
            <a:schemeClr val="accent5"/>
          </a:fillRef>
          <a:effectRef idx="2">
            <a:schemeClr val="accent5"/>
          </a:effectRef>
          <a:fontRef idx="minor">
            <a:schemeClr val="lt1"/>
          </a:fontRef>
        </p:style>
        <p:txBody>
          <a:bodyPr lIns="130615" tIns="65308" rIns="130615" bIns="65308" rtlCol="0" anchor="ctr"/>
          <a:lstStyle/>
          <a:p>
            <a:pPr algn="ctr"/>
            <a:r>
              <a:rPr lang="ja-JP" altLang="en-US" sz="2900" dirty="0">
                <a:latin typeface="Apple LiGothic Medium"/>
                <a:ea typeface="Apple LiGothic Medium"/>
                <a:cs typeface="Apple LiGothic Medium"/>
              </a:rPr>
              <a:t>共享桌面</a:t>
            </a:r>
            <a:endParaRPr lang="en-US" sz="2900" dirty="0">
              <a:latin typeface="Apple LiGothic Medium"/>
              <a:ea typeface="Apple LiGothic Medium"/>
              <a:cs typeface="Apple LiGothic Medium"/>
            </a:endParaRPr>
          </a:p>
        </p:txBody>
      </p:sp>
      <p:pic>
        <p:nvPicPr>
          <p:cNvPr id="8" name="Picture 210" descr="ICON_Person_Q308"/>
          <p:cNvPicPr>
            <a:picLocks noChangeAspect="1" noChangeArrowheads="1"/>
          </p:cNvPicPr>
          <p:nvPr/>
        </p:nvPicPr>
        <p:blipFill>
          <a:blip r:embed="rId2" cstate="print"/>
          <a:srcRect/>
          <a:stretch>
            <a:fillRect/>
          </a:stretch>
        </p:blipFill>
        <p:spPr bwMode="auto">
          <a:xfrm>
            <a:off x="5098218" y="2192290"/>
            <a:ext cx="815461" cy="1042244"/>
          </a:xfrm>
          <a:prstGeom prst="rect">
            <a:avLst/>
          </a:prstGeom>
          <a:noFill/>
          <a:ln w="9525">
            <a:noFill/>
            <a:miter lim="800000"/>
            <a:headEnd/>
            <a:tailEnd/>
          </a:ln>
        </p:spPr>
      </p:pic>
      <p:pic>
        <p:nvPicPr>
          <p:cNvPr id="10" name="Picture 16" descr="ICON_Person_Green_Q408.png"/>
          <p:cNvPicPr>
            <a:picLocks noChangeAspect="1"/>
          </p:cNvPicPr>
          <p:nvPr/>
        </p:nvPicPr>
        <p:blipFill>
          <a:blip r:embed="rId3" cstate="print"/>
          <a:srcRect/>
          <a:stretch>
            <a:fillRect/>
          </a:stretch>
        </p:blipFill>
        <p:spPr bwMode="auto">
          <a:xfrm>
            <a:off x="5117386" y="4694349"/>
            <a:ext cx="802594" cy="1042244"/>
          </a:xfrm>
          <a:prstGeom prst="rect">
            <a:avLst/>
          </a:prstGeom>
          <a:noFill/>
          <a:ln w="9525">
            <a:noFill/>
            <a:miter lim="800000"/>
            <a:headEnd/>
            <a:tailEnd/>
          </a:ln>
        </p:spPr>
      </p:pic>
      <p:pic>
        <p:nvPicPr>
          <p:cNvPr id="11" name="Picture 151" descr="ICON_VM_desktop_Q308"/>
          <p:cNvPicPr>
            <a:picLocks noChangeAspect="1" noChangeArrowheads="1"/>
          </p:cNvPicPr>
          <p:nvPr/>
        </p:nvPicPr>
        <p:blipFill>
          <a:blip r:embed="rId4" cstate="print"/>
          <a:srcRect/>
          <a:stretch>
            <a:fillRect/>
          </a:stretch>
        </p:blipFill>
        <p:spPr bwMode="auto">
          <a:xfrm>
            <a:off x="1415480" y="2177913"/>
            <a:ext cx="1470659" cy="1283970"/>
          </a:xfrm>
          <a:prstGeom prst="rect">
            <a:avLst/>
          </a:prstGeom>
          <a:noFill/>
          <a:ln w="9525">
            <a:noFill/>
            <a:miter lim="800000"/>
            <a:headEnd/>
            <a:tailEnd/>
          </a:ln>
        </p:spPr>
      </p:pic>
      <p:pic>
        <p:nvPicPr>
          <p:cNvPr id="12" name="Picture 2" descr="C:\Users\testuser\AppData\Local\Temp\VMwareDnD\22424b5c\ICON_VM_desktop_Green_Q408.png"/>
          <p:cNvPicPr>
            <a:picLocks noChangeAspect="1" noChangeArrowheads="1"/>
          </p:cNvPicPr>
          <p:nvPr/>
        </p:nvPicPr>
        <p:blipFill>
          <a:blip r:embed="rId5" cstate="print"/>
          <a:srcRect/>
          <a:stretch>
            <a:fillRect/>
          </a:stretch>
        </p:blipFill>
        <p:spPr bwMode="auto">
          <a:xfrm>
            <a:off x="1434646" y="4713224"/>
            <a:ext cx="1463040" cy="1282182"/>
          </a:xfrm>
          <a:prstGeom prst="rect">
            <a:avLst/>
          </a:prstGeom>
          <a:noFill/>
        </p:spPr>
      </p:pic>
      <p:pic>
        <p:nvPicPr>
          <p:cNvPr id="13" name="Picture 3" descr="C:\Users\testuser\AppData\Local\Temp\VMwareDnD\6d3dd11a\ICON_VM_desktop_LtBlue_Q408.png"/>
          <p:cNvPicPr>
            <a:picLocks noChangeAspect="1" noChangeArrowheads="1"/>
          </p:cNvPicPr>
          <p:nvPr/>
        </p:nvPicPr>
        <p:blipFill>
          <a:blip r:embed="rId6" cstate="print"/>
          <a:srcRect/>
          <a:stretch>
            <a:fillRect/>
          </a:stretch>
        </p:blipFill>
        <p:spPr bwMode="auto">
          <a:xfrm>
            <a:off x="1429886" y="3451195"/>
            <a:ext cx="1456253" cy="1272716"/>
          </a:xfrm>
          <a:prstGeom prst="rect">
            <a:avLst/>
          </a:prstGeom>
          <a:noFill/>
        </p:spPr>
      </p:pic>
      <p:pic>
        <p:nvPicPr>
          <p:cNvPr id="14" name="Picture 15" descr="ICON_Person_LtBlue_Q408.png"/>
          <p:cNvPicPr>
            <a:picLocks noChangeAspect="1"/>
          </p:cNvPicPr>
          <p:nvPr/>
        </p:nvPicPr>
        <p:blipFill>
          <a:blip r:embed="rId7" cstate="print"/>
          <a:srcRect/>
          <a:stretch>
            <a:fillRect/>
          </a:stretch>
        </p:blipFill>
        <p:spPr bwMode="auto">
          <a:xfrm>
            <a:off x="5098216" y="3443320"/>
            <a:ext cx="802592" cy="1042244"/>
          </a:xfrm>
          <a:prstGeom prst="rect">
            <a:avLst/>
          </a:prstGeom>
          <a:noFill/>
          <a:ln w="9525">
            <a:noFill/>
            <a:miter lim="800000"/>
            <a:headEnd/>
            <a:tailEnd/>
          </a:ln>
        </p:spPr>
      </p:pic>
      <p:sp>
        <p:nvSpPr>
          <p:cNvPr id="15" name="Striped Right Arrow 14"/>
          <p:cNvSpPr/>
          <p:nvPr/>
        </p:nvSpPr>
        <p:spPr>
          <a:xfrm>
            <a:off x="3236501" y="2357992"/>
            <a:ext cx="1539456" cy="775892"/>
          </a:xfrm>
          <a:prstGeom prst="stripedRightArrow">
            <a:avLst/>
          </a:prstGeom>
        </p:spPr>
        <p:style>
          <a:lnRef idx="0">
            <a:schemeClr val="accent2"/>
          </a:lnRef>
          <a:fillRef idx="3">
            <a:schemeClr val="accent2"/>
          </a:fillRef>
          <a:effectRef idx="3">
            <a:schemeClr val="accent2"/>
          </a:effectRef>
          <a:fontRef idx="minor">
            <a:schemeClr val="lt1"/>
          </a:fontRef>
        </p:style>
        <p:txBody>
          <a:bodyPr lIns="130615" tIns="65308" rIns="130615" bIns="65308" rtlCol="0" anchor="ctr"/>
          <a:lstStyle/>
          <a:p>
            <a:pPr algn="ctr"/>
            <a:endParaRPr lang="en-US">
              <a:latin typeface="Apple LiGothic Medium"/>
              <a:ea typeface="Apple LiGothic Medium"/>
              <a:cs typeface="Apple LiGothic Medium"/>
            </a:endParaRPr>
          </a:p>
        </p:txBody>
      </p:sp>
      <p:sp>
        <p:nvSpPr>
          <p:cNvPr id="16" name="Striped Right Arrow 15"/>
          <p:cNvSpPr/>
          <p:nvPr/>
        </p:nvSpPr>
        <p:spPr>
          <a:xfrm>
            <a:off x="3236501" y="3634237"/>
            <a:ext cx="1539456" cy="775892"/>
          </a:xfrm>
          <a:prstGeom prst="stripedRightArrow">
            <a:avLst/>
          </a:prstGeom>
        </p:spPr>
        <p:style>
          <a:lnRef idx="0">
            <a:schemeClr val="accent2"/>
          </a:lnRef>
          <a:fillRef idx="3">
            <a:schemeClr val="accent2"/>
          </a:fillRef>
          <a:effectRef idx="3">
            <a:schemeClr val="accent2"/>
          </a:effectRef>
          <a:fontRef idx="minor">
            <a:schemeClr val="lt1"/>
          </a:fontRef>
        </p:style>
        <p:txBody>
          <a:bodyPr lIns="130615" tIns="65308" rIns="130615" bIns="65308" rtlCol="0" anchor="ctr"/>
          <a:lstStyle/>
          <a:p>
            <a:pPr algn="ctr"/>
            <a:endParaRPr lang="en-US">
              <a:latin typeface="Apple LiGothic Medium"/>
              <a:ea typeface="Apple LiGothic Medium"/>
              <a:cs typeface="Apple LiGothic Medium"/>
            </a:endParaRPr>
          </a:p>
        </p:txBody>
      </p:sp>
      <p:sp>
        <p:nvSpPr>
          <p:cNvPr id="17" name="Striped Right Arrow 16"/>
          <p:cNvSpPr/>
          <p:nvPr/>
        </p:nvSpPr>
        <p:spPr>
          <a:xfrm>
            <a:off x="3255669" y="4910480"/>
            <a:ext cx="1539456" cy="775892"/>
          </a:xfrm>
          <a:prstGeom prst="stripedRightArrow">
            <a:avLst/>
          </a:prstGeom>
        </p:spPr>
        <p:style>
          <a:lnRef idx="0">
            <a:schemeClr val="accent2"/>
          </a:lnRef>
          <a:fillRef idx="3">
            <a:schemeClr val="accent2"/>
          </a:fillRef>
          <a:effectRef idx="3">
            <a:schemeClr val="accent2"/>
          </a:effectRef>
          <a:fontRef idx="minor">
            <a:schemeClr val="lt1"/>
          </a:fontRef>
        </p:style>
        <p:txBody>
          <a:bodyPr lIns="130615" tIns="65308" rIns="130615" bIns="65308" rtlCol="0" anchor="ctr"/>
          <a:lstStyle/>
          <a:p>
            <a:pPr algn="ctr"/>
            <a:endParaRPr lang="en-US">
              <a:latin typeface="Apple LiGothic Medium"/>
              <a:ea typeface="Apple LiGothic Medium"/>
              <a:cs typeface="Apple LiGothic Medium"/>
            </a:endParaRPr>
          </a:p>
        </p:txBody>
      </p:sp>
      <p:sp>
        <p:nvSpPr>
          <p:cNvPr id="18" name="TextBox 17"/>
          <p:cNvSpPr txBox="1"/>
          <p:nvPr/>
        </p:nvSpPr>
        <p:spPr>
          <a:xfrm>
            <a:off x="421709" y="5981244"/>
            <a:ext cx="6552531" cy="1024444"/>
          </a:xfrm>
          <a:prstGeom prst="rect">
            <a:avLst/>
          </a:prstGeom>
          <a:noFill/>
        </p:spPr>
        <p:txBody>
          <a:bodyPr wrap="square" lIns="130615" tIns="65308" rIns="130615" bIns="65308" rtlCol="0">
            <a:spAutoFit/>
          </a:bodyPr>
          <a:lstStyle/>
          <a:p>
            <a:pPr marL="408174" indent="-408174">
              <a:buFont typeface="Arial"/>
              <a:buChar char="•"/>
            </a:pPr>
            <a:r>
              <a:rPr lang="zh-TW" altLang="en-US" sz="2900" dirty="0">
                <a:latin typeface="Apple LiGothic Medium"/>
                <a:ea typeface="Apple LiGothic Medium"/>
                <a:cs typeface="Apple LiGothic Medium"/>
              </a:rPr>
              <a:t>為每個用戶創建一個桌面</a:t>
            </a:r>
            <a:endParaRPr lang="zh-TW" altLang="en-US" sz="2900" dirty="0">
              <a:latin typeface="Apple LiGothic Medium"/>
              <a:ea typeface="Apple LiGothic Medium"/>
              <a:cs typeface="Apple LiGothic Medium"/>
            </a:endParaRPr>
          </a:p>
          <a:p>
            <a:pPr marL="408174" indent="-408174">
              <a:buFont typeface="Arial"/>
              <a:buChar char="•"/>
            </a:pPr>
            <a:r>
              <a:rPr lang="zh-TW" altLang="en-US" sz="2900" dirty="0">
                <a:latin typeface="Apple LiGothic Medium"/>
                <a:ea typeface="Apple LiGothic Medium"/>
                <a:cs typeface="Apple LiGothic Medium"/>
              </a:rPr>
              <a:t>每次用戶訪問相同的桌面</a:t>
            </a:r>
            <a:endParaRPr lang="en-US" sz="2900" dirty="0">
              <a:latin typeface="Apple LiGothic Medium"/>
              <a:ea typeface="Apple LiGothic Medium"/>
              <a:cs typeface="Apple LiGothic Medium"/>
            </a:endParaRPr>
          </a:p>
        </p:txBody>
      </p:sp>
      <p:pic>
        <p:nvPicPr>
          <p:cNvPr id="21" name="Picture 210" descr="ICON_Person_Q308"/>
          <p:cNvPicPr>
            <a:picLocks noChangeAspect="1" noChangeArrowheads="1"/>
          </p:cNvPicPr>
          <p:nvPr/>
        </p:nvPicPr>
        <p:blipFill>
          <a:blip r:embed="rId2" cstate="print"/>
          <a:srcRect/>
          <a:stretch>
            <a:fillRect/>
          </a:stretch>
        </p:blipFill>
        <p:spPr bwMode="auto">
          <a:xfrm>
            <a:off x="12255887" y="2149155"/>
            <a:ext cx="815461" cy="1042244"/>
          </a:xfrm>
          <a:prstGeom prst="rect">
            <a:avLst/>
          </a:prstGeom>
          <a:noFill/>
          <a:ln w="9525">
            <a:noFill/>
            <a:miter lim="800000"/>
            <a:headEnd/>
            <a:tailEnd/>
          </a:ln>
        </p:spPr>
      </p:pic>
      <p:pic>
        <p:nvPicPr>
          <p:cNvPr id="22" name="Picture 16" descr="ICON_Person_Green_Q408.png"/>
          <p:cNvPicPr>
            <a:picLocks noChangeAspect="1"/>
          </p:cNvPicPr>
          <p:nvPr/>
        </p:nvPicPr>
        <p:blipFill>
          <a:blip r:embed="rId3" cstate="print"/>
          <a:srcRect/>
          <a:stretch>
            <a:fillRect/>
          </a:stretch>
        </p:blipFill>
        <p:spPr bwMode="auto">
          <a:xfrm>
            <a:off x="12315789" y="4694349"/>
            <a:ext cx="802594" cy="1042244"/>
          </a:xfrm>
          <a:prstGeom prst="rect">
            <a:avLst/>
          </a:prstGeom>
          <a:noFill/>
          <a:ln w="9525">
            <a:noFill/>
            <a:miter lim="800000"/>
            <a:headEnd/>
            <a:tailEnd/>
          </a:ln>
        </p:spPr>
      </p:pic>
      <p:pic>
        <p:nvPicPr>
          <p:cNvPr id="23" name="Picture 15" descr="ICON_Person_LtBlue_Q408.png"/>
          <p:cNvPicPr>
            <a:picLocks noChangeAspect="1"/>
          </p:cNvPicPr>
          <p:nvPr/>
        </p:nvPicPr>
        <p:blipFill>
          <a:blip r:embed="rId7" cstate="print"/>
          <a:srcRect/>
          <a:stretch>
            <a:fillRect/>
          </a:stretch>
        </p:blipFill>
        <p:spPr bwMode="auto">
          <a:xfrm>
            <a:off x="12277451" y="3382263"/>
            <a:ext cx="802592" cy="1042244"/>
          </a:xfrm>
          <a:prstGeom prst="rect">
            <a:avLst/>
          </a:prstGeom>
          <a:noFill/>
          <a:ln w="9525">
            <a:noFill/>
            <a:miter lim="800000"/>
            <a:headEnd/>
            <a:tailEnd/>
          </a:ln>
        </p:spPr>
      </p:pic>
      <p:pic>
        <p:nvPicPr>
          <p:cNvPr id="24" name="Picture 151" descr="ICON_VM_desktop_Q308"/>
          <p:cNvPicPr>
            <a:picLocks noChangeAspect="1" noChangeArrowheads="1"/>
          </p:cNvPicPr>
          <p:nvPr/>
        </p:nvPicPr>
        <p:blipFill>
          <a:blip r:embed="rId4" cstate="print"/>
          <a:srcRect/>
          <a:stretch>
            <a:fillRect/>
          </a:stretch>
        </p:blipFill>
        <p:spPr bwMode="auto">
          <a:xfrm>
            <a:off x="8680363" y="2149156"/>
            <a:ext cx="1470659" cy="1283970"/>
          </a:xfrm>
          <a:prstGeom prst="rect">
            <a:avLst/>
          </a:prstGeom>
          <a:noFill/>
          <a:ln w="9525">
            <a:noFill/>
            <a:miter lim="800000"/>
            <a:headEnd/>
            <a:tailEnd/>
          </a:ln>
        </p:spPr>
      </p:pic>
      <p:pic>
        <p:nvPicPr>
          <p:cNvPr id="25" name="Picture 151" descr="ICON_VM_desktop_Q308"/>
          <p:cNvPicPr>
            <a:picLocks noChangeAspect="1" noChangeArrowheads="1"/>
          </p:cNvPicPr>
          <p:nvPr/>
        </p:nvPicPr>
        <p:blipFill>
          <a:blip r:embed="rId4" cstate="print"/>
          <a:srcRect/>
          <a:stretch>
            <a:fillRect/>
          </a:stretch>
        </p:blipFill>
        <p:spPr bwMode="auto">
          <a:xfrm>
            <a:off x="8680363" y="3361234"/>
            <a:ext cx="1470659" cy="1283970"/>
          </a:xfrm>
          <a:prstGeom prst="rect">
            <a:avLst/>
          </a:prstGeom>
          <a:noFill/>
          <a:ln w="9525">
            <a:noFill/>
            <a:miter lim="800000"/>
            <a:headEnd/>
            <a:tailEnd/>
          </a:ln>
        </p:spPr>
      </p:pic>
      <p:pic>
        <p:nvPicPr>
          <p:cNvPr id="26" name="Picture 151" descr="ICON_VM_desktop_Q308"/>
          <p:cNvPicPr>
            <a:picLocks noChangeAspect="1" noChangeArrowheads="1"/>
          </p:cNvPicPr>
          <p:nvPr/>
        </p:nvPicPr>
        <p:blipFill>
          <a:blip r:embed="rId4" cstate="print"/>
          <a:srcRect/>
          <a:stretch>
            <a:fillRect/>
          </a:stretch>
        </p:blipFill>
        <p:spPr bwMode="auto">
          <a:xfrm>
            <a:off x="8680363" y="4553489"/>
            <a:ext cx="1470659" cy="1283970"/>
          </a:xfrm>
          <a:prstGeom prst="rect">
            <a:avLst/>
          </a:prstGeom>
          <a:noFill/>
          <a:ln w="9525">
            <a:noFill/>
            <a:miter lim="800000"/>
            <a:headEnd/>
            <a:tailEnd/>
          </a:ln>
        </p:spPr>
      </p:pic>
      <p:sp>
        <p:nvSpPr>
          <p:cNvPr id="28" name="Striped Right Arrow 27"/>
          <p:cNvSpPr/>
          <p:nvPr/>
        </p:nvSpPr>
        <p:spPr>
          <a:xfrm rot="19244618">
            <a:off x="10270870" y="2922093"/>
            <a:ext cx="1982573" cy="775892"/>
          </a:xfrm>
          <a:prstGeom prst="stripedRightArrow">
            <a:avLst/>
          </a:prstGeom>
        </p:spPr>
        <p:style>
          <a:lnRef idx="0">
            <a:schemeClr val="accent2"/>
          </a:lnRef>
          <a:fillRef idx="3">
            <a:schemeClr val="accent2"/>
          </a:fillRef>
          <a:effectRef idx="3">
            <a:schemeClr val="accent2"/>
          </a:effectRef>
          <a:fontRef idx="minor">
            <a:schemeClr val="lt1"/>
          </a:fontRef>
        </p:style>
        <p:txBody>
          <a:bodyPr lIns="130615" tIns="65308" rIns="130615" bIns="65308" rtlCol="0" anchor="ctr"/>
          <a:lstStyle/>
          <a:p>
            <a:pPr algn="ctr"/>
            <a:endParaRPr lang="en-US">
              <a:latin typeface="Apple LiGothic Medium"/>
              <a:ea typeface="Apple LiGothic Medium"/>
              <a:cs typeface="Apple LiGothic Medium"/>
            </a:endParaRPr>
          </a:p>
        </p:txBody>
      </p:sp>
      <p:sp>
        <p:nvSpPr>
          <p:cNvPr id="29" name="Striped Right Arrow 28"/>
          <p:cNvSpPr/>
          <p:nvPr/>
        </p:nvSpPr>
        <p:spPr>
          <a:xfrm>
            <a:off x="10616397" y="4888809"/>
            <a:ext cx="1539456" cy="775892"/>
          </a:xfrm>
          <a:prstGeom prst="stripedRightArrow">
            <a:avLst/>
          </a:prstGeom>
        </p:spPr>
        <p:style>
          <a:lnRef idx="0">
            <a:schemeClr val="accent2"/>
          </a:lnRef>
          <a:fillRef idx="3">
            <a:schemeClr val="accent2"/>
          </a:fillRef>
          <a:effectRef idx="3">
            <a:schemeClr val="accent2"/>
          </a:effectRef>
          <a:fontRef idx="minor">
            <a:schemeClr val="lt1"/>
          </a:fontRef>
        </p:style>
        <p:txBody>
          <a:bodyPr lIns="130615" tIns="65308" rIns="130615" bIns="65308" rtlCol="0" anchor="ctr"/>
          <a:lstStyle/>
          <a:p>
            <a:pPr algn="ctr"/>
            <a:endParaRPr lang="en-US">
              <a:latin typeface="Apple LiGothic Medium"/>
              <a:ea typeface="Apple LiGothic Medium"/>
              <a:cs typeface="Apple LiGothic Medium"/>
            </a:endParaRPr>
          </a:p>
        </p:txBody>
      </p:sp>
      <p:sp>
        <p:nvSpPr>
          <p:cNvPr id="30" name="Striped Right Arrow 29"/>
          <p:cNvSpPr/>
          <p:nvPr/>
        </p:nvSpPr>
        <p:spPr>
          <a:xfrm rot="2085425">
            <a:off x="10428858" y="3073935"/>
            <a:ext cx="1766002" cy="775892"/>
          </a:xfrm>
          <a:prstGeom prst="stripedRightArrow">
            <a:avLst/>
          </a:prstGeom>
        </p:spPr>
        <p:style>
          <a:lnRef idx="0">
            <a:schemeClr val="accent2"/>
          </a:lnRef>
          <a:fillRef idx="3">
            <a:schemeClr val="accent2"/>
          </a:fillRef>
          <a:effectRef idx="3">
            <a:schemeClr val="accent2"/>
          </a:effectRef>
          <a:fontRef idx="minor">
            <a:schemeClr val="lt1"/>
          </a:fontRef>
        </p:style>
        <p:txBody>
          <a:bodyPr lIns="130615" tIns="65308" rIns="130615" bIns="65308" rtlCol="0" anchor="ctr"/>
          <a:lstStyle/>
          <a:p>
            <a:pPr algn="ctr"/>
            <a:endParaRPr lang="en-US">
              <a:latin typeface="Apple LiGothic Medium"/>
              <a:ea typeface="Apple LiGothic Medium"/>
              <a:cs typeface="Apple LiGothic Medium"/>
            </a:endParaRPr>
          </a:p>
        </p:txBody>
      </p:sp>
      <p:sp>
        <p:nvSpPr>
          <p:cNvPr id="31" name="TextBox 30"/>
          <p:cNvSpPr txBox="1"/>
          <p:nvPr/>
        </p:nvSpPr>
        <p:spPr>
          <a:xfrm>
            <a:off x="7646827" y="6135125"/>
            <a:ext cx="6552531" cy="747445"/>
          </a:xfrm>
          <a:prstGeom prst="rect">
            <a:avLst/>
          </a:prstGeom>
          <a:noFill/>
        </p:spPr>
        <p:txBody>
          <a:bodyPr wrap="square" lIns="130615" tIns="65308" rIns="130615" bIns="65308" rtlCol="0">
            <a:spAutoFit/>
          </a:bodyPr>
          <a:lstStyle>
            <a:defPPr>
              <a:defRPr lang="en-US"/>
            </a:defPPr>
            <a:lvl1pPr marL="285750" indent="-285750">
              <a:buFont typeface="Arial"/>
              <a:buChar char="•"/>
              <a:defRPr sz="2000">
                <a:latin typeface="Apple LiGothic Medium"/>
                <a:ea typeface="Apple LiGothic Medium"/>
                <a:cs typeface="Apple LiGothic Medium"/>
              </a:defRPr>
            </a:lvl1pPr>
          </a:lstStyle>
          <a:p>
            <a:pPr algn="l"/>
            <a:r>
              <a:rPr lang="zh-TW" altLang="en-US" dirty="0"/>
              <a:t>桌面的用戶數和數量的不同</a:t>
            </a:r>
          </a:p>
          <a:p>
            <a:pPr algn="l"/>
            <a:r>
              <a:rPr lang="zh-TW" altLang="en-US" dirty="0" smtClean="0"/>
              <a:t>用戶連接到有空置的桌面</a:t>
            </a:r>
            <a:endParaRPr lang="en-US" dirty="0"/>
          </a:p>
        </p:txBody>
      </p:sp>
      <p:sp>
        <p:nvSpPr>
          <p:cNvPr id="32" name="TextBox 31"/>
          <p:cNvSpPr txBox="1"/>
          <p:nvPr/>
        </p:nvSpPr>
        <p:spPr>
          <a:xfrm>
            <a:off x="421709" y="1538448"/>
            <a:ext cx="3276266" cy="439668"/>
          </a:xfrm>
          <a:prstGeom prst="rect">
            <a:avLst/>
          </a:prstGeom>
          <a:noFill/>
        </p:spPr>
        <p:txBody>
          <a:bodyPr wrap="square" lIns="130615" tIns="65308" rIns="130615" bIns="65308" rtlCol="0">
            <a:spAutoFit/>
          </a:bodyPr>
          <a:lstStyle/>
          <a:p>
            <a:r>
              <a:rPr lang="ja-JP" altLang="en-US" sz="2000" b="1" dirty="0">
                <a:effectLst>
                  <a:glow rad="101600">
                    <a:schemeClr val="bg1">
                      <a:alpha val="75000"/>
                    </a:schemeClr>
                  </a:glow>
                </a:effectLst>
                <a:latin typeface="Apple LiGothic Medium"/>
                <a:ea typeface="Apple LiGothic Medium"/>
                <a:cs typeface="Apple LiGothic Medium"/>
              </a:rPr>
              <a:t>虛擬桌面</a:t>
            </a:r>
            <a:endParaRPr lang="en-US" altLang="zh-TW" sz="2000" b="1" dirty="0">
              <a:effectLst>
                <a:glow rad="101600">
                  <a:schemeClr val="bg1">
                    <a:alpha val="75000"/>
                  </a:schemeClr>
                </a:glow>
              </a:effectLst>
              <a:latin typeface="Apple LiGothic Medium"/>
              <a:ea typeface="Apple LiGothic Medium"/>
              <a:cs typeface="Apple LiGothic Medium"/>
            </a:endParaRPr>
          </a:p>
        </p:txBody>
      </p:sp>
      <p:sp>
        <p:nvSpPr>
          <p:cNvPr id="33" name="TextBox 32"/>
          <p:cNvSpPr txBox="1"/>
          <p:nvPr/>
        </p:nvSpPr>
        <p:spPr>
          <a:xfrm>
            <a:off x="3697974" y="1538448"/>
            <a:ext cx="3276266" cy="439668"/>
          </a:xfrm>
          <a:prstGeom prst="rect">
            <a:avLst/>
          </a:prstGeom>
          <a:noFill/>
        </p:spPr>
        <p:txBody>
          <a:bodyPr wrap="square" lIns="130615" tIns="65308" rIns="130615" bIns="65308" rtlCol="0">
            <a:spAutoFit/>
          </a:bodyPr>
          <a:lstStyle/>
          <a:p>
            <a:pPr algn="ctr"/>
            <a:r>
              <a:rPr lang="zh-TW" altLang="en-US" sz="2000" b="1" dirty="0">
                <a:effectLst>
                  <a:glow rad="101600">
                    <a:schemeClr val="bg1">
                      <a:alpha val="75000"/>
                    </a:schemeClr>
                  </a:glow>
                </a:effectLst>
                <a:latin typeface="Apple LiGothic Medium"/>
                <a:ea typeface="Apple LiGothic Medium"/>
                <a:cs typeface="Apple LiGothic Medium"/>
              </a:rPr>
              <a:t>使用者</a:t>
            </a:r>
            <a:endParaRPr lang="en-US" sz="2000" b="1" dirty="0">
              <a:effectLst>
                <a:glow rad="101600">
                  <a:schemeClr val="bg1">
                    <a:alpha val="75000"/>
                  </a:schemeClr>
                </a:glow>
              </a:effectLst>
              <a:latin typeface="Apple LiGothic Medium"/>
              <a:ea typeface="Apple LiGothic Medium"/>
              <a:cs typeface="Apple LiGothic Medium"/>
            </a:endParaRPr>
          </a:p>
        </p:txBody>
      </p:sp>
      <p:sp>
        <p:nvSpPr>
          <p:cNvPr id="34" name="TextBox 33"/>
          <p:cNvSpPr txBox="1"/>
          <p:nvPr/>
        </p:nvSpPr>
        <p:spPr>
          <a:xfrm>
            <a:off x="7646827" y="1480935"/>
            <a:ext cx="3276266" cy="439668"/>
          </a:xfrm>
          <a:prstGeom prst="rect">
            <a:avLst/>
          </a:prstGeom>
          <a:noFill/>
        </p:spPr>
        <p:txBody>
          <a:bodyPr wrap="square" lIns="130615" tIns="65308" rIns="130615" bIns="65308" rtlCol="0">
            <a:spAutoFit/>
          </a:bodyPr>
          <a:lstStyle/>
          <a:p>
            <a:pPr algn="ctr"/>
            <a:r>
              <a:rPr lang="ja-JP" altLang="en-US" sz="2000" b="1" dirty="0">
                <a:effectLst>
                  <a:glow rad="101600">
                    <a:schemeClr val="bg1">
                      <a:alpha val="75000"/>
                    </a:schemeClr>
                  </a:glow>
                </a:effectLst>
                <a:latin typeface="Apple LiGothic Medium"/>
                <a:ea typeface="Apple LiGothic Medium"/>
                <a:cs typeface="Apple LiGothic Medium"/>
              </a:rPr>
              <a:t>虛擬桌面</a:t>
            </a:r>
            <a:endParaRPr lang="en-US" sz="2000" b="1" dirty="0">
              <a:effectLst>
                <a:glow rad="101600">
                  <a:schemeClr val="bg1">
                    <a:alpha val="75000"/>
                  </a:schemeClr>
                </a:glow>
              </a:effectLst>
              <a:latin typeface="Apple LiGothic Medium"/>
              <a:ea typeface="Apple LiGothic Medium"/>
              <a:cs typeface="Apple LiGothic Medium"/>
            </a:endParaRPr>
          </a:p>
        </p:txBody>
      </p:sp>
      <p:sp>
        <p:nvSpPr>
          <p:cNvPr id="35" name="TextBox 34"/>
          <p:cNvSpPr txBox="1"/>
          <p:nvPr/>
        </p:nvSpPr>
        <p:spPr>
          <a:xfrm>
            <a:off x="10923093" y="1480935"/>
            <a:ext cx="3276266" cy="439668"/>
          </a:xfrm>
          <a:prstGeom prst="rect">
            <a:avLst/>
          </a:prstGeom>
          <a:noFill/>
        </p:spPr>
        <p:txBody>
          <a:bodyPr wrap="square" lIns="130615" tIns="65308" rIns="130615" bIns="65308" rtlCol="0">
            <a:spAutoFit/>
          </a:bodyPr>
          <a:lstStyle/>
          <a:p>
            <a:r>
              <a:rPr lang="zh-TW" altLang="en-US" sz="2000" b="1" dirty="0">
                <a:effectLst>
                  <a:glow rad="101600">
                    <a:schemeClr val="bg1">
                      <a:alpha val="75000"/>
                    </a:schemeClr>
                  </a:glow>
                </a:effectLst>
                <a:latin typeface="Apple LiGothic Medium"/>
                <a:ea typeface="Apple LiGothic Medium"/>
                <a:cs typeface="Apple LiGothic Medium"/>
              </a:rPr>
              <a:t>使用者</a:t>
            </a:r>
            <a:endParaRPr lang="en-US" altLang="zh-TW" sz="2000" b="1" dirty="0">
              <a:effectLst>
                <a:glow rad="101600">
                  <a:schemeClr val="bg1">
                    <a:alpha val="75000"/>
                  </a:schemeClr>
                </a:glow>
              </a:effectLst>
              <a:latin typeface="Apple LiGothic Medium"/>
              <a:ea typeface="Apple LiGothic Medium"/>
              <a:cs typeface="Apple LiGothic Medium"/>
            </a:endParaRPr>
          </a:p>
        </p:txBody>
      </p:sp>
    </p:spTree>
    <p:extLst>
      <p:ext uri="{BB962C8B-B14F-4D97-AF65-F5344CB8AC3E}">
        <p14:creationId xmlns:p14="http://schemas.microsoft.com/office/powerpoint/2010/main" val="362482960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164" descr="DGRM_VirtualizationLayer_Q40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06539" y="2087064"/>
            <a:ext cx="2532246" cy="1387656"/>
          </a:xfrm>
          <a:prstGeom prst="rect">
            <a:avLst/>
          </a:prstGeom>
          <a:noFill/>
          <a:ln w="9525">
            <a:noFill/>
            <a:miter lim="800000"/>
            <a:headEnd/>
            <a:tailEnd/>
          </a:ln>
          <a:effectLst>
            <a:outerShdw blurRad="76200" dir="18900000" sy="23000" kx="-1200000" algn="bl" rotWithShape="0">
              <a:prstClr val="black">
                <a:alpha val="20000"/>
              </a:prstClr>
            </a:outerShdw>
          </a:effectLst>
        </p:spPr>
      </p:pic>
      <p:grpSp>
        <p:nvGrpSpPr>
          <p:cNvPr id="2" name="Group 33"/>
          <p:cNvGrpSpPr/>
          <p:nvPr/>
        </p:nvGrpSpPr>
        <p:grpSpPr>
          <a:xfrm>
            <a:off x="3706538" y="1810462"/>
            <a:ext cx="2529112" cy="1272180"/>
            <a:chOff x="1419928" y="1574156"/>
            <a:chExt cx="1856672" cy="1245244"/>
          </a:xfrm>
          <a:effectLst>
            <a:outerShdw blurRad="152400" dist="317500" dir="5400000" sx="90000" sy="-19000" rotWithShape="0">
              <a:prstClr val="black">
                <a:alpha val="15000"/>
              </a:prstClr>
            </a:outerShdw>
          </a:effectLst>
        </p:grpSpPr>
        <p:pic>
          <p:nvPicPr>
            <p:cNvPr id="36" name="Picture 151" descr="ICON_VM_desktop_Q30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84179" y="1574156"/>
              <a:ext cx="551954" cy="573953"/>
            </a:xfrm>
            <a:prstGeom prst="rect">
              <a:avLst/>
            </a:prstGeom>
            <a:noFill/>
            <a:ln w="9525">
              <a:noFill/>
              <a:miter lim="800000"/>
              <a:headEnd/>
              <a:tailEnd/>
            </a:ln>
          </p:spPr>
        </p:pic>
        <p:pic>
          <p:nvPicPr>
            <p:cNvPr id="37" name="Picture 151" descr="ICON_VM_desktop_Q30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04341" y="1737656"/>
              <a:ext cx="551954" cy="573953"/>
            </a:xfrm>
            <a:prstGeom prst="rect">
              <a:avLst/>
            </a:prstGeom>
            <a:noFill/>
            <a:ln w="9525">
              <a:noFill/>
              <a:miter lim="800000"/>
              <a:headEnd/>
              <a:tailEnd/>
            </a:ln>
          </p:spPr>
        </p:pic>
        <p:pic>
          <p:nvPicPr>
            <p:cNvPr id="38" name="Picture 151" descr="ICON_VM_desktop_Q30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24646" y="1901156"/>
              <a:ext cx="551954" cy="573953"/>
            </a:xfrm>
            <a:prstGeom prst="rect">
              <a:avLst/>
            </a:prstGeom>
            <a:noFill/>
            <a:ln w="9525">
              <a:noFill/>
              <a:miter lim="800000"/>
              <a:headEnd/>
              <a:tailEnd/>
            </a:ln>
          </p:spPr>
        </p:pic>
        <p:pic>
          <p:nvPicPr>
            <p:cNvPr id="39" name="Picture 151" descr="ICON_VM_desktop_Q30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51507" y="1752600"/>
              <a:ext cx="551954" cy="573953"/>
            </a:xfrm>
            <a:prstGeom prst="rect">
              <a:avLst/>
            </a:prstGeom>
            <a:noFill/>
            <a:ln w="9525">
              <a:noFill/>
              <a:miter lim="800000"/>
              <a:headEnd/>
              <a:tailEnd/>
            </a:ln>
          </p:spPr>
        </p:pic>
        <p:pic>
          <p:nvPicPr>
            <p:cNvPr id="40" name="Picture 151" descr="ICON_VM_desktop_Q30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71669" y="1916100"/>
              <a:ext cx="551954" cy="573953"/>
            </a:xfrm>
            <a:prstGeom prst="rect">
              <a:avLst/>
            </a:prstGeom>
            <a:noFill/>
            <a:ln w="9525">
              <a:noFill/>
              <a:miter lim="800000"/>
              <a:headEnd/>
              <a:tailEnd/>
            </a:ln>
          </p:spPr>
        </p:pic>
        <p:pic>
          <p:nvPicPr>
            <p:cNvPr id="41" name="Picture 151" descr="ICON_VM_desktop_Q30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391974" y="2079600"/>
              <a:ext cx="551954" cy="573953"/>
            </a:xfrm>
            <a:prstGeom prst="rect">
              <a:avLst/>
            </a:prstGeom>
            <a:noFill/>
            <a:ln w="9525">
              <a:noFill/>
              <a:miter lim="800000"/>
              <a:headEnd/>
              <a:tailEnd/>
            </a:ln>
          </p:spPr>
        </p:pic>
        <p:pic>
          <p:nvPicPr>
            <p:cNvPr id="42" name="Picture 151" descr="ICON_VM_desktop_Q30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19928" y="1918447"/>
              <a:ext cx="551954" cy="573953"/>
            </a:xfrm>
            <a:prstGeom prst="rect">
              <a:avLst/>
            </a:prstGeom>
            <a:noFill/>
            <a:ln w="9525">
              <a:noFill/>
              <a:miter lim="800000"/>
              <a:headEnd/>
              <a:tailEnd/>
            </a:ln>
          </p:spPr>
        </p:pic>
        <p:pic>
          <p:nvPicPr>
            <p:cNvPr id="44" name="Picture 151" descr="ICON_VM_desktop_Q30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40090" y="2081947"/>
              <a:ext cx="551954" cy="573953"/>
            </a:xfrm>
            <a:prstGeom prst="rect">
              <a:avLst/>
            </a:prstGeom>
            <a:noFill/>
            <a:ln w="9525">
              <a:noFill/>
              <a:miter lim="800000"/>
              <a:headEnd/>
              <a:tailEnd/>
            </a:ln>
          </p:spPr>
        </p:pic>
        <p:pic>
          <p:nvPicPr>
            <p:cNvPr id="48" name="Picture 151" descr="ICON_VM_desktop_Q30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60395" y="2245447"/>
              <a:ext cx="551954" cy="573953"/>
            </a:xfrm>
            <a:prstGeom prst="rect">
              <a:avLst/>
            </a:prstGeom>
            <a:noFill/>
            <a:ln w="9525">
              <a:noFill/>
              <a:miter lim="800000"/>
              <a:headEnd/>
              <a:tailEnd/>
            </a:ln>
          </p:spPr>
        </p:pic>
      </p:grpSp>
      <p:cxnSp>
        <p:nvCxnSpPr>
          <p:cNvPr id="47128" name="Straight Arrow Connector 2"/>
          <p:cNvCxnSpPr>
            <a:cxnSpLocks noChangeShapeType="1"/>
            <a:stCxn id="42" idx="2"/>
          </p:cNvCxnSpPr>
          <p:nvPr/>
        </p:nvCxnSpPr>
        <p:spPr bwMode="auto">
          <a:xfrm flipH="1">
            <a:off x="1534738" y="2748570"/>
            <a:ext cx="2547730" cy="2322169"/>
          </a:xfrm>
          <a:prstGeom prst="straightConnector1">
            <a:avLst/>
          </a:prstGeom>
          <a:noFill/>
          <a:ln w="19050" algn="ctr">
            <a:solidFill>
              <a:schemeClr val="tx1"/>
            </a:solidFill>
            <a:prstDash val="sysDash"/>
            <a:round/>
            <a:headEnd type="arrow" w="med" len="med"/>
            <a:tailEnd type="arrow" w="med" len="med"/>
          </a:ln>
        </p:spPr>
      </p:cxnSp>
      <p:cxnSp>
        <p:nvCxnSpPr>
          <p:cNvPr id="47125" name="Straight Arrow Connector 16"/>
          <p:cNvCxnSpPr>
            <a:cxnSpLocks noChangeShapeType="1"/>
            <a:stCxn id="44" idx="2"/>
          </p:cNvCxnSpPr>
          <p:nvPr/>
        </p:nvCxnSpPr>
        <p:spPr bwMode="auto">
          <a:xfrm flipH="1">
            <a:off x="3829749" y="2915607"/>
            <a:ext cx="688835" cy="2155132"/>
          </a:xfrm>
          <a:prstGeom prst="straightConnector1">
            <a:avLst/>
          </a:prstGeom>
          <a:noFill/>
          <a:ln w="19050" algn="ctr">
            <a:solidFill>
              <a:schemeClr val="tx1"/>
            </a:solidFill>
            <a:prstDash val="sysDash"/>
            <a:round/>
            <a:headEnd type="arrow" w="med" len="med"/>
            <a:tailEnd type="arrow" w="med" len="med"/>
          </a:ln>
        </p:spPr>
      </p:cxnSp>
      <p:cxnSp>
        <p:nvCxnSpPr>
          <p:cNvPr id="47122" name="Straight Arrow Connector 17"/>
          <p:cNvCxnSpPr>
            <a:cxnSpLocks noChangeShapeType="1"/>
            <a:stCxn id="41" idx="2"/>
          </p:cNvCxnSpPr>
          <p:nvPr/>
        </p:nvCxnSpPr>
        <p:spPr bwMode="auto">
          <a:xfrm>
            <a:off x="5406563" y="2913207"/>
            <a:ext cx="718195" cy="2157530"/>
          </a:xfrm>
          <a:prstGeom prst="straightConnector1">
            <a:avLst/>
          </a:prstGeom>
          <a:noFill/>
          <a:ln w="19050" algn="ctr">
            <a:solidFill>
              <a:schemeClr val="tx1"/>
            </a:solidFill>
            <a:prstDash val="sysDash"/>
            <a:round/>
            <a:headEnd type="arrow" w="med" len="med"/>
            <a:tailEnd type="arrow" w="med" len="med"/>
          </a:ln>
        </p:spPr>
      </p:cxnSp>
      <p:cxnSp>
        <p:nvCxnSpPr>
          <p:cNvPr id="47119" name="Straight Arrow Connector 18"/>
          <p:cNvCxnSpPr>
            <a:cxnSpLocks noChangeShapeType="1"/>
            <a:stCxn id="38" idx="2"/>
          </p:cNvCxnSpPr>
          <p:nvPr/>
        </p:nvCxnSpPr>
        <p:spPr bwMode="auto">
          <a:xfrm>
            <a:off x="5859722" y="2730903"/>
            <a:ext cx="2560048" cy="2339834"/>
          </a:xfrm>
          <a:prstGeom prst="straightConnector1">
            <a:avLst/>
          </a:prstGeom>
          <a:noFill/>
          <a:ln w="19050" algn="ctr">
            <a:solidFill>
              <a:schemeClr val="tx1"/>
            </a:solidFill>
            <a:prstDash val="sysDash"/>
            <a:round/>
            <a:headEnd type="arrow" w="med" len="med"/>
            <a:tailEnd type="arrow" w="med" len="med"/>
          </a:ln>
        </p:spPr>
      </p:cxnSp>
      <p:sp>
        <p:nvSpPr>
          <p:cNvPr id="66" name="Rectangle 65"/>
          <p:cNvSpPr/>
          <p:nvPr/>
        </p:nvSpPr>
        <p:spPr bwMode="auto">
          <a:xfrm>
            <a:off x="1241376" y="3566160"/>
            <a:ext cx="7178394" cy="1005840"/>
          </a:xfrm>
          <a:prstGeom prst="rect">
            <a:avLst/>
          </a:prstGeom>
          <a:solidFill>
            <a:schemeClr val="bg1"/>
          </a:solidFill>
          <a:ln w="12700">
            <a:noFill/>
            <a:round/>
            <a:headEnd/>
            <a:tailEnd/>
          </a:ln>
        </p:spPr>
        <p:txBody>
          <a:bodyPr wrap="none" lIns="0" tIns="0" rIns="0" bIns="0" rtlCol="0" anchor="ctr"/>
          <a:lstStyle/>
          <a:p>
            <a:pPr algn="ctr" defTabSz="1306155"/>
            <a:endParaRPr lang="en-US" sz="2600" dirty="0" err="1">
              <a:solidFill>
                <a:srgbClr val="FFFFFF"/>
              </a:solidFill>
              <a:latin typeface="Avenir Next Condensed Medium"/>
              <a:ea typeface="Apple LiGothic Medium"/>
              <a:cs typeface="Avenir Next Condensed Medium"/>
            </a:endParaRPr>
          </a:p>
        </p:txBody>
      </p:sp>
      <p:pic>
        <p:nvPicPr>
          <p:cNvPr id="53" name="Picture 6" descr="http://unlockedfones.com/catalog/images/airbook1.jpg"/>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02880" y="5175265"/>
            <a:ext cx="2377942" cy="1029649"/>
          </a:xfrm>
          <a:prstGeom prst="rect">
            <a:avLst/>
          </a:prstGeom>
          <a:noFill/>
          <a:extLst>
            <a:ext uri="{909E8E84-426E-40DD-AFC4-6F175D3DCCD1}">
              <a14:hiddenFill xmlns:a14="http://schemas.microsoft.com/office/drawing/2010/main">
                <a:solidFill>
                  <a:srgbClr val="FFFFFF"/>
                </a:solidFill>
              </a14:hiddenFill>
            </a:ext>
          </a:extLst>
        </p:spPr>
      </p:pic>
      <p:sp>
        <p:nvSpPr>
          <p:cNvPr id="47105" name="Title 1"/>
          <p:cNvSpPr>
            <a:spLocks noGrp="1"/>
          </p:cNvSpPr>
          <p:nvPr>
            <p:ph type="title"/>
          </p:nvPr>
        </p:nvSpPr>
        <p:spPr>
          <a:xfrm>
            <a:off x="365762" y="240032"/>
            <a:ext cx="13558114" cy="400050"/>
          </a:xfrm>
          <a:noFill/>
          <a:ln w="9525">
            <a:noFill/>
            <a:miter lim="800000"/>
            <a:headEnd/>
            <a:tailEnd/>
          </a:ln>
          <a:extLst>
            <a:ext uri="{91240B29-F687-4F45-9708-019B960494DF}">
              <a14:hiddenLine xmlns:a14="http://schemas.microsoft.com/office/drawing/2010/main" w="9525" cap="flat" cmpd="sng">
                <a:solidFill>
                  <a:srgbClr val="000000"/>
                </a:solidFill>
                <a:prstDash val="solid"/>
                <a:miter lim="800000"/>
                <a:headEnd/>
                <a:tailEn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vert="horz" wrap="square" lIns="0" tIns="0" rIns="0" bIns="0" numCol="1" anchor="ctr" anchorCtr="0" compatLnSpc="1">
            <a:prstTxWarp prst="textNoShape">
              <a:avLst/>
            </a:prstTxWarp>
            <a:normAutofit fontScale="90000"/>
          </a:bodyPr>
          <a:lstStyle/>
          <a:p>
            <a:r>
              <a:rPr lang="en-US" altLang="zh-TW" sz="3400" dirty="0">
                <a:solidFill>
                  <a:schemeClr val="accent2">
                    <a:lumMod val="50000"/>
                  </a:schemeClr>
                </a:solidFill>
                <a:latin typeface="Avenir Next Condensed Medium"/>
                <a:ea typeface="Apple LiGothic Medium"/>
                <a:cs typeface="Avenir Next Condensed Medium"/>
              </a:rPr>
              <a:t>Horizon View</a:t>
            </a:r>
            <a:r>
              <a:rPr lang="zh-TW" altLang="en-US" sz="3400" dirty="0">
                <a:solidFill>
                  <a:schemeClr val="accent2">
                    <a:lumMod val="50000"/>
                  </a:schemeClr>
                </a:solidFill>
                <a:latin typeface="Avenir Next Condensed Medium"/>
                <a:ea typeface="Apple LiGothic Medium"/>
                <a:cs typeface="Avenir Next Condensed Medium"/>
              </a:rPr>
              <a:t>：集中管理、安全保護</a:t>
            </a:r>
          </a:p>
        </p:txBody>
      </p:sp>
      <p:graphicFrame>
        <p:nvGraphicFramePr>
          <p:cNvPr id="19" name="Content Placeholder 8"/>
          <p:cNvGraphicFramePr>
            <a:graphicFrameLocks noGrp="1"/>
          </p:cNvGraphicFramePr>
          <p:nvPr>
            <p:ph idx="1"/>
            <p:extLst>
              <p:ext uri="{D42A27DB-BD31-4B8C-83A1-F6EECF244321}">
                <p14:modId xmlns:p14="http://schemas.microsoft.com/office/powerpoint/2010/main" val="4153073348"/>
              </p:ext>
            </p:extLst>
          </p:nvPr>
        </p:nvGraphicFramePr>
        <p:xfrm>
          <a:off x="8412480" y="1005841"/>
          <a:ext cx="5730240" cy="612648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47127" name="Picture 4" descr="http://www.technobuffalo.com/wp-content/uploads/2011/10/acer-ultrabook.jpeg"/>
          <p:cNvPicPr>
            <a:picLocks noChangeAspect="1" noChangeArrowheads="1"/>
          </p:cNvPicPr>
          <p:nvPr/>
        </p:nvPicPr>
        <p:blipFill>
          <a:blip r:embed="rId11" cstate="screen">
            <a:clrChange>
              <a:clrFrom>
                <a:srgbClr val="FFFFFF"/>
              </a:clrFrom>
              <a:clrTo>
                <a:srgbClr val="FFFFFF">
                  <a:alpha val="0"/>
                </a:srgbClr>
              </a:clrTo>
            </a:clrChange>
            <a:grayscl/>
            <a:extLst>
              <a:ext uri="{28A0092B-C50C-407E-A947-70E740481C1C}">
                <a14:useLocalDpi xmlns:a14="http://schemas.microsoft.com/office/drawing/2010/main"/>
              </a:ext>
            </a:extLst>
          </a:blip>
          <a:srcRect/>
          <a:stretch>
            <a:fillRect/>
          </a:stretch>
        </p:blipFill>
        <p:spPr bwMode="auto">
          <a:xfrm>
            <a:off x="243840" y="5091121"/>
            <a:ext cx="2235651" cy="1258193"/>
          </a:xfrm>
          <a:prstGeom prst="rect">
            <a:avLst/>
          </a:prstGeom>
          <a:noFill/>
          <a:ln w="9525">
            <a:noFill/>
            <a:miter lim="800000"/>
            <a:headEnd/>
            <a:tailEnd/>
          </a:ln>
        </p:spPr>
      </p:pic>
      <p:sp>
        <p:nvSpPr>
          <p:cNvPr id="23" name="Rounded Rectangle 22"/>
          <p:cNvSpPr/>
          <p:nvPr/>
        </p:nvSpPr>
        <p:spPr bwMode="auto">
          <a:xfrm>
            <a:off x="1241378" y="1097282"/>
            <a:ext cx="7414946" cy="636347"/>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wrap="none" lIns="0" tIns="0" rIns="0" bIns="0" anchor="ctr"/>
          <a:lstStyle/>
          <a:p>
            <a:pPr algn="ctr">
              <a:spcAft>
                <a:spcPct val="40000"/>
              </a:spcAft>
              <a:defRPr/>
            </a:pPr>
            <a:r>
              <a:rPr lang="zh-TW" altLang="en-US" sz="2600" dirty="0">
                <a:solidFill>
                  <a:srgbClr val="FFFFFF"/>
                </a:solidFill>
                <a:latin typeface="Avenir Next Condensed Medium"/>
                <a:ea typeface="Apple LiGothic Medium"/>
                <a:cs typeface="Avenir Next Condensed Medium"/>
              </a:rPr>
              <a:t>管理集中化虛擬桌面平台</a:t>
            </a:r>
            <a:endParaRPr lang="zh-TW" altLang="en-US" sz="2600" dirty="0">
              <a:solidFill>
                <a:srgbClr val="FFFFFF"/>
              </a:solidFill>
              <a:latin typeface="Avenir Next Condensed Medium"/>
              <a:ea typeface="Apple LiGothic Medium"/>
              <a:cs typeface="Avenir Next Condensed Medium"/>
            </a:endParaRPr>
          </a:p>
        </p:txBody>
      </p:sp>
      <p:sp>
        <p:nvSpPr>
          <p:cNvPr id="24" name="Rounded Rectangle 23"/>
          <p:cNvSpPr/>
          <p:nvPr/>
        </p:nvSpPr>
        <p:spPr bwMode="auto">
          <a:xfrm>
            <a:off x="1231753" y="6515186"/>
            <a:ext cx="7414946" cy="636347"/>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wrap="none" lIns="0" tIns="0" rIns="0" bIns="0" anchor="ctr"/>
          <a:lstStyle/>
          <a:p>
            <a:pPr algn="ctr">
              <a:spcAft>
                <a:spcPct val="40000"/>
              </a:spcAft>
            </a:pPr>
            <a:r>
              <a:rPr lang="zh-TW" altLang="en-US" sz="2600" dirty="0">
                <a:solidFill>
                  <a:srgbClr val="FFFFFF"/>
                </a:solidFill>
                <a:latin typeface="Avenir Next Condensed Medium"/>
                <a:ea typeface="Apple LiGothic Medium"/>
                <a:cs typeface="Avenir Next Condensed Medium"/>
              </a:rPr>
              <a:t>使用者可從各種裝置進行遠端存取</a:t>
            </a:r>
            <a:endParaRPr lang="zh-TW" altLang="en-US" sz="2600" dirty="0">
              <a:solidFill>
                <a:srgbClr val="FFFFFF"/>
              </a:solidFill>
              <a:latin typeface="Avenir Next Condensed Medium"/>
              <a:ea typeface="Apple LiGothic Medium"/>
              <a:cs typeface="Avenir Next Condensed Medium"/>
            </a:endParaRPr>
          </a:p>
        </p:txBody>
      </p:sp>
      <p:pic>
        <p:nvPicPr>
          <p:cNvPr id="35" name="Picture 2" descr="http://thegadgetsite.com/wp-content/uploads/2011/06/windows-logo.jpg"/>
          <p:cNvPicPr>
            <a:picLocks noChangeAspect="1" noChangeArrowheads="1"/>
          </p:cNvPicPr>
          <p:nvPr/>
        </p:nvPicPr>
        <p:blipFill>
          <a:blip r:embed="rId12" cstate="email">
            <a:clrChange>
              <a:clrFrom>
                <a:srgbClr val="FFFFFF"/>
              </a:clrFrom>
              <a:clrTo>
                <a:srgbClr val="FFFFFF">
                  <a:alpha val="0"/>
                </a:srgbClr>
              </a:clrTo>
            </a:clrChange>
            <a:extLst>
              <a:ext uri="{BEBA8EAE-BF5A-486C-A8C5-ECC9F3942E4B}">
                <a14:imgProps xmlns:a14="http://schemas.microsoft.com/office/drawing/2010/main">
                  <a14:imgLayer r:embed="rId13">
                    <a14:imgEffect>
                      <a14:backgroundRemoval t="0" b="100000" l="0" r="100000">
                        <a14:foregroundMark x1="34109" y1="15789" x2="34109" y2="15789"/>
                        <a14:foregroundMark x1="37209" y1="30702" x2="37209" y2="30702"/>
                        <a14:foregroundMark x1="43411" y1="19298" x2="43411" y2="19298"/>
                        <a14:foregroundMark x1="16279" y1="32456" x2="16279" y2="32456"/>
                        <a14:foregroundMark x1="22481" y1="12281" x2="22481" y2="12281"/>
                        <a14:foregroundMark x1="45736" y1="36842" x2="45736" y2="36842"/>
                        <a14:foregroundMark x1="3876" y1="81579" x2="3876" y2="81579"/>
                        <a14:foregroundMark x1="43411" y1="53509" x2="43411" y2="53509"/>
                        <a14:foregroundMark x1="25581" y1="50000" x2="25581" y2="50000"/>
                        <a14:foregroundMark x1="24806" y1="72807" x2="24806" y2="72807"/>
                        <a14:foregroundMark x1="33333" y1="73684" x2="33333" y2="73684"/>
                        <a14:foregroundMark x1="54264" y1="63158" x2="54264" y2="63158"/>
                        <a14:foregroundMark x1="73643" y1="92105" x2="73643" y2="92105"/>
                        <a14:foregroundMark x1="49612" y1="86842" x2="49612" y2="86842"/>
                        <a14:foregroundMark x1="66667" y1="71053" x2="66667" y2="71053"/>
                        <a14:foregroundMark x1="13178" y1="64035" x2="13178" y2="64035"/>
                      </a14:backgroundRemoval>
                    </a14:imgEffect>
                  </a14:imgLayer>
                </a14:imgProps>
              </a:ext>
              <a:ext uri="{28A0092B-C50C-407E-A947-70E740481C1C}">
                <a14:useLocalDpi xmlns:a14="http://schemas.microsoft.com/office/drawing/2010/main"/>
              </a:ext>
            </a:extLst>
          </a:blip>
          <a:srcRect/>
          <a:stretch>
            <a:fillRect/>
          </a:stretch>
        </p:blipFill>
        <p:spPr bwMode="auto">
          <a:xfrm>
            <a:off x="3535683" y="1995680"/>
            <a:ext cx="665931" cy="44204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http://www.computercheap.co.uk/images/HPCompaqT5530.jp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051087" y="5091123"/>
            <a:ext cx="1485054" cy="1113791"/>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http://www.topicsites.com/images/ipad-ebooks.jp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5506595" y="5170475"/>
            <a:ext cx="880142" cy="96931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http://www.nokiaiphone.net/samsunggalaxy/samsung-galaxy-8.jpg"/>
          <p:cNvPicPr>
            <a:picLocks noChangeAspect="1" noChangeArrowheads="1"/>
          </p:cNvPicPr>
          <p:nvPr/>
        </p:nvPicPr>
        <p:blipFill>
          <a:blip r:embed="rId1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959678" y="5588651"/>
            <a:ext cx="1014218" cy="76066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62"/>
          <p:cNvGrpSpPr/>
          <p:nvPr/>
        </p:nvGrpSpPr>
        <p:grpSpPr>
          <a:xfrm>
            <a:off x="975360" y="3383280"/>
            <a:ext cx="7760102" cy="1469656"/>
            <a:chOff x="159622" y="2857500"/>
            <a:chExt cx="5559046" cy="1224713"/>
          </a:xfrm>
        </p:grpSpPr>
        <p:sp>
          <p:nvSpPr>
            <p:cNvPr id="64" name="Cloud 63"/>
            <p:cNvSpPr/>
            <p:nvPr/>
          </p:nvSpPr>
          <p:spPr bwMode="auto">
            <a:xfrm>
              <a:off x="159622" y="2857500"/>
              <a:ext cx="5559046" cy="1224713"/>
            </a:xfrm>
            <a:prstGeom prst="cloud">
              <a:avLst/>
            </a:prstGeom>
            <a:solidFill>
              <a:schemeClr val="bg1"/>
            </a:solidFill>
            <a:ln>
              <a:solidFill>
                <a:schemeClr val="tx2"/>
              </a:solidFill>
              <a:headEnd/>
              <a:tailEnd/>
            </a:ln>
            <a:effectLst>
              <a:outerShdw blurRad="76200" dir="18900000" sy="23000" kx="-1200000" algn="bl" rotWithShape="0">
                <a:prstClr val="black">
                  <a:alpha val="2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none" lIns="0" tIns="0" rIns="0" bIns="0" anchor="ctr"/>
            <a:lstStyle/>
            <a:p>
              <a:pPr algn="ctr">
                <a:spcAft>
                  <a:spcPct val="40000"/>
                </a:spcAft>
              </a:pPr>
              <a:endParaRPr lang="en-US" sz="2600" dirty="0">
                <a:solidFill>
                  <a:schemeClr val="tx1"/>
                </a:solidFill>
                <a:latin typeface="Avenir Next Condensed Medium"/>
                <a:ea typeface="Apple LiGothic Medium"/>
                <a:cs typeface="Avenir Next Condensed Medium"/>
              </a:endParaRPr>
            </a:p>
          </p:txBody>
        </p:sp>
        <p:sp>
          <p:nvSpPr>
            <p:cNvPr id="65" name="TextBox 64"/>
            <p:cNvSpPr txBox="1"/>
            <p:nvPr/>
          </p:nvSpPr>
          <p:spPr>
            <a:xfrm>
              <a:off x="959332" y="3238500"/>
              <a:ext cx="3917076" cy="410369"/>
            </a:xfrm>
            <a:prstGeom prst="rect">
              <a:avLst/>
            </a:prstGeom>
            <a:noFill/>
          </p:spPr>
          <p:txBody>
            <a:bodyPr wrap="square" rtlCol="0">
              <a:spAutoFit/>
            </a:bodyPr>
            <a:lstStyle/>
            <a:p>
              <a:r>
                <a:rPr lang="zh-TW" altLang="en-US" sz="2600">
                  <a:latin typeface="Avenir Next Condensed Medium"/>
                  <a:ea typeface="Apple LiGothic Medium"/>
                  <a:cs typeface="Avenir Next Condensed Medium"/>
                </a:rPr>
                <a:t>高效率遠端通訊協定</a:t>
              </a:r>
              <a:endParaRPr lang="zh-TW" altLang="en-US" sz="2600" dirty="0">
                <a:latin typeface="Avenir Next Condensed Medium"/>
                <a:ea typeface="Apple LiGothic Medium"/>
                <a:cs typeface="Avenir Next Condensed Medium"/>
              </a:endParaRPr>
            </a:p>
          </p:txBody>
        </p:sp>
      </p:grpSp>
    </p:spTree>
    <p:extLst>
      <p:ext uri="{BB962C8B-B14F-4D97-AF65-F5344CB8AC3E}">
        <p14:creationId xmlns:p14="http://schemas.microsoft.com/office/powerpoint/2010/main" val="1365554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mph" presetSubtype="0" nodeType="clickEffect">
                                  <p:stCondLst>
                                    <p:cond delay="0"/>
                                  </p:stCondLst>
                                  <p:childTnLst>
                                    <p:set>
                                      <p:cBhvr rctx="PPT">
                                        <p:cTn id="14" dur="indefinite"/>
                                        <p:tgtEl>
                                          <p:spTgt spid="3"/>
                                        </p:tgtEl>
                                        <p:attrNameLst>
                                          <p:attrName>style.opacity</p:attrName>
                                        </p:attrNameLst>
                                      </p:cBhvr>
                                      <p:to>
                                        <p:strVal val="0.5"/>
                                      </p:to>
                                    </p:set>
                                    <p:animEffect filter="image" prLst="opacity: 0.5">
                                      <p:cBhvr rctx="IE">
                                        <p:cTn id="15" dur="indefinite"/>
                                        <p:tgtEl>
                                          <p:spTgt spid="3"/>
                                        </p:tgtEl>
                                      </p:cBhvr>
                                    </p:animEffect>
                                  </p:childTnLst>
                                </p:cTn>
                              </p:par>
                              <p:par>
                                <p:cTn id="16" presetID="9" presetClass="emph" presetSubtype="0" nodeType="withEffect">
                                  <p:stCondLst>
                                    <p:cond delay="0"/>
                                  </p:stCondLst>
                                  <p:childTnLst>
                                    <p:set>
                                      <p:cBhvr rctx="PPT">
                                        <p:cTn id="17" dur="indefinite"/>
                                        <p:tgtEl>
                                          <p:spTgt spid="53"/>
                                        </p:tgtEl>
                                        <p:attrNameLst>
                                          <p:attrName>style.opacity</p:attrName>
                                        </p:attrNameLst>
                                      </p:cBhvr>
                                      <p:to>
                                        <p:strVal val="0.5"/>
                                      </p:to>
                                    </p:set>
                                    <p:animEffect filter="image" prLst="opacity: 0.5">
                                      <p:cBhvr rctx="IE">
                                        <p:cTn id="18" dur="indefinite"/>
                                        <p:tgtEl>
                                          <p:spTgt spid="53"/>
                                        </p:tgtEl>
                                      </p:cBhvr>
                                    </p:animEffect>
                                  </p:childTnLst>
                                </p:cTn>
                              </p:par>
                              <p:par>
                                <p:cTn id="19" presetID="9" presetClass="emph" presetSubtype="0" nodeType="withEffect">
                                  <p:stCondLst>
                                    <p:cond delay="0"/>
                                  </p:stCondLst>
                                  <p:childTnLst>
                                    <p:set>
                                      <p:cBhvr rctx="PPT">
                                        <p:cTn id="20" dur="indefinite"/>
                                        <p:tgtEl>
                                          <p:spTgt spid="49"/>
                                        </p:tgtEl>
                                        <p:attrNameLst>
                                          <p:attrName>style.opacity</p:attrName>
                                        </p:attrNameLst>
                                      </p:cBhvr>
                                      <p:to>
                                        <p:strVal val="0.5"/>
                                      </p:to>
                                    </p:set>
                                    <p:animEffect filter="image" prLst="opacity: 0.5">
                                      <p:cBhvr rctx="IE">
                                        <p:cTn id="21" dur="indefinite"/>
                                        <p:tgtEl>
                                          <p:spTgt spid="49"/>
                                        </p:tgtEl>
                                      </p:cBhvr>
                                    </p:animEffect>
                                  </p:childTnLst>
                                </p:cTn>
                              </p:par>
                              <p:par>
                                <p:cTn id="22" presetID="9" presetClass="emph" presetSubtype="0" nodeType="withEffect">
                                  <p:stCondLst>
                                    <p:cond delay="0"/>
                                  </p:stCondLst>
                                  <p:childTnLst>
                                    <p:set>
                                      <p:cBhvr rctx="PPT">
                                        <p:cTn id="23" dur="indefinite"/>
                                        <p:tgtEl>
                                          <p:spTgt spid="47127"/>
                                        </p:tgtEl>
                                        <p:attrNameLst>
                                          <p:attrName>style.opacity</p:attrName>
                                        </p:attrNameLst>
                                      </p:cBhvr>
                                      <p:to>
                                        <p:strVal val="0.5"/>
                                      </p:to>
                                    </p:set>
                                    <p:animEffect filter="image" prLst="opacity: 0.5">
                                      <p:cBhvr rctx="IE">
                                        <p:cTn id="24" dur="indefinite"/>
                                        <p:tgtEl>
                                          <p:spTgt spid="47127"/>
                                        </p:tgtEl>
                                      </p:cBhvr>
                                    </p:animEffect>
                                  </p:childTnLst>
                                </p:cTn>
                              </p:par>
                              <p:par>
                                <p:cTn id="25" presetID="9" presetClass="emph" presetSubtype="0" nodeType="withEffect">
                                  <p:stCondLst>
                                    <p:cond delay="0"/>
                                  </p:stCondLst>
                                  <p:childTnLst>
                                    <p:set>
                                      <p:cBhvr rctx="PPT">
                                        <p:cTn id="26" dur="indefinite"/>
                                        <p:tgtEl>
                                          <p:spTgt spid="47128"/>
                                        </p:tgtEl>
                                        <p:attrNameLst>
                                          <p:attrName>style.opacity</p:attrName>
                                        </p:attrNameLst>
                                      </p:cBhvr>
                                      <p:to>
                                        <p:strVal val="0.5"/>
                                      </p:to>
                                    </p:set>
                                    <p:animEffect filter="image" prLst="opacity: 0.5">
                                      <p:cBhvr rctx="IE">
                                        <p:cTn id="27" dur="indefinite"/>
                                        <p:tgtEl>
                                          <p:spTgt spid="47128"/>
                                        </p:tgtEl>
                                      </p:cBhvr>
                                    </p:animEffect>
                                  </p:childTnLst>
                                </p:cTn>
                              </p:par>
                              <p:par>
                                <p:cTn id="28" presetID="9" presetClass="emph" presetSubtype="0" nodeType="withEffect">
                                  <p:stCondLst>
                                    <p:cond delay="0"/>
                                  </p:stCondLst>
                                  <p:childTnLst>
                                    <p:set>
                                      <p:cBhvr rctx="PPT">
                                        <p:cTn id="29" dur="indefinite"/>
                                        <p:tgtEl>
                                          <p:spTgt spid="47125"/>
                                        </p:tgtEl>
                                        <p:attrNameLst>
                                          <p:attrName>style.opacity</p:attrName>
                                        </p:attrNameLst>
                                      </p:cBhvr>
                                      <p:to>
                                        <p:strVal val="0.5"/>
                                      </p:to>
                                    </p:set>
                                    <p:animEffect filter="image" prLst="opacity: 0.5">
                                      <p:cBhvr rctx="IE">
                                        <p:cTn id="30" dur="indefinite"/>
                                        <p:tgtEl>
                                          <p:spTgt spid="47125"/>
                                        </p:tgtEl>
                                      </p:cBhvr>
                                    </p:animEffect>
                                  </p:childTnLst>
                                </p:cTn>
                              </p:par>
                              <p:par>
                                <p:cTn id="31" presetID="9" presetClass="emph" presetSubtype="0" nodeType="withEffect">
                                  <p:stCondLst>
                                    <p:cond delay="0"/>
                                  </p:stCondLst>
                                  <p:childTnLst>
                                    <p:set>
                                      <p:cBhvr rctx="PPT">
                                        <p:cTn id="32" dur="indefinite"/>
                                        <p:tgtEl>
                                          <p:spTgt spid="47122"/>
                                        </p:tgtEl>
                                        <p:attrNameLst>
                                          <p:attrName>style.opacity</p:attrName>
                                        </p:attrNameLst>
                                      </p:cBhvr>
                                      <p:to>
                                        <p:strVal val="0.5"/>
                                      </p:to>
                                    </p:set>
                                    <p:animEffect filter="image" prLst="opacity: 0.5">
                                      <p:cBhvr rctx="IE">
                                        <p:cTn id="33" dur="indefinite"/>
                                        <p:tgtEl>
                                          <p:spTgt spid="47122"/>
                                        </p:tgtEl>
                                      </p:cBhvr>
                                    </p:animEffect>
                                  </p:childTnLst>
                                </p:cTn>
                              </p:par>
                              <p:par>
                                <p:cTn id="34" presetID="9" presetClass="emph" presetSubtype="0" nodeType="withEffect">
                                  <p:stCondLst>
                                    <p:cond delay="0"/>
                                  </p:stCondLst>
                                  <p:childTnLst>
                                    <p:set>
                                      <p:cBhvr rctx="PPT">
                                        <p:cTn id="35" dur="indefinite"/>
                                        <p:tgtEl>
                                          <p:spTgt spid="47119"/>
                                        </p:tgtEl>
                                        <p:attrNameLst>
                                          <p:attrName>style.opacity</p:attrName>
                                        </p:attrNameLst>
                                      </p:cBhvr>
                                      <p:to>
                                        <p:strVal val="0.5"/>
                                      </p:to>
                                    </p:set>
                                    <p:animEffect filter="image" prLst="opacity: 0.5">
                                      <p:cBhvr rctx="IE">
                                        <p:cTn id="36" dur="indefinite"/>
                                        <p:tgtEl>
                                          <p:spTgt spid="47119"/>
                                        </p:tgtEl>
                                      </p:cBhvr>
                                    </p:animEffect>
                                  </p:childTnLst>
                                </p:cTn>
                              </p:par>
                              <p:par>
                                <p:cTn id="37" presetID="9" presetClass="emph" presetSubtype="0" grpId="0" nodeType="withEffect">
                                  <p:stCondLst>
                                    <p:cond delay="0"/>
                                  </p:stCondLst>
                                  <p:childTnLst>
                                    <p:set>
                                      <p:cBhvr rctx="PPT">
                                        <p:cTn id="38" dur="indefinite"/>
                                        <p:tgtEl>
                                          <p:spTgt spid="23"/>
                                        </p:tgtEl>
                                        <p:attrNameLst>
                                          <p:attrName>style.opacity</p:attrName>
                                        </p:attrNameLst>
                                      </p:cBhvr>
                                      <p:to>
                                        <p:strVal val="0.5"/>
                                      </p:to>
                                    </p:set>
                                    <p:animEffect filter="image" prLst="opacity: 0.5">
                                      <p:cBhvr rctx="IE">
                                        <p:cTn id="39" dur="indefinite"/>
                                        <p:tgtEl>
                                          <p:spTgt spid="23"/>
                                        </p:tgtEl>
                                      </p:cBhvr>
                                    </p:animEffect>
                                  </p:childTnLst>
                                </p:cTn>
                              </p:par>
                              <p:par>
                                <p:cTn id="40" presetID="9" presetClass="emph" presetSubtype="0" grpId="0" nodeType="withEffect">
                                  <p:stCondLst>
                                    <p:cond delay="0"/>
                                  </p:stCondLst>
                                  <p:childTnLst>
                                    <p:set>
                                      <p:cBhvr rctx="PPT">
                                        <p:cTn id="41" dur="indefinite"/>
                                        <p:tgtEl>
                                          <p:spTgt spid="24"/>
                                        </p:tgtEl>
                                        <p:attrNameLst>
                                          <p:attrName>style.opacity</p:attrName>
                                        </p:attrNameLst>
                                      </p:cBhvr>
                                      <p:to>
                                        <p:strVal val="0.5"/>
                                      </p:to>
                                    </p:set>
                                    <p:animEffect filter="image" prLst="opacity: 0.5">
                                      <p:cBhvr rctx="IE">
                                        <p:cTn id="42" dur="indefinite"/>
                                        <p:tgtEl>
                                          <p:spTgt spid="24"/>
                                        </p:tgtEl>
                                      </p:cBhvr>
                                    </p:animEffect>
                                  </p:childTnLst>
                                </p:cTn>
                              </p:par>
                              <p:par>
                                <p:cTn id="43" presetID="9" presetClass="emph" presetSubtype="0" nodeType="withEffect">
                                  <p:stCondLst>
                                    <p:cond delay="0"/>
                                  </p:stCondLst>
                                  <p:childTnLst>
                                    <p:set>
                                      <p:cBhvr rctx="PPT">
                                        <p:cTn id="44" dur="indefinite"/>
                                        <p:tgtEl>
                                          <p:spTgt spid="2"/>
                                        </p:tgtEl>
                                        <p:attrNameLst>
                                          <p:attrName>style.opacity</p:attrName>
                                        </p:attrNameLst>
                                      </p:cBhvr>
                                      <p:to>
                                        <p:strVal val="0.5"/>
                                      </p:to>
                                    </p:set>
                                    <p:animEffect filter="image" prLst="opacity: 0.5">
                                      <p:cBhvr rctx="IE">
                                        <p:cTn id="45" dur="indefinite"/>
                                        <p:tgtEl>
                                          <p:spTgt spid="2"/>
                                        </p:tgtEl>
                                      </p:cBhvr>
                                    </p:animEffect>
                                  </p:childTnLst>
                                </p:cTn>
                              </p:par>
                              <p:par>
                                <p:cTn id="46" presetID="9" presetClass="emph" presetSubtype="0" nodeType="withEffect">
                                  <p:stCondLst>
                                    <p:cond delay="0"/>
                                  </p:stCondLst>
                                  <p:childTnLst>
                                    <p:set>
                                      <p:cBhvr rctx="PPT">
                                        <p:cTn id="47" dur="indefinite"/>
                                        <p:tgtEl>
                                          <p:spTgt spid="35"/>
                                        </p:tgtEl>
                                        <p:attrNameLst>
                                          <p:attrName>style.opacity</p:attrName>
                                        </p:attrNameLst>
                                      </p:cBhvr>
                                      <p:to>
                                        <p:strVal val="0.5"/>
                                      </p:to>
                                    </p:set>
                                    <p:animEffect filter="image" prLst="opacity: 0.5">
                                      <p:cBhvr rctx="IE">
                                        <p:cTn id="48" dur="indefinite"/>
                                        <p:tgtEl>
                                          <p:spTgt spid="35"/>
                                        </p:tgtEl>
                                      </p:cBhvr>
                                    </p:animEffect>
                                  </p:childTnLst>
                                </p:cTn>
                              </p:par>
                              <p:par>
                                <p:cTn id="49" presetID="9" presetClass="emph" presetSubtype="0" nodeType="withEffect">
                                  <p:stCondLst>
                                    <p:cond delay="0"/>
                                  </p:stCondLst>
                                  <p:childTnLst>
                                    <p:set>
                                      <p:cBhvr rctx="PPT">
                                        <p:cTn id="50" dur="indefinite"/>
                                        <p:tgtEl>
                                          <p:spTgt spid="50"/>
                                        </p:tgtEl>
                                        <p:attrNameLst>
                                          <p:attrName>style.opacity</p:attrName>
                                        </p:attrNameLst>
                                      </p:cBhvr>
                                      <p:to>
                                        <p:strVal val="0.5"/>
                                      </p:to>
                                    </p:set>
                                    <p:animEffect filter="image" prLst="opacity: 0.5">
                                      <p:cBhvr rctx="IE">
                                        <p:cTn id="51" dur="indefinite"/>
                                        <p:tgtEl>
                                          <p:spTgt spid="50"/>
                                        </p:tgtEl>
                                      </p:cBhvr>
                                    </p:animEffect>
                                  </p:childTnLst>
                                </p:cTn>
                              </p:par>
                              <p:par>
                                <p:cTn id="52" presetID="9" presetClass="emph" presetSubtype="0" nodeType="withEffect">
                                  <p:stCondLst>
                                    <p:cond delay="0"/>
                                  </p:stCondLst>
                                  <p:childTnLst>
                                    <p:set>
                                      <p:cBhvr rctx="PPT">
                                        <p:cTn id="53" dur="indefinite"/>
                                        <p:tgtEl>
                                          <p:spTgt spid="51"/>
                                        </p:tgtEl>
                                        <p:attrNameLst>
                                          <p:attrName>style.opacity</p:attrName>
                                        </p:attrNameLst>
                                      </p:cBhvr>
                                      <p:to>
                                        <p:strVal val="0.5"/>
                                      </p:to>
                                    </p:set>
                                    <p:animEffect filter="image" prLst="opacity: 0.5">
                                      <p:cBhvr rctx="IE">
                                        <p:cTn id="54" dur="indefinite"/>
                                        <p:tgtEl>
                                          <p:spTgt spid="51"/>
                                        </p:tgtEl>
                                      </p:cBhvr>
                                    </p:animEffect>
                                  </p:childTnLst>
                                </p:cTn>
                              </p:par>
                              <p:par>
                                <p:cTn id="55" presetID="9" presetClass="emph" presetSubtype="0" nodeType="withEffect">
                                  <p:stCondLst>
                                    <p:cond delay="0"/>
                                  </p:stCondLst>
                                  <p:childTnLst>
                                    <p:set>
                                      <p:cBhvr rctx="PPT">
                                        <p:cTn id="56" dur="indefinite"/>
                                        <p:tgtEl>
                                          <p:spTgt spid="52"/>
                                        </p:tgtEl>
                                        <p:attrNameLst>
                                          <p:attrName>style.opacity</p:attrName>
                                        </p:attrNameLst>
                                      </p:cBhvr>
                                      <p:to>
                                        <p:strVal val="0.5"/>
                                      </p:to>
                                    </p:set>
                                    <p:animEffect filter="image" prLst="opacity: 0.5">
                                      <p:cBhvr rctx="IE">
                                        <p:cTn id="57" dur="indefinite"/>
                                        <p:tgtEl>
                                          <p:spTgt spid="52"/>
                                        </p:tgtEl>
                                      </p:cBhvr>
                                    </p:animEffect>
                                  </p:childTnLst>
                                </p:cTn>
                              </p:par>
                            </p:childTnLst>
                          </p:cTn>
                        </p:par>
                        <p:par>
                          <p:cTn id="58" fill="hold">
                            <p:stCondLst>
                              <p:cond delay="0"/>
                            </p:stCondLst>
                            <p:childTnLst>
                              <p:par>
                                <p:cTn id="59" presetID="10" presetClass="entr" presetSubtype="0" fill="hold" grpId="0" nodeType="afterEffect">
                                  <p:stCondLst>
                                    <p:cond delay="0"/>
                                  </p:stCondLst>
                                  <p:childTnLst>
                                    <p:set>
                                      <p:cBhvr>
                                        <p:cTn id="60" dur="1" fill="hold">
                                          <p:stCondLst>
                                            <p:cond delay="0"/>
                                          </p:stCondLst>
                                        </p:cTn>
                                        <p:tgtEl>
                                          <p:spTgt spid="19">
                                            <p:graphicEl>
                                              <a:dgm id="{365ABCD4-1EB4-498D-A042-10551979FFEF}"/>
                                            </p:graphicEl>
                                          </p:spTgt>
                                        </p:tgtEl>
                                        <p:attrNameLst>
                                          <p:attrName>style.visibility</p:attrName>
                                        </p:attrNameLst>
                                      </p:cBhvr>
                                      <p:to>
                                        <p:strVal val="visible"/>
                                      </p:to>
                                    </p:set>
                                    <p:animEffect transition="in" filter="fade">
                                      <p:cBhvr>
                                        <p:cTn id="61" dur="500"/>
                                        <p:tgtEl>
                                          <p:spTgt spid="19">
                                            <p:graphicEl>
                                              <a:dgm id="{365ABCD4-1EB4-498D-A042-10551979FFEF}"/>
                                            </p:graphic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9">
                                            <p:graphicEl>
                                              <a:dgm id="{FD2CF078-3AC5-4EB5-8E7E-1F6C116C0F4D}"/>
                                            </p:graphicEl>
                                          </p:spTgt>
                                        </p:tgtEl>
                                        <p:attrNameLst>
                                          <p:attrName>style.visibility</p:attrName>
                                        </p:attrNameLst>
                                      </p:cBhvr>
                                      <p:to>
                                        <p:strVal val="visible"/>
                                      </p:to>
                                    </p:set>
                                    <p:animEffect transition="in" filter="fade">
                                      <p:cBhvr>
                                        <p:cTn id="64" dur="500"/>
                                        <p:tgtEl>
                                          <p:spTgt spid="19">
                                            <p:graphicEl>
                                              <a:dgm id="{FD2CF078-3AC5-4EB5-8E7E-1F6C116C0F4D}"/>
                                            </p:graphic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9">
                                            <p:graphicEl>
                                              <a:dgm id="{8335EFA1-6DAA-4588-B155-94346CFE703A}"/>
                                            </p:graphicEl>
                                          </p:spTgt>
                                        </p:tgtEl>
                                        <p:attrNameLst>
                                          <p:attrName>style.visibility</p:attrName>
                                        </p:attrNameLst>
                                      </p:cBhvr>
                                      <p:to>
                                        <p:strVal val="visible"/>
                                      </p:to>
                                    </p:set>
                                    <p:animEffect transition="in" filter="fade">
                                      <p:cBhvr>
                                        <p:cTn id="67" dur="500"/>
                                        <p:tgtEl>
                                          <p:spTgt spid="19">
                                            <p:graphicEl>
                                              <a:dgm id="{8335EFA1-6DAA-4588-B155-94346CFE703A}"/>
                                            </p:graphicEl>
                                          </p:spTgt>
                                        </p:tgtEl>
                                      </p:cBhvr>
                                    </p:animEffec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19">
                                            <p:graphicEl>
                                              <a:dgm id="{FAE88595-F172-4AA3-BD53-415B6825F4DA}"/>
                                            </p:graphicEl>
                                          </p:spTgt>
                                        </p:tgtEl>
                                        <p:attrNameLst>
                                          <p:attrName>style.visibility</p:attrName>
                                        </p:attrNameLst>
                                      </p:cBhvr>
                                      <p:to>
                                        <p:strVal val="visible"/>
                                      </p:to>
                                    </p:set>
                                    <p:animEffect transition="in" filter="fade">
                                      <p:cBhvr>
                                        <p:cTn id="71" dur="500"/>
                                        <p:tgtEl>
                                          <p:spTgt spid="19">
                                            <p:graphicEl>
                                              <a:dgm id="{FAE88595-F172-4AA3-BD53-415B6825F4DA}"/>
                                            </p:graphicEl>
                                          </p:spTgt>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9">
                                            <p:graphicEl>
                                              <a:dgm id="{46CB9B49-E682-4059-9F6A-69CEC1A677E7}"/>
                                            </p:graphicEl>
                                          </p:spTgt>
                                        </p:tgtEl>
                                        <p:attrNameLst>
                                          <p:attrName>style.visibility</p:attrName>
                                        </p:attrNameLst>
                                      </p:cBhvr>
                                      <p:to>
                                        <p:strVal val="visible"/>
                                      </p:to>
                                    </p:set>
                                    <p:animEffect transition="in" filter="fade">
                                      <p:cBhvr>
                                        <p:cTn id="74" dur="500"/>
                                        <p:tgtEl>
                                          <p:spTgt spid="19">
                                            <p:graphicEl>
                                              <a:dgm id="{46CB9B49-E682-4059-9F6A-69CEC1A677E7}"/>
                                            </p:graphicEl>
                                          </p:spTgt>
                                        </p:tgtEl>
                                      </p:cBhvr>
                                    </p:animEffect>
                                  </p:childTnLst>
                                </p:cTn>
                              </p:par>
                            </p:childTnLst>
                          </p:cTn>
                        </p:par>
                        <p:par>
                          <p:cTn id="75" fill="hold">
                            <p:stCondLst>
                              <p:cond delay="1000"/>
                            </p:stCondLst>
                            <p:childTnLst>
                              <p:par>
                                <p:cTn id="76" presetID="10" presetClass="entr" presetSubtype="0" fill="hold" grpId="0" nodeType="afterEffect">
                                  <p:stCondLst>
                                    <p:cond delay="0"/>
                                  </p:stCondLst>
                                  <p:childTnLst>
                                    <p:set>
                                      <p:cBhvr>
                                        <p:cTn id="77" dur="1" fill="hold">
                                          <p:stCondLst>
                                            <p:cond delay="0"/>
                                          </p:stCondLst>
                                        </p:cTn>
                                        <p:tgtEl>
                                          <p:spTgt spid="19">
                                            <p:graphicEl>
                                              <a:dgm id="{A4AFC37C-F979-4804-9E7B-C9C6FCE149BA}"/>
                                            </p:graphicEl>
                                          </p:spTgt>
                                        </p:tgtEl>
                                        <p:attrNameLst>
                                          <p:attrName>style.visibility</p:attrName>
                                        </p:attrNameLst>
                                      </p:cBhvr>
                                      <p:to>
                                        <p:strVal val="visible"/>
                                      </p:to>
                                    </p:set>
                                    <p:animEffect transition="in" filter="fade">
                                      <p:cBhvr>
                                        <p:cTn id="78" dur="500"/>
                                        <p:tgtEl>
                                          <p:spTgt spid="19">
                                            <p:graphicEl>
                                              <a:dgm id="{A4AFC37C-F979-4804-9E7B-C9C6FCE149BA}"/>
                                            </p:graphicEl>
                                          </p:spTgt>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9">
                                            <p:graphicEl>
                                              <a:dgm id="{433575EC-8A7E-4F07-949F-7B2AFEB9D130}"/>
                                            </p:graphicEl>
                                          </p:spTgt>
                                        </p:tgtEl>
                                        <p:attrNameLst>
                                          <p:attrName>style.visibility</p:attrName>
                                        </p:attrNameLst>
                                      </p:cBhvr>
                                      <p:to>
                                        <p:strVal val="visible"/>
                                      </p:to>
                                    </p:set>
                                    <p:animEffect transition="in" filter="fade">
                                      <p:cBhvr>
                                        <p:cTn id="81" dur="500"/>
                                        <p:tgtEl>
                                          <p:spTgt spid="19">
                                            <p:graphicEl>
                                              <a:dgm id="{433575EC-8A7E-4F07-949F-7B2AFEB9D130}"/>
                                            </p:graphicEl>
                                          </p:spTgt>
                                        </p:tgtEl>
                                      </p:cBhvr>
                                    </p:animEffect>
                                  </p:childTnLst>
                                </p:cTn>
                              </p:par>
                            </p:childTnLst>
                          </p:cTn>
                        </p:par>
                        <p:par>
                          <p:cTn id="82" fill="hold">
                            <p:stCondLst>
                              <p:cond delay="1500"/>
                            </p:stCondLst>
                            <p:childTnLst>
                              <p:par>
                                <p:cTn id="83" presetID="10" presetClass="entr" presetSubtype="0" fill="hold" grpId="0" nodeType="afterEffect">
                                  <p:stCondLst>
                                    <p:cond delay="0"/>
                                  </p:stCondLst>
                                  <p:childTnLst>
                                    <p:set>
                                      <p:cBhvr>
                                        <p:cTn id="84" dur="1" fill="hold">
                                          <p:stCondLst>
                                            <p:cond delay="0"/>
                                          </p:stCondLst>
                                        </p:cTn>
                                        <p:tgtEl>
                                          <p:spTgt spid="19">
                                            <p:graphicEl>
                                              <a:dgm id="{B0F67CD3-6E95-4179-84E0-46E1065B1C6A}"/>
                                            </p:graphicEl>
                                          </p:spTgt>
                                        </p:tgtEl>
                                        <p:attrNameLst>
                                          <p:attrName>style.visibility</p:attrName>
                                        </p:attrNameLst>
                                      </p:cBhvr>
                                      <p:to>
                                        <p:strVal val="visible"/>
                                      </p:to>
                                    </p:set>
                                    <p:animEffect transition="in" filter="fade">
                                      <p:cBhvr>
                                        <p:cTn id="85" dur="500"/>
                                        <p:tgtEl>
                                          <p:spTgt spid="19">
                                            <p:graphicEl>
                                              <a:dgm id="{B0F67CD3-6E95-4179-84E0-46E1065B1C6A}"/>
                                            </p:graphic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9">
                                            <p:graphicEl>
                                              <a:dgm id="{0F6D18FB-5845-40B2-8384-1B57D7F8867C}"/>
                                            </p:graphicEl>
                                          </p:spTgt>
                                        </p:tgtEl>
                                        <p:attrNameLst>
                                          <p:attrName>style.visibility</p:attrName>
                                        </p:attrNameLst>
                                      </p:cBhvr>
                                      <p:to>
                                        <p:strVal val="visible"/>
                                      </p:to>
                                    </p:set>
                                    <p:animEffect transition="in" filter="fade">
                                      <p:cBhvr>
                                        <p:cTn id="88" dur="500"/>
                                        <p:tgtEl>
                                          <p:spTgt spid="19">
                                            <p:graphicEl>
                                              <a:dgm id="{0F6D18FB-5845-40B2-8384-1B57D7F8867C}"/>
                                            </p:graphicEl>
                                          </p:spTgt>
                                        </p:tgtEl>
                                      </p:cBhvr>
                                    </p:animEffect>
                                  </p:childTnLst>
                                </p:cTn>
                              </p:par>
                            </p:childTnLst>
                          </p:cTn>
                        </p:par>
                        <p:par>
                          <p:cTn id="89" fill="hold">
                            <p:stCondLst>
                              <p:cond delay="2000"/>
                            </p:stCondLst>
                            <p:childTnLst>
                              <p:par>
                                <p:cTn id="90" presetID="10" presetClass="entr" presetSubtype="0" fill="hold" grpId="0" nodeType="afterEffect">
                                  <p:stCondLst>
                                    <p:cond delay="0"/>
                                  </p:stCondLst>
                                  <p:childTnLst>
                                    <p:set>
                                      <p:cBhvr>
                                        <p:cTn id="91" dur="1" fill="hold">
                                          <p:stCondLst>
                                            <p:cond delay="0"/>
                                          </p:stCondLst>
                                        </p:cTn>
                                        <p:tgtEl>
                                          <p:spTgt spid="19">
                                            <p:graphicEl>
                                              <a:dgm id="{FCD6DCEA-3EBB-4167-9D1F-72B2A83C6AF6}"/>
                                            </p:graphicEl>
                                          </p:spTgt>
                                        </p:tgtEl>
                                        <p:attrNameLst>
                                          <p:attrName>style.visibility</p:attrName>
                                        </p:attrNameLst>
                                      </p:cBhvr>
                                      <p:to>
                                        <p:strVal val="visible"/>
                                      </p:to>
                                    </p:set>
                                    <p:animEffect transition="in" filter="fade">
                                      <p:cBhvr>
                                        <p:cTn id="92" dur="500"/>
                                        <p:tgtEl>
                                          <p:spTgt spid="19">
                                            <p:graphicEl>
                                              <a:dgm id="{FCD6DCEA-3EBB-4167-9D1F-72B2A83C6AF6}"/>
                                            </p:graphic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9">
                                            <p:graphicEl>
                                              <a:dgm id="{BB12671B-F5EC-47EB-BA7B-A4CD100A2174}"/>
                                            </p:graphicEl>
                                          </p:spTgt>
                                        </p:tgtEl>
                                        <p:attrNameLst>
                                          <p:attrName>style.visibility</p:attrName>
                                        </p:attrNameLst>
                                      </p:cBhvr>
                                      <p:to>
                                        <p:strVal val="visible"/>
                                      </p:to>
                                    </p:set>
                                    <p:animEffect transition="in" filter="fade">
                                      <p:cBhvr>
                                        <p:cTn id="95" dur="500"/>
                                        <p:tgtEl>
                                          <p:spTgt spid="19">
                                            <p:graphicEl>
                                              <a:dgm id="{BB12671B-F5EC-47EB-BA7B-A4CD100A217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Graphic spid="19" grpId="0">
        <p:bldSub>
          <a:bldDgm bld="one"/>
        </p:bldSub>
      </p:bldGraphic>
      <p:bldP spid="23" grpId="0" animBg="1"/>
      <p:bldP spid="2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LACEWARE-AUD-SLIDE-NAME" val="3 pieces to e marketing"/>
</p:tagLst>
</file>

<file path=ppt/tags/tag2.xml><?xml version="1.0" encoding="utf-8"?>
<p:tagLst xmlns:a="http://schemas.openxmlformats.org/drawingml/2006/main" xmlns:r="http://schemas.openxmlformats.org/officeDocument/2006/relationships" xmlns:p="http://schemas.openxmlformats.org/presentationml/2006/main">
  <p:tag name="PLACEWARE-AUD-SLIDE-NAME" val="3 pieces to e marketing"/>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MS xmlns="$ListId:DocLibrary;">true</MS>
    <Description0 xmlns="$ListId:DocLibrary;" xsi:nil="true"/>
    <Final xmlns="$ListId:DocLibrary;">true</Final>
    <Partner_x0020_Ready xmlns="$ListId:DocLibrary;">true</Partner_x0020_Ready>
    <Customer_x0020_Ready xmlns="$ListId:DocLibrary;">true</Customer_x0020_Ready>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2AD8B674258AE42AC3D3ECA9BF9CEB5" ma:contentTypeVersion="" ma:contentTypeDescription="Create a new document." ma:contentTypeScope="" ma:versionID="b0a655e6f92933dc6fe182625d1a79c3">
  <xsd:schema xmlns:xsd="http://www.w3.org/2001/XMLSchema" xmlns:xs="http://www.w3.org/2001/XMLSchema" xmlns:p="http://schemas.microsoft.com/office/2006/metadata/properties" xmlns:ns2="$ListId:DocLibrary;" targetNamespace="http://schemas.microsoft.com/office/2006/metadata/properties" ma:root="true" ma:fieldsID="9a6fdd26dba5b6e2134169e399f1d590" ns2:_="">
    <xsd:import namespace="$ListId:DocLibrary;"/>
    <xsd:element name="properties">
      <xsd:complexType>
        <xsd:sequence>
          <xsd:element name="documentManagement">
            <xsd:complexType>
              <xsd:all>
                <xsd:element ref="ns2:Customer_x0020_Ready" minOccurs="0"/>
                <xsd:element ref="ns2:Partner_x0020_Ready" minOccurs="0"/>
                <xsd:element ref="ns2:MS" minOccurs="0"/>
                <xsd:element ref="ns2:Final" minOccurs="0"/>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Library;" elementFormDefault="qualified">
    <xsd:import namespace="http://schemas.microsoft.com/office/2006/documentManagement/types"/>
    <xsd:import namespace="http://schemas.microsoft.com/office/infopath/2007/PartnerControls"/>
    <xsd:element name="Customer_x0020_Ready" ma:index="8" nillable="true" ma:displayName="Customer Ready" ma:default="1" ma:internalName="Customer_x0020_Ready">
      <xsd:simpleType>
        <xsd:restriction base="dms:Boolean"/>
      </xsd:simpleType>
    </xsd:element>
    <xsd:element name="Partner_x0020_Ready" ma:index="9" nillable="true" ma:displayName="Partner Ready" ma:default="1" ma:internalName="Partner_x0020_Ready">
      <xsd:simpleType>
        <xsd:restriction base="dms:Boolean"/>
      </xsd:simpleType>
    </xsd:element>
    <xsd:element name="MS" ma:index="10" nillable="true" ma:displayName="MS Confidential" ma:default="1" ma:internalName="MS">
      <xsd:simpleType>
        <xsd:restriction base="dms:Boolean"/>
      </xsd:simpleType>
    </xsd:element>
    <xsd:element name="Final" ma:index="11" nillable="true" ma:displayName="Final" ma:default="1" ma:internalName="Final">
      <xsd:simpleType>
        <xsd:restriction base="dms:Boolean"/>
      </xsd:simpleType>
    </xsd:element>
    <xsd:element name="Description0" ma:index="12" nillable="true" ma:displayName="Description" ma:internalName="Description0">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8AA9C9-61B4-4565-B1D8-5B4A7500284D}">
  <ds:schemaRefs>
    <ds:schemaRef ds:uri="$ListId:DocLibrary;"/>
    <ds:schemaRef ds:uri="http://schemas.microsoft.com/office/2006/documentManagement/types"/>
    <ds:schemaRef ds:uri="http://purl.org/dc/elements/1.1/"/>
    <ds:schemaRef ds:uri="http://www.w3.org/XML/1998/namespace"/>
    <ds:schemaRef ds:uri="http://purl.org/dc/dcmitype/"/>
    <ds:schemaRef ds:uri="http://schemas.microsoft.com/office/2006/metadata/properties"/>
    <ds:schemaRef ds:uri="http://purl.org/dc/term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5AA4BE48-0042-4E4F-8D58-3E031D6A79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Library;"/>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4CFDF1C-4A0E-472E-84C7-9439A3DB39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15125</TotalTime>
  <Words>6582</Words>
  <Application>Microsoft Office PowerPoint</Application>
  <PresentationFormat>自訂</PresentationFormat>
  <Paragraphs>626</Paragraphs>
  <Slides>34</Slides>
  <Notes>29</Notes>
  <HiddenSlides>0</HiddenSlides>
  <MMClips>0</MMClips>
  <ScaleCrop>false</ScaleCrop>
  <HeadingPairs>
    <vt:vector size="4" baseType="variant">
      <vt:variant>
        <vt:lpstr>佈景主題</vt:lpstr>
      </vt:variant>
      <vt:variant>
        <vt:i4>2</vt:i4>
      </vt:variant>
      <vt:variant>
        <vt:lpstr>投影片標題</vt:lpstr>
      </vt:variant>
      <vt:variant>
        <vt:i4>34</vt:i4>
      </vt:variant>
    </vt:vector>
  </HeadingPairs>
  <TitlesOfParts>
    <vt:vector size="36" baseType="lpstr">
      <vt:lpstr>Training</vt:lpstr>
      <vt:lpstr>1_Training</vt:lpstr>
      <vt:lpstr>VMware</vt:lpstr>
      <vt:lpstr>微軟股份有限公司</vt:lpstr>
      <vt:lpstr>PowerPoint 簡報</vt:lpstr>
      <vt:lpstr>傳統個人PC維護管理遇到的挑戰</vt:lpstr>
      <vt:lpstr>VMWare 產品系列簡介  </vt:lpstr>
      <vt:lpstr>VMWare 產品系列價格簡介  </vt:lpstr>
      <vt:lpstr>PowerPoint 簡報</vt:lpstr>
      <vt:lpstr>PowerPoint 簡報</vt:lpstr>
      <vt:lpstr>Horizon View：集中管理、安全保護</vt:lpstr>
      <vt:lpstr>PowerPoint 簡報</vt:lpstr>
      <vt:lpstr>Windows Server 2012  300項以上的新功能</vt:lpstr>
      <vt:lpstr>PowerPoint 簡報</vt:lpstr>
      <vt:lpstr>with Windows Server 2012 RC – 為雲端平台而生</vt:lpstr>
      <vt:lpstr>Business drivers</vt:lpstr>
      <vt:lpstr>建立並提供私有雲服務，並可以安全的與公有雲服務連接</vt:lpstr>
      <vt:lpstr>全面的虛擬化平台</vt:lpstr>
      <vt:lpstr>PowerPoint 簡報</vt:lpstr>
      <vt:lpstr>PowerPoint 簡報</vt:lpstr>
      <vt:lpstr>PowerPoint 簡報</vt:lpstr>
      <vt:lpstr>PowerPoint 簡報</vt:lpstr>
      <vt:lpstr>PowerPoint 簡報</vt:lpstr>
      <vt:lpstr>優秀的擴充性與效能</vt:lpstr>
      <vt:lpstr>PowerPoint 簡報</vt:lpstr>
      <vt:lpstr>PowerPoint 簡報</vt:lpstr>
      <vt:lpstr>PowerPoint 簡報</vt:lpstr>
      <vt:lpstr>PowerPoint 簡報</vt:lpstr>
      <vt:lpstr>PowerPoint 簡報</vt:lpstr>
      <vt:lpstr>PowerPoint 簡報</vt:lpstr>
      <vt:lpstr>PowerPoint 簡報</vt:lpstr>
      <vt:lpstr>與雲端服務無縫銜接</vt:lpstr>
      <vt:lpstr>Hyper-V Replica Complements Array Based Replication</vt:lpstr>
      <vt:lpstr>Cloud drivers</vt:lpstr>
      <vt:lpstr>Windows Server 2012 RC</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Windows Server 2012 Release Candidate</dc:title>
  <dc:creator>Sean Yang (TAIWAN)</dc:creator>
  <cp:lastModifiedBy>admin</cp:lastModifiedBy>
  <cp:revision>781</cp:revision>
  <dcterms:created xsi:type="dcterms:W3CDTF">2011-07-28T21:50:59Z</dcterms:created>
  <dcterms:modified xsi:type="dcterms:W3CDTF">2013-12-05T12:45:18Z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0x01010045FF7A879E632A4EAB10C53BD94D5C96</vt:lpwstr>
  </property>
  <property fmtid="{D5CDD505-2E9C-101B-9397-08002B2CF9AE}" pid="3" name="AssignedTo">
    <vt:lpwstr>73;#Jen Rey</vt:lpwstr>
  </property>
  <property fmtid="{D5CDD505-2E9C-101B-9397-08002B2CF9AE}" pid="4" name="Status">
    <vt:lpwstr>In Progress</vt:lpwstr>
  </property>
  <property fmtid="{D5CDD505-2E9C-101B-9397-08002B2CF9AE}" pid="5" name="% Complete">
    <vt:lpwstr>0</vt:lpwstr>
  </property>
  <property fmtid="{D5CDD505-2E9C-101B-9397-08002B2CF9AE}" pid="6" name="Priority">
    <vt:lpwstr>(2) Normal</vt:lpwstr>
  </property>
  <property fmtid="{D5CDD505-2E9C-101B-9397-08002B2CF9AE}" pid="7" name="Due Date">
    <vt:lpwstr>2011-08-31T03:00:00Z</vt:lpwstr>
  </property>
  <property fmtid="{D5CDD505-2E9C-101B-9397-08002B2CF9AE}" pid="8" name="MS">
    <vt:lpwstr>true</vt:lpwstr>
  </property>
  <property fmtid="{D5CDD505-2E9C-101B-9397-08002B2CF9AE}" pid="9" name="Partner Ready">
    <vt:lpwstr>false</vt:lpwstr>
  </property>
  <property fmtid="{D5CDD505-2E9C-101B-9397-08002B2CF9AE}" pid="10" name="Customer Ready">
    <vt:lpwstr>false</vt:lpwstr>
  </property>
  <property fmtid="{D5CDD505-2E9C-101B-9397-08002B2CF9AE}" pid="11" name="Final">
    <vt:lpwstr>false</vt:lpwstr>
  </property>
</Properties>
</file>