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1D3A775-041E-4F44-8C25-60C889210AFF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16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tags" Target="tags/tag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4038600"/>
            <a:ext cx="8534400" cy="990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029200"/>
            <a:ext cx="8534400" cy="914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209550"/>
            <a:ext cx="2133600" cy="6343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09550"/>
            <a:ext cx="6248400" cy="6343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7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46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040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8288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657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4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741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23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68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90800" y="209550"/>
            <a:ext cx="624840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828800"/>
            <a:ext cx="8534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20</a:t>
            </a:r>
          </a:p>
          <a:p>
            <a:r>
              <a:rPr lang="en-US" dirty="0" smtClean="0"/>
              <a:t>The Future of the Cloud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81000"/>
            <a:ext cx="3344103" cy="43434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888" y="5181600"/>
            <a:ext cx="229552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981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/>
              <a:t>How HTML5 Will Drive Mobile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HTML5 is the 20th </a:t>
            </a:r>
            <a:r>
              <a:rPr lang="en-US" dirty="0" smtClean="0"/>
              <a:t>anniversary update </a:t>
            </a:r>
            <a:r>
              <a:rPr lang="en-US" dirty="0"/>
              <a:t>release of HTML, which supports capabilities previously available </a:t>
            </a:r>
            <a:r>
              <a:rPr lang="en-US" dirty="0" smtClean="0"/>
              <a:t>only through </a:t>
            </a:r>
            <a:r>
              <a:rPr lang="en-US" dirty="0"/>
              <a:t>Flash-based development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Using </a:t>
            </a:r>
            <a:r>
              <a:rPr lang="en-US" dirty="0"/>
              <a:t>HTML5, developers can create </a:t>
            </a:r>
            <a:r>
              <a:rPr lang="en-US" dirty="0" smtClean="0"/>
              <a:t>multimedia content </a:t>
            </a:r>
            <a:r>
              <a:rPr lang="en-US" dirty="0"/>
              <a:t>suitable for all devices. 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/>
              <a:t>a result, HTML5 will further drive </a:t>
            </a:r>
            <a:r>
              <a:rPr lang="en-US" dirty="0" smtClean="0"/>
              <a:t>the success </a:t>
            </a:r>
            <a:r>
              <a:rPr lang="en-US" dirty="0"/>
              <a:t>of mobile applications.</a:t>
            </a:r>
          </a:p>
        </p:txBody>
      </p:sp>
    </p:spTree>
    <p:extLst>
      <p:ext uri="{BB962C8B-B14F-4D97-AF65-F5344CB8AC3E}">
        <p14:creationId xmlns:p14="http://schemas.microsoft.com/office/powerpoint/2010/main" val="3734785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466850"/>
          </a:xfrm>
        </p:spPr>
        <p:txBody>
          <a:bodyPr/>
          <a:lstStyle/>
          <a:p>
            <a:r>
              <a:rPr lang="en-US" dirty="0"/>
              <a:t>Faster Time to Market for Software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cloud streamlines many expensive and time-consuming development steps.</a:t>
            </a:r>
          </a:p>
          <a:p>
            <a:r>
              <a:rPr lang="en-US" dirty="0"/>
              <a:t>Companies no longer have to raise the capital required to fund a large data center</a:t>
            </a:r>
            <a:r>
              <a:rPr lang="en-US" dirty="0" smtClean="0"/>
              <a:t>. Instead</a:t>
            </a:r>
            <a:r>
              <a:rPr lang="en-US" dirty="0"/>
              <a:t>, they can leverage a </a:t>
            </a:r>
            <a:r>
              <a:rPr lang="en-US" dirty="0" err="1"/>
              <a:t>PaaS</a:t>
            </a:r>
            <a:r>
              <a:rPr lang="en-US" dirty="0"/>
              <a:t> solution. </a:t>
            </a:r>
            <a:endParaRPr lang="en-US" dirty="0" smtClean="0"/>
          </a:p>
          <a:p>
            <a:r>
              <a:rPr lang="en-US" dirty="0" smtClean="0"/>
              <a:t>Furthermore</a:t>
            </a:r>
            <a:r>
              <a:rPr lang="en-US" dirty="0"/>
              <a:t>, companies no </a:t>
            </a:r>
            <a:r>
              <a:rPr lang="en-US" dirty="0" smtClean="0"/>
              <a:t>longer have </a:t>
            </a:r>
            <a:r>
              <a:rPr lang="en-US" dirty="0"/>
              <a:t>to pay expensive up-front licensing fees for various software tools such </a:t>
            </a:r>
            <a:r>
              <a:rPr lang="en-US" dirty="0" smtClean="0"/>
              <a:t>as database </a:t>
            </a:r>
            <a:r>
              <a:rPr lang="en-US" dirty="0"/>
              <a:t>management systems. Instead, they can leverage pay-on-demand solutions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623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Faster Time to Market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/>
          <a:lstStyle/>
          <a:p>
            <a:r>
              <a:rPr lang="en-US" dirty="0"/>
              <a:t>Finally, companies no longer have to guess their site’s adoption rate so </a:t>
            </a:r>
            <a:r>
              <a:rPr lang="en-US" dirty="0" smtClean="0"/>
              <a:t>that they </a:t>
            </a:r>
            <a:r>
              <a:rPr lang="en-US" dirty="0"/>
              <a:t>can provide the underlying computing resources. Instead, they can let </a:t>
            </a:r>
            <a:r>
              <a:rPr lang="en-US" dirty="0" smtClean="0"/>
              <a:t>their cloud-based </a:t>
            </a:r>
            <a:r>
              <a:rPr lang="en-US" dirty="0"/>
              <a:t>applications scale to meet demand.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net result: Developers </a:t>
            </a:r>
            <a:r>
              <a:rPr lang="en-US" dirty="0" smtClean="0"/>
              <a:t>will release </a:t>
            </a:r>
            <a:r>
              <a:rPr lang="en-US" dirty="0"/>
              <a:t>software solutions at a faster pace, bringing the solutions to a market </a:t>
            </a:r>
            <a:r>
              <a:rPr lang="en-US" dirty="0" smtClean="0"/>
              <a:t>that expects </a:t>
            </a:r>
            <a:r>
              <a:rPr lang="en-US" dirty="0"/>
              <a:t>high functionality and demands lower cost.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0735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/>
              <a:t>Home-Based Cloud Computing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Today, most households have wireless network capabilities that allow </a:t>
            </a:r>
            <a:r>
              <a:rPr lang="en-US" dirty="0" smtClean="0"/>
              <a:t>family members </a:t>
            </a:r>
            <a:r>
              <a:rPr lang="en-US" dirty="0"/>
              <a:t>to connect to the Web and access sites and content they desire. </a:t>
            </a:r>
            <a:endParaRPr lang="en-US" dirty="0" smtClean="0"/>
          </a:p>
          <a:p>
            <a:r>
              <a:rPr lang="en-US" dirty="0" smtClean="0"/>
              <a:t>With the advent </a:t>
            </a:r>
            <a:r>
              <a:rPr lang="en-US" dirty="0"/>
              <a:t>of smart devices, intelligent fabrics, and greater use of radio </a:t>
            </a:r>
            <a:r>
              <a:rPr lang="en-US" dirty="0" smtClean="0"/>
              <a:t>frequency identification </a:t>
            </a:r>
            <a:r>
              <a:rPr lang="en-US" dirty="0"/>
              <a:t>(RFID) devices, family members will expect on-demand </a:t>
            </a:r>
            <a:r>
              <a:rPr lang="en-US" dirty="0" smtClean="0"/>
              <a:t>personalized technology </a:t>
            </a:r>
            <a:r>
              <a:rPr lang="en-US" dirty="0"/>
              <a:t>solutions.</a:t>
            </a:r>
          </a:p>
        </p:txBody>
      </p:sp>
    </p:spTree>
    <p:extLst>
      <p:ext uri="{BB962C8B-B14F-4D97-AF65-F5344CB8AC3E}">
        <p14:creationId xmlns:p14="http://schemas.microsoft.com/office/powerpoint/2010/main" val="3206817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3" y="2628900"/>
            <a:ext cx="780097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9805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List </a:t>
            </a:r>
            <a:r>
              <a:rPr lang="en-US" dirty="0"/>
              <a:t>and describe five ways you think the cloud will change the future of TV.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List </a:t>
            </a:r>
            <a:r>
              <a:rPr lang="en-US" dirty="0"/>
              <a:t>and describe five potential uses for intelligent fabric.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List </a:t>
            </a:r>
            <a:r>
              <a:rPr lang="en-US" dirty="0"/>
              <a:t>and describe five ways the cloud will influence the mobile application market, </a:t>
            </a:r>
            <a:r>
              <a:rPr lang="en-US" dirty="0" smtClean="0"/>
              <a:t>or vice </a:t>
            </a:r>
            <a:r>
              <a:rPr lang="en-US" dirty="0"/>
              <a:t>versa.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Discuss </a:t>
            </a:r>
            <a:r>
              <a:rPr lang="en-US" dirty="0"/>
              <a:t>the importance of </a:t>
            </a:r>
            <a:r>
              <a:rPr lang="en-US" dirty="0" smtClean="0"/>
              <a:t>HTML 5.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984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Chapter Review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/>
              <a:t>Discuss how the cloud will impact future operating systems.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/>
              <a:t>List and describe three potential location-aware applications.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/>
              <a:t>List and describe five ways intelligent devices may work together.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355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438400"/>
            <a:ext cx="8686800" cy="4114800"/>
          </a:xfrm>
        </p:spPr>
        <p:txBody>
          <a:bodyPr/>
          <a:lstStyle/>
          <a:p>
            <a:r>
              <a:rPr lang="en-US" sz="2000" dirty="0"/>
              <a:t>Describe how the cloud will influence future operating systems.</a:t>
            </a:r>
          </a:p>
          <a:p>
            <a:r>
              <a:rPr lang="en-US" sz="2000" dirty="0" smtClean="0"/>
              <a:t>Describe </a:t>
            </a:r>
            <a:r>
              <a:rPr lang="en-US" sz="2000" dirty="0"/>
              <a:t>how the cloud enables location-aware applications.</a:t>
            </a:r>
          </a:p>
          <a:p>
            <a:r>
              <a:rPr lang="en-US" sz="2000" dirty="0" smtClean="0"/>
              <a:t>Describe </a:t>
            </a:r>
            <a:r>
              <a:rPr lang="en-US" sz="2000" dirty="0"/>
              <a:t>how the cloud will change the way people watch TV.</a:t>
            </a:r>
          </a:p>
          <a:p>
            <a:r>
              <a:rPr lang="en-US" sz="2000" dirty="0" smtClean="0"/>
              <a:t>Describe </a:t>
            </a:r>
            <a:r>
              <a:rPr lang="en-US" sz="2000" dirty="0"/>
              <a:t>how the cloud may enable the use of intelligent fabrics.</a:t>
            </a:r>
          </a:p>
          <a:p>
            <a:r>
              <a:rPr lang="en-US" sz="2000" dirty="0" smtClean="0"/>
              <a:t>Describe </a:t>
            </a:r>
            <a:r>
              <a:rPr lang="en-US" sz="2000" dirty="0"/>
              <a:t>how the cloud will enable communication among smart devices.</a:t>
            </a:r>
          </a:p>
          <a:p>
            <a:r>
              <a:rPr lang="en-US" sz="2000" dirty="0" smtClean="0"/>
              <a:t>Describe </a:t>
            </a:r>
            <a:r>
              <a:rPr lang="en-US" sz="2000" dirty="0"/>
              <a:t>how the cloud will drive mobile solutions and mobile solutions </a:t>
            </a:r>
            <a:r>
              <a:rPr lang="en-US" sz="2000" dirty="0" smtClean="0"/>
              <a:t>will drive </a:t>
            </a:r>
            <a:r>
              <a:rPr lang="en-US" sz="2000" dirty="0"/>
              <a:t>the cloud.</a:t>
            </a:r>
          </a:p>
          <a:p>
            <a:r>
              <a:rPr lang="en-US" sz="2000" dirty="0" smtClean="0"/>
              <a:t>Discuss </a:t>
            </a:r>
            <a:r>
              <a:rPr lang="en-US" sz="2000" dirty="0"/>
              <a:t>the role of HTML5 in enabling new mobile applications.</a:t>
            </a:r>
          </a:p>
          <a:p>
            <a:r>
              <a:rPr lang="en-US" sz="2000" dirty="0" smtClean="0"/>
              <a:t>Describe </a:t>
            </a:r>
            <a:r>
              <a:rPr lang="en-US" sz="2000" dirty="0"/>
              <a:t>the role of home-based clouds.</a:t>
            </a:r>
          </a:p>
        </p:txBody>
      </p:sp>
    </p:spTree>
    <p:extLst>
      <p:ext uri="{BB962C8B-B14F-4D97-AF65-F5344CB8AC3E}">
        <p14:creationId xmlns:p14="http://schemas.microsoft.com/office/powerpoint/2010/main" val="1558074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466850"/>
          </a:xfrm>
        </p:spPr>
        <p:txBody>
          <a:bodyPr/>
          <a:lstStyle/>
          <a:p>
            <a:r>
              <a:rPr lang="en-US" dirty="0" smtClean="0"/>
              <a:t>Cloud’s Impact on Microsoft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534400" cy="4648200"/>
          </a:xfrm>
        </p:spPr>
        <p:txBody>
          <a:bodyPr/>
          <a:lstStyle/>
          <a:p>
            <a:r>
              <a:rPr lang="en-US" dirty="0" smtClean="0"/>
              <a:t>Microsoft </a:t>
            </a:r>
            <a:r>
              <a:rPr lang="en-US" dirty="0"/>
              <a:t>is heavily invested in all aspects of computing, including the cloud. </a:t>
            </a:r>
            <a:endParaRPr lang="en-US" dirty="0" smtClean="0"/>
          </a:p>
          <a:p>
            <a:r>
              <a:rPr lang="en-US" dirty="0" smtClean="0"/>
              <a:t>Microsoft’s CEO</a:t>
            </a:r>
            <a:r>
              <a:rPr lang="en-US" dirty="0"/>
              <a:t>, Steve Ballmer, has publicly stated that Microsoft, like other companies, is “betting </a:t>
            </a:r>
            <a:r>
              <a:rPr lang="en-US" dirty="0" smtClean="0"/>
              <a:t>the company </a:t>
            </a:r>
            <a:r>
              <a:rPr lang="en-US" dirty="0"/>
              <a:t>on the cloud</a:t>
            </a:r>
            <a:r>
              <a:rPr lang="en-US" dirty="0" smtClean="0"/>
              <a:t>.”</a:t>
            </a:r>
          </a:p>
          <a:p>
            <a:pPr lvl="1"/>
            <a:r>
              <a:rPr lang="en-US" dirty="0" smtClean="0"/>
              <a:t>Windows Azure</a:t>
            </a:r>
          </a:p>
          <a:p>
            <a:pPr lvl="1"/>
            <a:r>
              <a:rPr lang="en-US" dirty="0" smtClean="0"/>
              <a:t>Windows Office 360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469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466850"/>
          </a:xfrm>
        </p:spPr>
        <p:txBody>
          <a:bodyPr/>
          <a:lstStyle/>
          <a:p>
            <a:r>
              <a:rPr lang="en-US" dirty="0" smtClean="0"/>
              <a:t>Cloud’s Impact on 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 of virtualization</a:t>
            </a:r>
          </a:p>
          <a:p>
            <a:pPr lvl="1"/>
            <a:r>
              <a:rPr lang="en-US" dirty="0" smtClean="0"/>
              <a:t>Servers</a:t>
            </a:r>
          </a:p>
          <a:p>
            <a:pPr lvl="1"/>
            <a:r>
              <a:rPr lang="en-US" dirty="0" smtClean="0"/>
              <a:t>Desktops on demand</a:t>
            </a:r>
          </a:p>
          <a:p>
            <a:pPr lvl="1"/>
            <a:endParaRPr lang="en-US" sz="1400" dirty="0"/>
          </a:p>
          <a:p>
            <a:r>
              <a:rPr lang="en-US" dirty="0" smtClean="0"/>
              <a:t>Role of thin clients and </a:t>
            </a:r>
            <a:r>
              <a:rPr lang="en-US" dirty="0" err="1" smtClean="0"/>
              <a:t>SaaS</a:t>
            </a:r>
            <a:r>
              <a:rPr lang="en-US" dirty="0" smtClean="0"/>
              <a:t> solutions</a:t>
            </a:r>
          </a:p>
        </p:txBody>
      </p:sp>
    </p:spTree>
    <p:extLst>
      <p:ext uri="{BB962C8B-B14F-4D97-AF65-F5344CB8AC3E}">
        <p14:creationId xmlns:p14="http://schemas.microsoft.com/office/powerpoint/2010/main" val="1651945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466850"/>
          </a:xfrm>
        </p:spPr>
        <p:txBody>
          <a:bodyPr/>
          <a:lstStyle/>
          <a:p>
            <a:r>
              <a:rPr lang="en-US" dirty="0"/>
              <a:t>Location-Aware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location-aware application </a:t>
            </a:r>
            <a:r>
              <a:rPr lang="en-US" dirty="0"/>
              <a:t>utilizes data from the GPS (global </a:t>
            </a:r>
            <a:r>
              <a:rPr lang="en-US" dirty="0" smtClean="0"/>
              <a:t>positioning system</a:t>
            </a:r>
            <a:r>
              <a:rPr lang="en-US" dirty="0"/>
              <a:t>) capabilities built into mobile devices to integrate an individual’s </a:t>
            </a:r>
            <a:r>
              <a:rPr lang="en-US" dirty="0" smtClean="0"/>
              <a:t>location into </a:t>
            </a:r>
            <a:r>
              <a:rPr lang="en-US" dirty="0"/>
              <a:t>the processing it performs. 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/>
              <a:t>GPS capabilities are built into more devices</a:t>
            </a:r>
            <a:r>
              <a:rPr lang="en-US" dirty="0" smtClean="0"/>
              <a:t>, applications </a:t>
            </a:r>
            <a:r>
              <a:rPr lang="en-US" dirty="0"/>
              <a:t>will begin to deliver more location-aware solutions.</a:t>
            </a:r>
          </a:p>
        </p:txBody>
      </p:sp>
    </p:spTree>
    <p:extLst>
      <p:ext uri="{BB962C8B-B14F-4D97-AF65-F5344CB8AC3E}">
        <p14:creationId xmlns:p14="http://schemas.microsoft.com/office/powerpoint/2010/main" val="1141927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466850"/>
          </a:xfrm>
        </p:spPr>
        <p:txBody>
          <a:bodyPr/>
          <a:lstStyle/>
          <a:p>
            <a:r>
              <a:rPr lang="en-US" dirty="0" smtClean="0"/>
              <a:t>Real World: </a:t>
            </a:r>
            <a:r>
              <a:rPr lang="en-US" dirty="0" err="1" smtClean="0"/>
              <a:t>Coupius</a:t>
            </a:r>
            <a:r>
              <a:rPr lang="en-US" dirty="0" smtClean="0"/>
              <a:t> Mobile Coupons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</a:t>
            </a:r>
            <a:r>
              <a:rPr lang="en-US" dirty="0"/>
              <a:t>sers of computers and </a:t>
            </a:r>
            <a:r>
              <a:rPr lang="en-US" dirty="0" smtClean="0"/>
              <a:t>handheld </a:t>
            </a:r>
            <a:r>
              <a:rPr lang="en-US" dirty="0"/>
              <a:t>devices are becoming on-demand consumers: </a:t>
            </a:r>
            <a:r>
              <a:rPr lang="en-US" dirty="0" smtClean="0"/>
              <a:t>They want </a:t>
            </a:r>
            <a:r>
              <a:rPr lang="en-US" dirty="0"/>
              <a:t>what they want, when and where they want it. </a:t>
            </a:r>
            <a:endParaRPr lang="en-US" dirty="0" smtClean="0"/>
          </a:p>
          <a:p>
            <a:r>
              <a:rPr lang="en-US" dirty="0" err="1" smtClean="0"/>
              <a:t>Coupious</a:t>
            </a:r>
            <a:r>
              <a:rPr lang="en-US" dirty="0" smtClean="0"/>
              <a:t> </a:t>
            </a:r>
            <a:r>
              <a:rPr lang="en-US" dirty="0"/>
              <a:t>Mobile Coupons </a:t>
            </a:r>
            <a:r>
              <a:rPr lang="en-US" dirty="0" smtClean="0"/>
              <a:t>provides insights </a:t>
            </a:r>
            <a:r>
              <a:rPr lang="en-US" dirty="0"/>
              <a:t>into the future of coupon clipping. The </a:t>
            </a:r>
            <a:r>
              <a:rPr lang="en-US" dirty="0" smtClean="0"/>
              <a:t>site currently delivers </a:t>
            </a:r>
            <a:r>
              <a:rPr lang="en-US" dirty="0"/>
              <a:t>on-demand, location-aware coupons to states along the east coast of the United States.</a:t>
            </a:r>
          </a:p>
        </p:txBody>
      </p:sp>
    </p:spTree>
    <p:extLst>
      <p:ext uri="{BB962C8B-B14F-4D97-AF65-F5344CB8AC3E}">
        <p14:creationId xmlns:p14="http://schemas.microsoft.com/office/powerpoint/2010/main" val="980071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Intelligent Fabrics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839200" cy="4724400"/>
          </a:xfrm>
        </p:spPr>
        <p:txBody>
          <a:bodyPr/>
          <a:lstStyle/>
          <a:p>
            <a:r>
              <a:rPr lang="en-US" dirty="0"/>
              <a:t>Automatically adjust room temperature when body temperature </a:t>
            </a:r>
            <a:r>
              <a:rPr lang="en-US" dirty="0" smtClean="0"/>
              <a:t>becomes too </a:t>
            </a:r>
            <a:r>
              <a:rPr lang="en-US" dirty="0"/>
              <a:t>warm or too cold.</a:t>
            </a:r>
          </a:p>
          <a:p>
            <a:r>
              <a:rPr lang="en-US" dirty="0" smtClean="0"/>
              <a:t>Notify </a:t>
            </a:r>
            <a:r>
              <a:rPr lang="en-US" dirty="0"/>
              <a:t>rooms when we enter or leave so that lights, music, and other </a:t>
            </a:r>
            <a:r>
              <a:rPr lang="en-US" dirty="0" smtClean="0"/>
              <a:t>devices are controlled</a:t>
            </a:r>
            <a:r>
              <a:rPr lang="en-US" dirty="0"/>
              <a:t>.</a:t>
            </a:r>
          </a:p>
          <a:p>
            <a:r>
              <a:rPr lang="en-US" dirty="0" smtClean="0"/>
              <a:t>Monitor </a:t>
            </a:r>
            <a:r>
              <a:rPr lang="en-US" dirty="0"/>
              <a:t>body functions such as blood pressure, blood sugar levels, stress, </a:t>
            </a:r>
            <a:r>
              <a:rPr lang="en-US" dirty="0" smtClean="0"/>
              <a:t>and more</a:t>
            </a:r>
            <a:r>
              <a:rPr lang="en-US" dirty="0"/>
              <a:t>, and notify the person and adjust the environment to affect those functions.</a:t>
            </a:r>
          </a:p>
          <a:p>
            <a:r>
              <a:rPr lang="en-US" dirty="0" smtClean="0"/>
              <a:t>Notify </a:t>
            </a:r>
            <a:r>
              <a:rPr lang="en-US" dirty="0"/>
              <a:t>others when an elderly person has fallen.</a:t>
            </a:r>
          </a:p>
          <a:p>
            <a:r>
              <a:rPr lang="en-US" dirty="0" smtClean="0"/>
              <a:t>Provide </a:t>
            </a:r>
            <a:r>
              <a:rPr lang="en-US" dirty="0"/>
              <a:t>deterrence against mosquitoes </a:t>
            </a:r>
            <a:r>
              <a:rPr lang="en-US" dirty="0" smtClean="0"/>
              <a:t>and insects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758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Future of Cloud TV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Companies </a:t>
            </a:r>
            <a:r>
              <a:rPr lang="en-US" dirty="0"/>
              <a:t>such as </a:t>
            </a:r>
            <a:r>
              <a:rPr lang="en-US" dirty="0" err="1"/>
              <a:t>Hulu</a:t>
            </a:r>
            <a:r>
              <a:rPr lang="en-US" dirty="0"/>
              <a:t> are changing the way </a:t>
            </a:r>
            <a:r>
              <a:rPr lang="en-US" dirty="0" smtClean="0"/>
              <a:t>consumers watch </a:t>
            </a:r>
            <a:r>
              <a:rPr lang="en-US" dirty="0"/>
              <a:t>TV. </a:t>
            </a:r>
            <a:endParaRPr lang="en-US" dirty="0" smtClean="0"/>
          </a:p>
          <a:p>
            <a:r>
              <a:rPr lang="en-US" dirty="0" smtClean="0"/>
              <a:t>With </a:t>
            </a:r>
            <a:r>
              <a:rPr lang="en-US" dirty="0"/>
              <a:t>greater bandwidth available everywhere, DVDs will soon fall by </a:t>
            </a:r>
            <a:r>
              <a:rPr lang="en-US" dirty="0" smtClean="0"/>
              <a:t>the wayside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Not </a:t>
            </a:r>
            <a:r>
              <a:rPr lang="en-US" dirty="0"/>
              <a:t>only will TV viewers watch shows on demand in their homes, in </a:t>
            </a:r>
            <a:r>
              <a:rPr lang="en-US" dirty="0" smtClean="0"/>
              <a:t>their cars, </a:t>
            </a:r>
            <a:r>
              <a:rPr lang="en-US" dirty="0"/>
              <a:t>and on airplanes, but also a new breed of </a:t>
            </a:r>
            <a:r>
              <a:rPr lang="en-US" dirty="0" smtClean="0"/>
              <a:t>projection devices </a:t>
            </a:r>
            <a:r>
              <a:rPr lang="en-US" dirty="0"/>
              <a:t>will make any flat surface a TV screen. </a:t>
            </a:r>
            <a:endParaRPr lang="en-US" dirty="0" smtClean="0"/>
          </a:p>
          <a:p>
            <a:r>
              <a:rPr lang="en-US" dirty="0" smtClean="0"/>
              <a:t>Furthermore</a:t>
            </a:r>
            <a:r>
              <a:rPr lang="en-US" dirty="0"/>
              <a:t>, users will be able </a:t>
            </a:r>
            <a:r>
              <a:rPr lang="en-US" dirty="0" smtClean="0"/>
              <a:t>to interact </a:t>
            </a:r>
            <a:r>
              <a:rPr lang="en-US" dirty="0"/>
              <a:t>with content, perhaps changing the outcome of a </a:t>
            </a:r>
            <a:r>
              <a:rPr lang="en-US" dirty="0" smtClean="0"/>
              <a:t>story.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48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/>
              <a:t>Cloud-Based Smart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915400" cy="4724400"/>
          </a:xfrm>
        </p:spPr>
        <p:txBody>
          <a:bodyPr/>
          <a:lstStyle/>
          <a:p>
            <a:r>
              <a:rPr lang="en-US" dirty="0"/>
              <a:t>For years, futurists have forecast the day when a refrigerator would </a:t>
            </a:r>
            <a:r>
              <a:rPr lang="en-US" dirty="0" smtClean="0"/>
              <a:t>automatically create </a:t>
            </a:r>
            <a:r>
              <a:rPr lang="en-US" dirty="0"/>
              <a:t>your grocery list and send the list to </a:t>
            </a:r>
            <a:r>
              <a:rPr lang="en-US" dirty="0" smtClean="0"/>
              <a:t>the </a:t>
            </a:r>
            <a:r>
              <a:rPr lang="en-US" dirty="0"/>
              <a:t>store so your essentials could </a:t>
            </a:r>
            <a:r>
              <a:rPr lang="en-US" dirty="0" smtClean="0"/>
              <a:t>be delivered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cloud’s ability to provide Internet access any place and any </a:t>
            </a:r>
            <a:r>
              <a:rPr lang="en-US" dirty="0" smtClean="0"/>
              <a:t>time makes </a:t>
            </a:r>
            <a:r>
              <a:rPr lang="en-US" dirty="0"/>
              <a:t>such processing a reality. </a:t>
            </a:r>
            <a:endParaRPr lang="en-US" dirty="0" smtClean="0"/>
          </a:p>
          <a:p>
            <a:r>
              <a:rPr lang="en-US" dirty="0" smtClean="0"/>
              <a:t>Some </a:t>
            </a:r>
            <a:r>
              <a:rPr lang="en-US" dirty="0"/>
              <a:t>devices may initially be “intelligent” </a:t>
            </a:r>
            <a:r>
              <a:rPr lang="en-US" dirty="0" smtClean="0"/>
              <a:t>with respect </a:t>
            </a:r>
            <a:r>
              <a:rPr lang="en-US" dirty="0"/>
              <a:t>to their ability to control power consumption, possibly avoiding </a:t>
            </a:r>
            <a:r>
              <a:rPr lang="en-US" dirty="0" smtClean="0"/>
              <a:t>power use </a:t>
            </a:r>
            <a:r>
              <a:rPr lang="en-US" dirty="0"/>
              <a:t>during peak times and costs.</a:t>
            </a:r>
          </a:p>
        </p:txBody>
      </p:sp>
    </p:spTree>
    <p:extLst>
      <p:ext uri="{BB962C8B-B14F-4D97-AF65-F5344CB8AC3E}">
        <p14:creationId xmlns:p14="http://schemas.microsoft.com/office/powerpoint/2010/main" val="30381078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9084321721765c1e78434b475a698ad93964e1a"/>
  <p:tag name="ARTICULATE_PROJECT_OPEN" val="0"/>
</p:tagLst>
</file>

<file path=ppt/theme/theme1.xml><?xml version="1.0" encoding="utf-8"?>
<a:theme xmlns:a="http://schemas.openxmlformats.org/drawingml/2006/main" name="PPP_SNATU_TXT_In_The_Clouds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PPP_SNATU_TXT_In_The_Clouds</Template>
  <TotalTime>5460</TotalTime>
  <Words>901</Words>
  <Application>Microsoft Macintosh PowerPoint</Application>
  <PresentationFormat>On-screen Show (4:3)</PresentationFormat>
  <Paragraphs>68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PPP_SNATU_TXT_In_The_Clouds</vt:lpstr>
      <vt:lpstr>Cloud Computing</vt:lpstr>
      <vt:lpstr>Learning Objectives</vt:lpstr>
      <vt:lpstr>Cloud’s Impact on Microsoft</vt:lpstr>
      <vt:lpstr>Cloud’s Impact on Operating Systems</vt:lpstr>
      <vt:lpstr>Location-Aware Applications</vt:lpstr>
      <vt:lpstr>Real World: Coupius Mobile Coupons</vt:lpstr>
      <vt:lpstr>Intelligent Fabrics</vt:lpstr>
      <vt:lpstr>The Future of Cloud TV</vt:lpstr>
      <vt:lpstr>Cloud-Based Smart Devices</vt:lpstr>
      <vt:lpstr>How HTML5 Will Drive Mobile Applications</vt:lpstr>
      <vt:lpstr>Faster Time to Market for Software Applications</vt:lpstr>
      <vt:lpstr>Faster Time to Market Continued</vt:lpstr>
      <vt:lpstr>Home-Based Cloud Computing</vt:lpstr>
      <vt:lpstr>Key Terms</vt:lpstr>
      <vt:lpstr>Chapter Review</vt:lpstr>
      <vt:lpstr>Chapter Review Continued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Computing</dc:title>
  <dc:creator>Kris</dc:creator>
  <cp:lastModifiedBy>Vladimir Stolichnaya</cp:lastModifiedBy>
  <cp:revision>216</cp:revision>
  <dcterms:created xsi:type="dcterms:W3CDTF">2012-01-24T21:28:01Z</dcterms:created>
  <dcterms:modified xsi:type="dcterms:W3CDTF">2012-05-30T04:44:03Z</dcterms:modified>
</cp:coreProperties>
</file>