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1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tags" Target="tags/tag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19</a:t>
            </a:r>
          </a:p>
          <a:p>
            <a:r>
              <a:rPr lang="en-US" dirty="0"/>
              <a:t>Application Scalability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Up or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763000" cy="4800600"/>
          </a:xfrm>
        </p:spPr>
        <p:txBody>
          <a:bodyPr/>
          <a:lstStyle/>
          <a:p>
            <a:r>
              <a:rPr lang="en-US" dirty="0" smtClean="0"/>
              <a:t>There are two </a:t>
            </a:r>
            <a:r>
              <a:rPr lang="en-US" dirty="0"/>
              <a:t>ways to scale a solution.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scale up an application (known as </a:t>
            </a:r>
            <a:r>
              <a:rPr lang="en-US" b="1" dirty="0" smtClean="0"/>
              <a:t>vertical scaling</a:t>
            </a:r>
            <a:r>
              <a:rPr lang="en-US" dirty="0"/>
              <a:t>) by moving the application to faster computer resources, such as </a:t>
            </a:r>
            <a:r>
              <a:rPr lang="en-US" dirty="0" smtClean="0"/>
              <a:t>a faster </a:t>
            </a:r>
            <a:r>
              <a:rPr lang="en-US" dirty="0"/>
              <a:t>server or disk drive. If you have a CPU-intensive application, moving </a:t>
            </a:r>
            <a:r>
              <a:rPr lang="en-US" dirty="0" smtClean="0"/>
              <a:t>the application </a:t>
            </a:r>
            <a:r>
              <a:rPr lang="en-US" dirty="0"/>
              <a:t>to a faster CPU should improve </a:t>
            </a:r>
            <a:r>
              <a:rPr lang="en-US" dirty="0" smtClean="0"/>
              <a:t> performance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</a:t>
            </a:r>
            <a:r>
              <a:rPr lang="en-US" dirty="0" smtClean="0"/>
              <a:t>scale out </a:t>
            </a:r>
            <a:r>
              <a:rPr lang="en-US" dirty="0"/>
              <a:t>an application (known as </a:t>
            </a:r>
            <a:r>
              <a:rPr lang="en-US" b="1" dirty="0"/>
              <a:t>horizontal scaling</a:t>
            </a:r>
            <a:r>
              <a:rPr lang="en-US" dirty="0"/>
              <a:t>) by rewriting the application </a:t>
            </a:r>
            <a:r>
              <a:rPr lang="en-US" dirty="0" smtClean="0"/>
              <a:t>to support </a:t>
            </a:r>
            <a:r>
              <a:rPr lang="en-US" dirty="0"/>
              <a:t>multiple CPUs (servers) and possibly multiple databases. As a rule, </a:t>
            </a:r>
            <a:r>
              <a:rPr lang="en-US" dirty="0" smtClean="0"/>
              <a:t>normally it </a:t>
            </a:r>
            <a:r>
              <a:rPr lang="en-US" dirty="0"/>
              <a:t>costs less to run an application on multiple servers than on a single </a:t>
            </a:r>
            <a:r>
              <a:rPr lang="en-US" dirty="0" smtClean="0"/>
              <a:t>server that </a:t>
            </a:r>
            <a:r>
              <a:rPr lang="en-US" dirty="0"/>
              <a:t>is four times as fast.</a:t>
            </a:r>
          </a:p>
        </p:txBody>
      </p:sp>
    </p:spTree>
    <p:extLst>
      <p:ext uri="{BB962C8B-B14F-4D97-AF65-F5344CB8AC3E}">
        <p14:creationId xmlns:p14="http://schemas.microsoft.com/office/powerpoint/2010/main" val="2525756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Developers often use vertical and horizontal scaling to meet </a:t>
            </a:r>
            <a:r>
              <a:rPr lang="en-US" dirty="0" smtClean="0"/>
              <a:t>application demands</a:t>
            </a:r>
            <a:r>
              <a:rPr lang="en-US" dirty="0"/>
              <a:t>.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200400"/>
            <a:ext cx="4810125" cy="31945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193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WebPageTest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dirty="0"/>
              <a:t>efore you consider scaling, you should understand your system performance and </a:t>
            </a:r>
            <a:r>
              <a:rPr lang="en-US" dirty="0" smtClean="0"/>
              <a:t>potential system </a:t>
            </a:r>
            <a:r>
              <a:rPr lang="en-US" dirty="0"/>
              <a:t>bottlenecks. </a:t>
            </a:r>
            <a:endParaRPr lang="en-US" dirty="0" smtClean="0"/>
          </a:p>
          <a:p>
            <a:r>
              <a:rPr lang="en-US" dirty="0" smtClean="0"/>
              <a:t>webpagetest.org </a:t>
            </a:r>
            <a:r>
              <a:rPr lang="en-US" dirty="0"/>
              <a:t>evaluates your site and creates a detailed </a:t>
            </a:r>
            <a:r>
              <a:rPr lang="en-US" dirty="0" smtClean="0"/>
              <a:t>report. </a:t>
            </a:r>
          </a:p>
          <a:p>
            <a:r>
              <a:rPr lang="en-US" dirty="0" smtClean="0"/>
              <a:t>The </a:t>
            </a:r>
            <a:r>
              <a:rPr lang="en-US" dirty="0"/>
              <a:t>report helps you identify images you can further compress </a:t>
            </a:r>
            <a:r>
              <a:rPr lang="en-US" dirty="0" smtClean="0"/>
              <a:t>and the </a:t>
            </a:r>
            <a:r>
              <a:rPr lang="en-US" dirty="0"/>
              <a:t>impact of your system caches, as well as potential benefits of compressing text.</a:t>
            </a:r>
          </a:p>
        </p:txBody>
      </p:sp>
    </p:spTree>
    <p:extLst>
      <p:ext uri="{BB962C8B-B14F-4D97-AF65-F5344CB8AC3E}">
        <p14:creationId xmlns:p14="http://schemas.microsoft.com/office/powerpoint/2010/main" val="775054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Minimize Objects on Key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Across the Web, developers strive for site pages that load in 2 to 3 seconds or less.</a:t>
            </a:r>
          </a:p>
          <a:p>
            <a:r>
              <a:rPr lang="en-US" dirty="0"/>
              <a:t>If a web page takes too long to load, visitors will simply leave the site.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should evaluate your key site pages, particularly the home page. If possible</a:t>
            </a:r>
            <a:r>
              <a:rPr lang="en-US" dirty="0" smtClean="0"/>
              <a:t>, reduce </a:t>
            </a:r>
            <a:r>
              <a:rPr lang="en-US" dirty="0"/>
              <a:t>the number of objects on the page (graphics, audio, and so on), </a:t>
            </a:r>
            <a:r>
              <a:rPr lang="en-US" dirty="0" smtClean="0"/>
              <a:t>so that </a:t>
            </a:r>
            <a:r>
              <a:rPr lang="en-US" dirty="0"/>
              <a:t>the page loads within an acceptable time.</a:t>
            </a:r>
          </a:p>
        </p:txBody>
      </p:sp>
    </p:spTree>
    <p:extLst>
      <p:ext uri="{BB962C8B-B14F-4D97-AF65-F5344CB8AC3E}">
        <p14:creationId xmlns:p14="http://schemas.microsoft.com/office/powerpoint/2010/main" val="517481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/>
              <a:t>Selecting Measurement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/>
              <a:t>As you analyze your site with respect to scalability, you will want your efforts </a:t>
            </a:r>
            <a:r>
              <a:rPr lang="en-US" dirty="0" smtClean="0"/>
              <a:t>to have </a:t>
            </a:r>
            <a:r>
              <a:rPr lang="en-US" dirty="0"/>
              <a:t>a maximum performance impact. </a:t>
            </a:r>
            <a:endParaRPr lang="en-US" dirty="0" smtClean="0"/>
          </a:p>
          <a:p>
            <a:r>
              <a:rPr lang="en-US" dirty="0" smtClean="0"/>
              <a:t>Identify the </a:t>
            </a:r>
            <a:r>
              <a:rPr lang="en-US" dirty="0"/>
              <a:t>potential </a:t>
            </a:r>
            <a:r>
              <a:rPr lang="en-US" dirty="0" smtClean="0"/>
              <a:t>bottlenecks both </a:t>
            </a:r>
            <a:r>
              <a:rPr lang="en-US" dirty="0"/>
              <a:t>with respect to CPU </a:t>
            </a:r>
            <a:r>
              <a:rPr lang="en-US" dirty="0" smtClean="0"/>
              <a:t>and </a:t>
            </a:r>
            <a:r>
              <a:rPr lang="en-US" dirty="0"/>
              <a:t>database use. </a:t>
            </a:r>
            <a:endParaRPr lang="en-US" dirty="0" smtClean="0"/>
          </a:p>
          <a:p>
            <a:r>
              <a:rPr lang="en-US" dirty="0" smtClean="0"/>
              <a:t>If you </a:t>
            </a:r>
            <a:r>
              <a:rPr lang="en-US" dirty="0"/>
              <a:t>scale part of the system that is not in high demand, your </a:t>
            </a:r>
            <a:r>
              <a:rPr lang="en-US" dirty="0" smtClean="0"/>
              <a:t>scaling will </a:t>
            </a:r>
            <a:r>
              <a:rPr lang="en-US" dirty="0"/>
              <a:t>not significantly affect system performance. 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/>
              <a:t>the 80/20 rule in mind and strive to identify the 20 percent </a:t>
            </a:r>
            <a:r>
              <a:rPr lang="en-US" dirty="0" smtClean="0"/>
              <a:t>of your </a:t>
            </a:r>
            <a:r>
              <a:rPr lang="en-US" dirty="0"/>
              <a:t>code that performs 80 percent of the processing.</a:t>
            </a:r>
          </a:p>
        </p:txBody>
      </p:sp>
    </p:spTree>
    <p:extLst>
      <p:ext uri="{BB962C8B-B14F-4D97-AF65-F5344CB8AC3E}">
        <p14:creationId xmlns:p14="http://schemas.microsoft.com/office/powerpoint/2010/main" val="1479324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Alertra</a:t>
            </a:r>
            <a:r>
              <a:rPr lang="en-US" dirty="0"/>
              <a:t> Website </a:t>
            </a:r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O</a:t>
            </a:r>
            <a:r>
              <a:rPr lang="en-US" dirty="0"/>
              <a:t>ften, system administrators do not know that a site has gone down until a user </a:t>
            </a:r>
            <a:r>
              <a:rPr lang="en-US" dirty="0" smtClean="0"/>
              <a:t>contacts them.</a:t>
            </a:r>
          </a:p>
          <a:p>
            <a:r>
              <a:rPr lang="en-US" dirty="0" err="1" smtClean="0"/>
              <a:t>Alertra</a:t>
            </a:r>
            <a:r>
              <a:rPr lang="en-US" dirty="0" smtClean="0"/>
              <a:t> </a:t>
            </a:r>
            <a:r>
              <a:rPr lang="en-US" dirty="0"/>
              <a:t>provides a website monitoring service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When it detects </a:t>
            </a:r>
            <a:r>
              <a:rPr lang="en-US" dirty="0"/>
              <a:t>a problem, it sends an e-mail or text message to the site’s administrative team.</a:t>
            </a:r>
          </a:p>
          <a:p>
            <a:r>
              <a:rPr lang="en-US" dirty="0"/>
              <a:t>Companies can schedule </a:t>
            </a:r>
            <a:r>
              <a:rPr lang="en-US" dirty="0" err="1"/>
              <a:t>Alertra</a:t>
            </a:r>
            <a:r>
              <a:rPr lang="en-US" dirty="0"/>
              <a:t> to perform its system checks minute-by-minute or hourly.</a:t>
            </a:r>
          </a:p>
        </p:txBody>
      </p:sp>
    </p:spTree>
    <p:extLst>
      <p:ext uri="{BB962C8B-B14F-4D97-AF65-F5344CB8AC3E}">
        <p14:creationId xmlns:p14="http://schemas.microsoft.com/office/powerpoint/2010/main" val="1067599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Analyze Your Database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balancing </a:t>
            </a:r>
            <a:r>
              <a:rPr lang="en-US" dirty="0"/>
              <a:t>an application that relies on database operations </a:t>
            </a:r>
            <a:r>
              <a:rPr lang="en-US" dirty="0" smtClean="0"/>
              <a:t>can be </a:t>
            </a:r>
            <a:r>
              <a:rPr lang="en-US" dirty="0"/>
              <a:t>challenging, due to the application’s need to synchronize database insert </a:t>
            </a:r>
            <a:r>
              <a:rPr lang="en-US" dirty="0" smtClean="0"/>
              <a:t>and update </a:t>
            </a:r>
            <a:r>
              <a:rPr lang="en-US" dirty="0"/>
              <a:t>operations. </a:t>
            </a:r>
            <a:endParaRPr lang="en-US" dirty="0" smtClean="0"/>
          </a:p>
          <a:p>
            <a:r>
              <a:rPr lang="en-US" dirty="0" smtClean="0"/>
              <a:t>Within </a:t>
            </a:r>
            <a:r>
              <a:rPr lang="en-US" dirty="0"/>
              <a:t>most sites, most of the database operations are </a:t>
            </a:r>
            <a:r>
              <a:rPr lang="en-US" dirty="0" smtClean="0"/>
              <a:t>read operations</a:t>
            </a:r>
            <a:r>
              <a:rPr lang="en-US" dirty="0"/>
              <a:t>, which access data, as opposed to write operations, which add or </a:t>
            </a:r>
            <a:r>
              <a:rPr lang="en-US" dirty="0" smtClean="0"/>
              <a:t>update data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Write </a:t>
            </a:r>
            <a:r>
              <a:rPr lang="en-US" dirty="0"/>
              <a:t>operations are more complex and require database synchronization.</a:t>
            </a:r>
          </a:p>
        </p:txBody>
      </p:sp>
    </p:spTree>
    <p:extLst>
      <p:ext uri="{BB962C8B-B14F-4D97-AF65-F5344CB8AC3E}">
        <p14:creationId xmlns:p14="http://schemas.microsoft.com/office/powerpoint/2010/main" val="3104943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may be able to modify your application so that it can distribute the </a:t>
            </a:r>
            <a:r>
              <a:rPr lang="en-US" dirty="0" smtClean="0"/>
              <a:t>database read </a:t>
            </a:r>
            <a:r>
              <a:rPr lang="en-US" dirty="0"/>
              <a:t>operations, especially for data that is not affected by write </a:t>
            </a:r>
            <a:r>
              <a:rPr lang="en-US" dirty="0" smtClean="0"/>
              <a:t>operations (</a:t>
            </a:r>
            <a:r>
              <a:rPr lang="en-US" dirty="0"/>
              <a:t>static data).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distributing your database read operations in this way, you </a:t>
            </a:r>
            <a:r>
              <a:rPr lang="en-US" dirty="0" smtClean="0"/>
              <a:t>horizontally scale </a:t>
            </a:r>
            <a:r>
              <a:rPr lang="en-US" dirty="0"/>
              <a:t>out your application, which may not only improve performance</a:t>
            </a:r>
            <a:r>
              <a:rPr lang="en-US" dirty="0" smtClean="0"/>
              <a:t>, but </a:t>
            </a:r>
            <a:r>
              <a:rPr lang="en-US" dirty="0"/>
              <a:t>also improve resource redundancy.</a:t>
            </a:r>
          </a:p>
        </p:txBody>
      </p:sp>
    </p:spTree>
    <p:extLst>
      <p:ext uri="{BB962C8B-B14F-4D97-AF65-F5344CB8AC3E}">
        <p14:creationId xmlns:p14="http://schemas.microsoft.com/office/powerpoint/2010/main" val="2042527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Pingdom</a:t>
            </a:r>
            <a:r>
              <a:rPr lang="en-US" dirty="0"/>
              <a:t> Website </a:t>
            </a:r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err="1" smtClean="0"/>
              <a:t>P</a:t>
            </a:r>
            <a:r>
              <a:rPr lang="en-US" dirty="0" err="1"/>
              <a:t>ingdom</a:t>
            </a:r>
            <a:r>
              <a:rPr lang="en-US" dirty="0"/>
              <a:t> provides real-time site monitoring with alert notification and performance monitoring.</a:t>
            </a:r>
          </a:p>
          <a:p>
            <a:r>
              <a:rPr lang="en-US" dirty="0"/>
              <a:t>It notifies you in the event of system downtime and provides performance </a:t>
            </a:r>
            <a:r>
              <a:rPr lang="en-US" dirty="0" smtClean="0"/>
              <a:t>reports based </a:t>
            </a:r>
            <a:r>
              <a:rPr lang="en-US" dirty="0"/>
              <a:t>on your site’s responsiveness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Pingdom</a:t>
            </a:r>
            <a:r>
              <a:rPr lang="en-US" dirty="0" smtClean="0"/>
              <a:t> </a:t>
            </a:r>
            <a:r>
              <a:rPr lang="en-US" dirty="0"/>
              <a:t>provides tools </a:t>
            </a:r>
            <a:r>
              <a:rPr lang="en-US" dirty="0" smtClean="0"/>
              <a:t>you can </a:t>
            </a:r>
            <a:r>
              <a:rPr lang="en-US" dirty="0"/>
              <a:t>use to identify potential bottlenecks on your site.</a:t>
            </a:r>
          </a:p>
        </p:txBody>
      </p:sp>
    </p:spTree>
    <p:extLst>
      <p:ext uri="{BB962C8B-B14F-4D97-AF65-F5344CB8AC3E}">
        <p14:creationId xmlns:p14="http://schemas.microsoft.com/office/powerpoint/2010/main" val="3307952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09550"/>
            <a:ext cx="6553200" cy="1695450"/>
          </a:xfrm>
        </p:spPr>
        <p:txBody>
          <a:bodyPr/>
          <a:lstStyle/>
          <a:p>
            <a:r>
              <a:rPr lang="en-US" dirty="0"/>
              <a:t>Evaluate Your System’s Data Logging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developers deploy new sites, often they enable various logging </a:t>
            </a:r>
            <a:r>
              <a:rPr lang="en-US" dirty="0" smtClean="0"/>
              <a:t>capabilities so </a:t>
            </a:r>
            <a:r>
              <a:rPr lang="en-US" dirty="0"/>
              <a:t>they can watch for system errors and monitor system traffic. </a:t>
            </a:r>
            <a:endParaRPr lang="en-US" dirty="0" smtClean="0"/>
          </a:p>
          <a:p>
            <a:r>
              <a:rPr lang="en-US" dirty="0" smtClean="0"/>
              <a:t>Frequently</a:t>
            </a:r>
            <a:r>
              <a:rPr lang="en-US" dirty="0"/>
              <a:t>, </a:t>
            </a:r>
            <a:r>
              <a:rPr lang="en-US" dirty="0" smtClean="0"/>
              <a:t>they do </a:t>
            </a:r>
            <a:r>
              <a:rPr lang="en-US" dirty="0"/>
              <a:t>not turn off the logs.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 result, the log files consume considerable disk space</a:t>
            </a:r>
            <a:r>
              <a:rPr lang="en-US" dirty="0" smtClean="0"/>
              <a:t>, and </a:t>
            </a:r>
            <a:r>
              <a:rPr lang="en-US" dirty="0"/>
              <a:t>the system utilizes CPU processing time updating the files.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</a:t>
            </a:r>
            <a:r>
              <a:rPr lang="en-US" dirty="0" smtClean="0"/>
              <a:t>monitor your </a:t>
            </a:r>
            <a:r>
              <a:rPr lang="en-US" dirty="0"/>
              <a:t>system performance, log only those events you truly must measure.</a:t>
            </a:r>
          </a:p>
        </p:txBody>
      </p:sp>
    </p:spTree>
    <p:extLst>
      <p:ext uri="{BB962C8B-B14F-4D97-AF65-F5344CB8AC3E}">
        <p14:creationId xmlns:p14="http://schemas.microsoft.com/office/powerpoint/2010/main" val="893948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8686800" cy="4114800"/>
          </a:xfrm>
        </p:spPr>
        <p:txBody>
          <a:bodyPr/>
          <a:lstStyle/>
          <a:p>
            <a:r>
              <a:rPr lang="en-US" sz="2000" dirty="0"/>
              <a:t>Define and describe scalability.</a:t>
            </a:r>
          </a:p>
          <a:p>
            <a:r>
              <a:rPr lang="en-US" sz="2000" dirty="0" smtClean="0"/>
              <a:t>Define </a:t>
            </a:r>
            <a:r>
              <a:rPr lang="en-US" sz="2000" dirty="0"/>
              <a:t>and describe the Pareto principle.</a:t>
            </a:r>
          </a:p>
          <a:p>
            <a:r>
              <a:rPr lang="en-US" sz="2000" dirty="0" smtClean="0"/>
              <a:t>Compare </a:t>
            </a:r>
            <a:r>
              <a:rPr lang="en-US" sz="2000" dirty="0"/>
              <a:t>and contrast scaling up and scaling out.</a:t>
            </a:r>
          </a:p>
          <a:p>
            <a:r>
              <a:rPr lang="en-US" sz="2000" dirty="0" smtClean="0"/>
              <a:t>Understand </a:t>
            </a:r>
            <a:r>
              <a:rPr lang="en-US" sz="2000" dirty="0"/>
              <a:t>how the law of diminishing returns applies to the </a:t>
            </a:r>
            <a:r>
              <a:rPr lang="en-US" sz="2000" dirty="0" smtClean="0"/>
              <a:t>scalability process</a:t>
            </a:r>
            <a:r>
              <a:rPr lang="en-US" sz="2000" dirty="0"/>
              <a:t>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the importance of understanding a site’s database read/write ratio.</a:t>
            </a:r>
          </a:p>
          <a:p>
            <a:r>
              <a:rPr lang="en-US" sz="2000" dirty="0" smtClean="0"/>
              <a:t>Compare </a:t>
            </a:r>
            <a:r>
              <a:rPr lang="en-US" sz="2000" dirty="0"/>
              <a:t>and contrast scalability and capacity planning.</a:t>
            </a:r>
          </a:p>
          <a:p>
            <a:r>
              <a:rPr lang="en-US" sz="2000" dirty="0" smtClean="0"/>
              <a:t>Understand </a:t>
            </a:r>
            <a:r>
              <a:rPr lang="en-US" sz="2000" dirty="0"/>
              <a:t>how complexity can reduce scalability.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Real World: Gomez </a:t>
            </a:r>
            <a:r>
              <a:rPr lang="en-US" dirty="0"/>
              <a:t>Web </a:t>
            </a:r>
            <a:r>
              <a:rPr lang="en-US" dirty="0" smtClean="0"/>
              <a:t>Performance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</a:t>
            </a:r>
            <a:r>
              <a:rPr lang="en-US" dirty="0"/>
              <a:t>developers want to compare their site’s benchmarks with those of other sites.</a:t>
            </a:r>
          </a:p>
          <a:p>
            <a:r>
              <a:rPr lang="en-US" dirty="0" smtClean="0"/>
              <a:t>Gomez </a:t>
            </a:r>
            <a:r>
              <a:rPr lang="en-US" dirty="0"/>
              <a:t>provides site benchmarking for web </a:t>
            </a:r>
            <a:r>
              <a:rPr lang="en-US" dirty="0" smtClean="0"/>
              <a:t>and mobile </a:t>
            </a:r>
            <a:r>
              <a:rPr lang="en-US" dirty="0"/>
              <a:t>applications.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cross-browser testing as well as load testing. </a:t>
            </a:r>
            <a:endParaRPr lang="en-US" dirty="0" smtClean="0"/>
          </a:p>
          <a:p>
            <a:r>
              <a:rPr lang="en-US" dirty="0" smtClean="0"/>
              <a:t>Gomez also performs </a:t>
            </a:r>
            <a:r>
              <a:rPr lang="en-US" dirty="0"/>
              <a:t>real-user monitoring, which focuses on the </a:t>
            </a:r>
            <a:r>
              <a:rPr lang="en-US" dirty="0" smtClean="0"/>
              <a:t>user experience </a:t>
            </a:r>
            <a:r>
              <a:rPr lang="en-US" dirty="0"/>
              <a:t>with respect to the browser influence, geographic location, communication speed</a:t>
            </a:r>
            <a:r>
              <a:rPr lang="en-US" dirty="0" smtClean="0"/>
              <a:t>, and </a:t>
            </a:r>
            <a:r>
              <a:rPr lang="en-US" dirty="0"/>
              <a:t>more.</a:t>
            </a:r>
          </a:p>
        </p:txBody>
      </p:sp>
    </p:spTree>
    <p:extLst>
      <p:ext uri="{BB962C8B-B14F-4D97-AF65-F5344CB8AC3E}">
        <p14:creationId xmlns:p14="http://schemas.microsoft.com/office/powerpoint/2010/main" val="3410880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Revisit Your Service-Level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you plan for your site’s scalability, take time to review your service-level </a:t>
            </a:r>
            <a:r>
              <a:rPr lang="en-US" dirty="0" smtClean="0"/>
              <a:t>agreement (</a:t>
            </a:r>
            <a:r>
              <a:rPr lang="en-US" dirty="0"/>
              <a:t>SLA) with the cloud-solution provider.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SLA may specify </a:t>
            </a:r>
            <a:r>
              <a:rPr lang="en-US" dirty="0" smtClean="0"/>
              <a:t>performance measures </a:t>
            </a:r>
            <a:r>
              <a:rPr lang="en-US" dirty="0"/>
              <a:t>that the provider must maintain, which, in turn, provides the </a:t>
            </a:r>
            <a:r>
              <a:rPr lang="en-US" dirty="0" smtClean="0"/>
              <a:t>resources to </a:t>
            </a:r>
            <a:r>
              <a:rPr lang="en-US" dirty="0"/>
              <a:t>which your application can scale.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review your SLA, make sure </a:t>
            </a:r>
            <a:r>
              <a:rPr lang="en-US" dirty="0" smtClean="0"/>
              <a:t>you understand </a:t>
            </a:r>
            <a:r>
              <a:rPr lang="en-US" dirty="0"/>
              <a:t>the numbers or percentages it presents.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676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Capacity Planning Versus 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Scalability defines a system’s ability to use additional resources to meet user demand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Capacity </a:t>
            </a:r>
            <a:r>
              <a:rPr lang="en-US" dirty="0"/>
              <a:t>planning defines the resources your application will need at </a:t>
            </a:r>
            <a:r>
              <a:rPr lang="en-US" dirty="0" smtClean="0"/>
              <a:t>a specific </a:t>
            </a:r>
            <a:r>
              <a:rPr lang="en-US" dirty="0"/>
              <a:t>time.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two terms are related, yet different.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323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Capacity Planning Versus Scalability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your first design a system, for example, you might plan for 10,000 users accessing the system between 6:00 a.m. and 6:00 p.m. </a:t>
            </a:r>
            <a:endParaRPr lang="en-US" dirty="0" smtClean="0"/>
          </a:p>
          <a:p>
            <a:r>
              <a:rPr lang="en-US" dirty="0" smtClean="0"/>
              <a:t>Starting </a:t>
            </a:r>
            <a:r>
              <a:rPr lang="en-US" dirty="0"/>
              <a:t>with your user count, you can then determine the number of servers needed, the bandwidth requirements, the necessary disk space, and so on. </a:t>
            </a:r>
            <a:r>
              <a:rPr lang="en-US" dirty="0" smtClean="0"/>
              <a:t>Meaning, </a:t>
            </a:r>
            <a:r>
              <a:rPr lang="en-US" dirty="0"/>
              <a:t>you can determine the capacity your system needs to operate.</a:t>
            </a:r>
          </a:p>
          <a:p>
            <a:r>
              <a:rPr lang="en-US" dirty="0"/>
              <a:t>When </a:t>
            </a:r>
            <a:r>
              <a:rPr lang="en-US" dirty="0" smtClean="0"/>
              <a:t>user </a:t>
            </a:r>
            <a:r>
              <a:rPr lang="en-US" dirty="0"/>
              <a:t>demand exceeds </a:t>
            </a:r>
            <a:r>
              <a:rPr lang="en-US" dirty="0" smtClean="0"/>
              <a:t>the </a:t>
            </a:r>
            <a:r>
              <a:rPr lang="en-US" dirty="0"/>
              <a:t>system capacity, you must scale the system by adding resources.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22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Scalability and Diminishing Returns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 application is designed to scale (vertical, or scaling up to faster resources </a:t>
            </a:r>
            <a:r>
              <a:rPr lang="en-US" dirty="0" smtClean="0"/>
              <a:t>is easy</a:t>
            </a:r>
            <a:r>
              <a:rPr lang="en-US" dirty="0"/>
              <a:t>), the question becomes “How many resources are enough?” 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/>
              <a:t>in </a:t>
            </a:r>
            <a:r>
              <a:rPr lang="en-US" dirty="0" smtClean="0"/>
              <a:t>mind that </a:t>
            </a:r>
            <a:r>
              <a:rPr lang="en-US" dirty="0"/>
              <a:t>you will start a scaling process to meet performance requirements </a:t>
            </a:r>
            <a:r>
              <a:rPr lang="en-US" dirty="0" smtClean="0"/>
              <a:t>based upon </a:t>
            </a:r>
            <a:r>
              <a:rPr lang="en-US" dirty="0"/>
              <a:t>user demand</a:t>
            </a:r>
            <a:r>
              <a:rPr lang="en-US" dirty="0" smtClean="0"/>
              <a:t>.</a:t>
            </a:r>
          </a:p>
          <a:p>
            <a:r>
              <a:rPr lang="en-US" dirty="0"/>
              <a:t>At first, adding a faster processor, more servers, </a:t>
            </a:r>
            <a:r>
              <a:rPr lang="en-US" dirty="0" smtClean="0"/>
              <a:t>or increased </a:t>
            </a:r>
            <a:r>
              <a:rPr lang="en-US" dirty="0"/>
              <a:t>bandwidth should have measurable system performance improvements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778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Scalability and Diminishing </a:t>
            </a:r>
            <a:r>
              <a:rPr lang="en-US" dirty="0" smtClean="0"/>
              <a:t>Returns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you will reach a </a:t>
            </a:r>
            <a:r>
              <a:rPr lang="en-US" b="1" dirty="0"/>
              <a:t>point of diminishing returns</a:t>
            </a:r>
            <a:r>
              <a:rPr lang="en-US" dirty="0"/>
              <a:t>, </a:t>
            </a:r>
            <a:r>
              <a:rPr lang="en-US" dirty="0" smtClean="0"/>
              <a:t>when </a:t>
            </a:r>
            <a:r>
              <a:rPr lang="en-US" dirty="0"/>
              <a:t>adding additional resources does not improve performance. At that point</a:t>
            </a:r>
            <a:r>
              <a:rPr lang="en-US" dirty="0" smtClean="0"/>
              <a:t>, you </a:t>
            </a:r>
            <a:r>
              <a:rPr lang="en-US" dirty="0"/>
              <a:t>should stop scaling.</a:t>
            </a:r>
          </a:p>
          <a:p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4557713" cy="27882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7842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Tuning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goal is to maximize system performance.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scaling resources, you will, to </a:t>
            </a:r>
            <a:r>
              <a:rPr lang="en-US" dirty="0" smtClean="0"/>
              <a:t>a point</a:t>
            </a:r>
            <a:r>
              <a:rPr lang="en-US" dirty="0"/>
              <a:t>, increase performance. In addition to managing an application’s </a:t>
            </a:r>
            <a:r>
              <a:rPr lang="en-US" dirty="0" smtClean="0"/>
              <a:t>resource utilization</a:t>
            </a:r>
            <a:r>
              <a:rPr lang="en-US" dirty="0"/>
              <a:t>, developers must examine the application itself, beginning with </a:t>
            </a:r>
            <a:r>
              <a:rPr lang="en-US" dirty="0" smtClean="0"/>
              <a:t>the program </a:t>
            </a:r>
            <a:r>
              <a:rPr lang="en-US" dirty="0"/>
              <a:t>code and including the objects used, such as graphics and the </a:t>
            </a:r>
            <a:r>
              <a:rPr lang="en-US" dirty="0" smtClean="0"/>
              <a:t>application’s use </a:t>
            </a:r>
            <a:r>
              <a:rPr lang="en-US" dirty="0"/>
              <a:t>of caching.</a:t>
            </a:r>
          </a:p>
        </p:txBody>
      </p:sp>
    </p:spTree>
    <p:extLst>
      <p:ext uri="{BB962C8B-B14F-4D97-AF65-F5344CB8AC3E}">
        <p14:creationId xmlns:p14="http://schemas.microsoft.com/office/powerpoint/2010/main" val="29603203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Performance Tuning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To start the process, look </a:t>
            </a:r>
            <a:r>
              <a:rPr lang="en-US" dirty="0" smtClean="0"/>
              <a:t>for existing </a:t>
            </a:r>
            <a:r>
              <a:rPr lang="en-US" dirty="0"/>
              <a:t>or potential system bottlenecks.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you correct those, you should </a:t>
            </a:r>
            <a:r>
              <a:rPr lang="en-US" dirty="0" smtClean="0"/>
              <a:t>focus on </a:t>
            </a:r>
            <a:r>
              <a:rPr lang="en-US" dirty="0"/>
              <a:t>the 20 percent of the code that performs 80 percent of the </a:t>
            </a:r>
            <a:r>
              <a:rPr lang="en-US" dirty="0" smtClean="0"/>
              <a:t>processing—which will </a:t>
            </a:r>
            <a:r>
              <a:rPr lang="en-US" dirty="0"/>
              <a:t>provide you the biggest return on your system tuning investment.</a:t>
            </a:r>
          </a:p>
        </p:txBody>
      </p:sp>
    </p:spTree>
    <p:extLst>
      <p:ext uri="{BB962C8B-B14F-4D97-AF65-F5344CB8AC3E}">
        <p14:creationId xmlns:p14="http://schemas.microsoft.com/office/powerpoint/2010/main" val="4254140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Complication Is the Enemy of 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/>
              <a:t>As </a:t>
            </a:r>
            <a:r>
              <a:rPr lang="en-US" dirty="0" smtClean="0"/>
              <a:t>complexity </a:t>
            </a:r>
            <a:r>
              <a:rPr lang="en-US" dirty="0"/>
              <a:t>within a system increases</a:t>
            </a:r>
            <a:r>
              <a:rPr lang="en-US" dirty="0" smtClean="0"/>
              <a:t>, so </a:t>
            </a:r>
            <a:r>
              <a:rPr lang="en-US" dirty="0"/>
              <a:t>too does the difficulty of maintaining the underlying code, as well as the </a:t>
            </a:r>
            <a:r>
              <a:rPr lang="en-US" dirty="0" smtClean="0"/>
              <a:t>overhead associated </a:t>
            </a:r>
            <a:r>
              <a:rPr lang="en-US" dirty="0"/>
              <a:t>with the complex code.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as an application’s </a:t>
            </a:r>
            <a:r>
              <a:rPr lang="en-US" dirty="0" smtClean="0"/>
              <a:t>complexity increases</a:t>
            </a:r>
            <a:r>
              <a:rPr lang="en-US" dirty="0"/>
              <a:t>, its ability to scale usually decreases.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a solution begins </a:t>
            </a:r>
            <a:r>
              <a:rPr lang="en-US" dirty="0" smtClean="0"/>
              <a:t>to get </a:t>
            </a:r>
            <a:r>
              <a:rPr lang="en-US" dirty="0"/>
              <a:t>complex, it is worth stopping to evaluate the solution and the current design.</a:t>
            </a:r>
          </a:p>
        </p:txBody>
      </p:sp>
    </p:spTree>
    <p:extLst>
      <p:ext uri="{BB962C8B-B14F-4D97-AF65-F5344CB8AC3E}">
        <p14:creationId xmlns:p14="http://schemas.microsoft.com/office/powerpoint/2010/main" val="4129307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it-IT" dirty="0" smtClean="0"/>
              <a:t>Keynote Cloud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Keynote </a:t>
            </a:r>
            <a:r>
              <a:rPr lang="en-US" dirty="0"/>
              <a:t>is one of the world’s largest third-party monitors </a:t>
            </a:r>
            <a:r>
              <a:rPr lang="en-US" dirty="0" smtClean="0"/>
              <a:t>of cloud </a:t>
            </a:r>
            <a:r>
              <a:rPr lang="en-US" dirty="0"/>
              <a:t>and mobile applications.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company performs more than 100 billion </a:t>
            </a:r>
            <a:r>
              <a:rPr lang="en-US" dirty="0" smtClean="0"/>
              <a:t>site measurements </a:t>
            </a:r>
            <a:r>
              <a:rPr lang="en-US" dirty="0"/>
              <a:t>each year. </a:t>
            </a:r>
            <a:endParaRPr lang="en-US" dirty="0" smtClean="0"/>
          </a:p>
          <a:p>
            <a:r>
              <a:rPr lang="en-US" dirty="0" smtClean="0"/>
              <a:t>Keynote </a:t>
            </a:r>
            <a:r>
              <a:rPr lang="en-US" dirty="0"/>
              <a:t>uses thousands of measurements that come from </a:t>
            </a:r>
            <a:r>
              <a:rPr lang="en-US" dirty="0" smtClean="0"/>
              <a:t>computers dispersed </a:t>
            </a:r>
            <a:r>
              <a:rPr lang="en-US" dirty="0"/>
              <a:t>across the globe.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 to providing notification of site downtime, </a:t>
            </a:r>
            <a:r>
              <a:rPr lang="en-US" dirty="0" smtClean="0"/>
              <a:t>Keynote provides </a:t>
            </a:r>
            <a:r>
              <a:rPr lang="en-US" dirty="0"/>
              <a:t>a real-time performance dashboard.</a:t>
            </a:r>
          </a:p>
        </p:txBody>
      </p:sp>
    </p:spTree>
    <p:extLst>
      <p:ext uri="{BB962C8B-B14F-4D97-AF65-F5344CB8AC3E}">
        <p14:creationId xmlns:p14="http://schemas.microsoft.com/office/powerpoint/2010/main" val="168061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An application’s </a:t>
            </a:r>
            <a:r>
              <a:rPr lang="en-US" dirty="0"/>
              <a:t>ability to add or </a:t>
            </a:r>
            <a:r>
              <a:rPr lang="en-US" dirty="0" smtClean="0"/>
              <a:t>remove resources </a:t>
            </a:r>
            <a:r>
              <a:rPr lang="en-US" dirty="0"/>
              <a:t>dynamically based on user demand.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of the greatest advantages of cloud-based </a:t>
            </a:r>
            <a:r>
              <a:rPr lang="en-US" dirty="0" smtClean="0"/>
              <a:t>applications is </a:t>
            </a:r>
            <a:r>
              <a:rPr lang="en-US" dirty="0"/>
              <a:t>their ability to scale. </a:t>
            </a:r>
            <a:endParaRPr lang="en-US" dirty="0" smtClean="0"/>
          </a:p>
          <a:p>
            <a:r>
              <a:rPr lang="en-US" dirty="0" smtClean="0"/>
              <a:t>Anticipating </a:t>
            </a:r>
            <a:r>
              <a:rPr lang="en-US" dirty="0"/>
              <a:t>user demand is often a “</a:t>
            </a:r>
            <a:r>
              <a:rPr lang="en-US" dirty="0" smtClean="0"/>
              <a:t>best guess</a:t>
            </a:r>
            <a:r>
              <a:rPr lang="en-US" dirty="0"/>
              <a:t>” process. </a:t>
            </a:r>
            <a:endParaRPr lang="en-US" dirty="0" smtClean="0"/>
          </a:p>
          <a:p>
            <a:r>
              <a:rPr lang="en-US" dirty="0" smtClean="0"/>
              <a:t>Developers often cannot </a:t>
            </a:r>
            <a:r>
              <a:rPr lang="en-US" dirty="0"/>
              <a:t>accurately project the demand</a:t>
            </a:r>
            <a:r>
              <a:rPr lang="en-US" dirty="0" smtClean="0"/>
              <a:t>, and </a:t>
            </a:r>
            <a:r>
              <a:rPr lang="en-US" dirty="0"/>
              <a:t>frequently they released too few or too many resources.</a:t>
            </a:r>
          </a:p>
        </p:txBody>
      </p:sp>
    </p:spTree>
    <p:extLst>
      <p:ext uri="{BB962C8B-B14F-4D97-AF65-F5344CB8AC3E}">
        <p14:creationId xmlns:p14="http://schemas.microsoft.com/office/powerpoint/2010/main" val="19777242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500313"/>
            <a:ext cx="78105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1407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763000" cy="4724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scalability.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five </a:t>
            </a:r>
            <a:r>
              <a:rPr lang="en-US" dirty="0"/>
              <a:t>to </a:t>
            </a:r>
            <a:r>
              <a:rPr lang="en-US" dirty="0" smtClean="0"/>
              <a:t>ten </a:t>
            </a:r>
            <a:r>
              <a:rPr lang="en-US" dirty="0"/>
              <a:t>potential relationships that align with the Pareto principle, such as </a:t>
            </a:r>
            <a:r>
              <a:rPr lang="en-US" dirty="0" smtClean="0"/>
              <a:t>how 80 </a:t>
            </a:r>
            <a:r>
              <a:rPr lang="en-US" dirty="0"/>
              <a:t>percent of sales come from 20 percent of customers.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 </a:t>
            </a:r>
            <a:r>
              <a:rPr lang="en-US" dirty="0"/>
              <a:t>and contrast vertical and horizontal scaling.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Explain </a:t>
            </a:r>
            <a:r>
              <a:rPr lang="en-US" dirty="0"/>
              <a:t>the importance of the database read/write ratio.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</a:t>
            </a:r>
            <a:r>
              <a:rPr lang="en-US" dirty="0"/>
              <a:t>a site guarantees 99.99 percent uptime. How many minutes per year can the </a:t>
            </a:r>
            <a:r>
              <a:rPr lang="en-US" dirty="0" smtClean="0"/>
              <a:t>site be </a:t>
            </a:r>
            <a:r>
              <a:rPr lang="en-US" dirty="0"/>
              <a:t>down?</a:t>
            </a:r>
          </a:p>
        </p:txBody>
      </p:sp>
    </p:spTree>
    <p:extLst>
      <p:ext uri="{BB962C8B-B14F-4D97-AF65-F5344CB8AC3E}">
        <p14:creationId xmlns:p14="http://schemas.microsoft.com/office/powerpoint/2010/main" val="29821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/>
              <a:t>The Pareto </a:t>
            </a:r>
            <a:r>
              <a:rPr lang="en-US" dirty="0" smtClean="0"/>
              <a:t>Principle </a:t>
            </a:r>
            <a:r>
              <a:rPr lang="en-US" dirty="0"/>
              <a:t>(80/20 Rule)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343400"/>
          </a:xfrm>
        </p:spPr>
        <p:txBody>
          <a:bodyPr/>
          <a:lstStyle/>
          <a:p>
            <a:r>
              <a:rPr lang="en-US" dirty="0" smtClean="0"/>
              <a:t>W</a:t>
            </a:r>
            <a:r>
              <a:rPr lang="en-US" dirty="0"/>
              <a:t>hether you are developing code, monitoring system utilization, or debugging an application</a:t>
            </a:r>
            <a:r>
              <a:rPr lang="en-US" dirty="0" smtClean="0"/>
              <a:t>, you </a:t>
            </a:r>
            <a:r>
              <a:rPr lang="en-US" dirty="0"/>
              <a:t>need to consider the </a:t>
            </a:r>
            <a:r>
              <a:rPr lang="en-US" b="1" dirty="0"/>
              <a:t>Pareto principle</a:t>
            </a:r>
            <a:r>
              <a:rPr lang="en-US" dirty="0"/>
              <a:t>, also known as the 80/20 rule, </a:t>
            </a:r>
            <a:r>
              <a:rPr lang="en-US" dirty="0" smtClean="0"/>
              <a:t>or the </a:t>
            </a:r>
            <a:r>
              <a:rPr lang="en-US" dirty="0"/>
              <a:t>rule of the vital few and the trivial many. </a:t>
            </a:r>
            <a:endParaRPr lang="en-US" dirty="0" smtClean="0"/>
          </a:p>
          <a:p>
            <a:r>
              <a:rPr lang="en-US" dirty="0" smtClean="0"/>
              <a:t>80 </a:t>
            </a:r>
            <a:r>
              <a:rPr lang="en-US" dirty="0"/>
              <a:t>percent of system use comes from 20 percent of the users.</a:t>
            </a:r>
          </a:p>
        </p:txBody>
      </p:sp>
    </p:spTree>
    <p:extLst>
      <p:ext uri="{BB962C8B-B14F-4D97-AF65-F5344CB8AC3E}">
        <p14:creationId xmlns:p14="http://schemas.microsoft.com/office/powerpoint/2010/main" val="420727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the Pareto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80 </a:t>
            </a:r>
            <a:r>
              <a:rPr lang="en-US" dirty="0"/>
              <a:t>percent of development time is spent on 20 percent of the code.</a:t>
            </a:r>
          </a:p>
          <a:p>
            <a:r>
              <a:rPr lang="en-US" dirty="0" smtClean="0"/>
              <a:t>80 </a:t>
            </a:r>
            <a:r>
              <a:rPr lang="en-US" dirty="0"/>
              <a:t>percent of errors reside in 20 percent of the code.</a:t>
            </a:r>
          </a:p>
          <a:p>
            <a:r>
              <a:rPr lang="en-US" dirty="0" smtClean="0"/>
              <a:t>80 </a:t>
            </a:r>
            <a:r>
              <a:rPr lang="en-US" dirty="0"/>
              <a:t>percent of CPU processing time is spent within 20 percent of the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50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Cloud-based solutions should scale on demand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dirty="0"/>
              <a:t>an </a:t>
            </a:r>
            <a:r>
              <a:rPr lang="en-US" dirty="0" smtClean="0"/>
              <a:t>application’s user </a:t>
            </a:r>
            <a:r>
              <a:rPr lang="en-US" dirty="0"/>
              <a:t>demand reaches a specific threshold, one or more servers should </a:t>
            </a:r>
            <a:r>
              <a:rPr lang="en-US" dirty="0" smtClean="0"/>
              <a:t>be added </a:t>
            </a:r>
            <a:r>
              <a:rPr lang="en-US" dirty="0"/>
              <a:t>dynamically to support </a:t>
            </a:r>
            <a:r>
              <a:rPr lang="en-US" dirty="0" smtClean="0"/>
              <a:t>the </a:t>
            </a:r>
            <a:r>
              <a:rPr lang="en-US" dirty="0"/>
              <a:t>application</a:t>
            </a:r>
            <a:r>
              <a:rPr lang="en-US" dirty="0" smtClean="0"/>
              <a:t>.</a:t>
            </a:r>
          </a:p>
          <a:p>
            <a:r>
              <a:rPr lang="en-US" dirty="0"/>
              <a:t>The load-balancing server distributes workload across an application’s server resources.</a:t>
            </a:r>
          </a:p>
        </p:txBody>
      </p:sp>
    </p:spTree>
    <p:extLst>
      <p:ext uri="{BB962C8B-B14F-4D97-AF65-F5344CB8AC3E}">
        <p14:creationId xmlns:p14="http://schemas.microsoft.com/office/powerpoint/2010/main" val="396192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load-balancing server receives client requests and distributes </a:t>
            </a:r>
            <a:r>
              <a:rPr lang="en-US" dirty="0" smtClean="0"/>
              <a:t>each request </a:t>
            </a:r>
            <a:r>
              <a:rPr lang="en-US" dirty="0"/>
              <a:t>to one of the available servers. To determine which server gets the request</a:t>
            </a:r>
            <a:r>
              <a:rPr lang="en-US" dirty="0" smtClean="0"/>
              <a:t>, the </a:t>
            </a:r>
            <a:r>
              <a:rPr lang="en-US" dirty="0"/>
              <a:t>load balancer may use a round-robin technique, a random algorithm, or </a:t>
            </a:r>
            <a:r>
              <a:rPr lang="en-US" dirty="0" smtClean="0"/>
              <a:t>a more </a:t>
            </a:r>
            <a:r>
              <a:rPr lang="en-US" dirty="0"/>
              <a:t>complex technique based upon each server’s capacity and current workload.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029200"/>
            <a:ext cx="2881122" cy="13438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83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Ganglia Monitoring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you are using Linux-based servers, you should consider deploying the Ganglia </a:t>
            </a:r>
            <a:r>
              <a:rPr lang="en-US" dirty="0" smtClean="0"/>
              <a:t>Monitoring System </a:t>
            </a:r>
            <a:r>
              <a:rPr lang="en-US" dirty="0"/>
              <a:t>to monitor your system use. </a:t>
            </a:r>
            <a:endParaRPr lang="en-US" dirty="0" smtClean="0"/>
          </a:p>
          <a:p>
            <a:r>
              <a:rPr lang="en-US" dirty="0" smtClean="0"/>
              <a:t>Ganglia </a:t>
            </a:r>
            <a:r>
              <a:rPr lang="en-US" dirty="0"/>
              <a:t>is an open-source project created at the </a:t>
            </a:r>
            <a:r>
              <a:rPr lang="en-US" dirty="0" smtClean="0"/>
              <a:t>University of </a:t>
            </a:r>
            <a:r>
              <a:rPr lang="en-US" dirty="0"/>
              <a:t>California, Berkeley.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software monitors and graphically displays the system </a:t>
            </a:r>
            <a:r>
              <a:rPr lang="en-US" dirty="0" smtClean="0"/>
              <a:t>utilization.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00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for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Often developers take one of two extremes with respect to designing </a:t>
            </a:r>
            <a:r>
              <a:rPr lang="en-US" dirty="0" smtClean="0"/>
              <a:t>for scalability—they </a:t>
            </a:r>
            <a:r>
              <a:rPr lang="en-US" dirty="0"/>
              <a:t>do not support scaling or they try to support unlimited scaling.</a:t>
            </a:r>
          </a:p>
        </p:txBody>
      </p:sp>
    </p:spTree>
    <p:extLst>
      <p:ext uri="{BB962C8B-B14F-4D97-AF65-F5344CB8AC3E}">
        <p14:creationId xmlns:p14="http://schemas.microsoft.com/office/powerpoint/2010/main" val="42637076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e0705b627b44364e33fb5e040229934c321c649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5268</TotalTime>
  <Words>1851</Words>
  <Application>Microsoft Macintosh PowerPoint</Application>
  <PresentationFormat>On-screen Show (4:3)</PresentationFormat>
  <Paragraphs>120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PPP_SNATU_TXT_In_The_Clouds</vt:lpstr>
      <vt:lpstr>Cloud Computing</vt:lpstr>
      <vt:lpstr>Learning Objectives</vt:lpstr>
      <vt:lpstr>Scalability</vt:lpstr>
      <vt:lpstr>The Pareto Principle (80/20 Rule)</vt:lpstr>
      <vt:lpstr>Examples of the Pareto Principle</vt:lpstr>
      <vt:lpstr>Load Balancing</vt:lpstr>
      <vt:lpstr>Load Balancing Continued</vt:lpstr>
      <vt:lpstr>Real World: Ganglia Monitoring System</vt:lpstr>
      <vt:lpstr>Designing for Scalability</vt:lpstr>
      <vt:lpstr>Scaling Up or Out</vt:lpstr>
      <vt:lpstr>Scaling over Time</vt:lpstr>
      <vt:lpstr>Real World: WebPageTest</vt:lpstr>
      <vt:lpstr>Minimize Objects on Key Pages</vt:lpstr>
      <vt:lpstr>Selecting Measurement Points</vt:lpstr>
      <vt:lpstr>Real World: Alertra Website Monitoring</vt:lpstr>
      <vt:lpstr>Analyze Your Database Operations</vt:lpstr>
      <vt:lpstr>Databases Continued</vt:lpstr>
      <vt:lpstr>Real World: Pingdom Website Monitoring</vt:lpstr>
      <vt:lpstr>Evaluate Your System’s Data Logging Requirements</vt:lpstr>
      <vt:lpstr>Real World: Gomez Web Performance Benchmarks</vt:lpstr>
      <vt:lpstr>Revisit Your Service-Level Agreement</vt:lpstr>
      <vt:lpstr>Capacity Planning Versus Scalability</vt:lpstr>
      <vt:lpstr>Capacity Planning Versus Scalability Continued</vt:lpstr>
      <vt:lpstr>Scalability and Diminishing Returns</vt:lpstr>
      <vt:lpstr>Scalability and Diminishing Returns Continued</vt:lpstr>
      <vt:lpstr>Performance Tuning</vt:lpstr>
      <vt:lpstr>Performance Tuning Continued</vt:lpstr>
      <vt:lpstr>Complication Is the Enemy of Scalability</vt:lpstr>
      <vt:lpstr>Real World: Keynote Cloud Monitoring</vt:lpstr>
      <vt:lpstr>Key Terms</vt:lpstr>
      <vt:lpstr>Chapter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210</cp:revision>
  <dcterms:created xsi:type="dcterms:W3CDTF">2012-01-24T21:28:01Z</dcterms:created>
  <dcterms:modified xsi:type="dcterms:W3CDTF">2012-05-30T04:43:50Z</dcterms:modified>
</cp:coreProperties>
</file>