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D3A775-041E-4F44-8C25-60C889210AF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16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printerSettings" Target="printerSettings/printerSettings1.bin"/><Relationship Id="rId39" Type="http://schemas.openxmlformats.org/officeDocument/2006/relationships/tags" Target="tags/tag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17</a:t>
            </a:r>
          </a:p>
          <a:p>
            <a:r>
              <a:rPr lang="en-US" dirty="0"/>
              <a:t>Designing Cloud-Based</a:t>
            </a:r>
          </a:p>
          <a:p>
            <a:r>
              <a:rPr lang="en-US" dirty="0"/>
              <a:t>Solutions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/>
              <a:t>Web </a:t>
            </a:r>
            <a:r>
              <a:rPr lang="en-US" dirty="0" smtClean="0"/>
              <a:t>Accessibility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Designing </a:t>
            </a:r>
            <a:r>
              <a:rPr lang="en-US" dirty="0"/>
              <a:t>for user access is not just good business—for most web-based companies</a:t>
            </a:r>
            <a:r>
              <a:rPr lang="en-US" dirty="0" smtClean="0"/>
              <a:t>, it </a:t>
            </a:r>
            <a:r>
              <a:rPr lang="en-US" dirty="0"/>
              <a:t>is a matter of law.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help designers understand potential solutions and </a:t>
            </a:r>
            <a:r>
              <a:rPr lang="en-US" dirty="0" smtClean="0"/>
              <a:t>user needs</a:t>
            </a:r>
            <a:r>
              <a:rPr lang="en-US" dirty="0"/>
              <a:t>, the World Wide Web Consortium (W3C) has developed guidelines within its </a:t>
            </a:r>
            <a:r>
              <a:rPr lang="en-US" dirty="0" smtClean="0"/>
              <a:t>Web Accessibility </a:t>
            </a:r>
            <a:r>
              <a:rPr lang="en-US" dirty="0"/>
              <a:t>Initiative </a:t>
            </a:r>
            <a:r>
              <a:rPr lang="en-US" dirty="0" smtClean="0"/>
              <a:t>pages. </a:t>
            </a:r>
          </a:p>
          <a:p>
            <a:r>
              <a:rPr lang="en-US" dirty="0" smtClean="0"/>
              <a:t>Before </a:t>
            </a:r>
            <a:r>
              <a:rPr lang="en-US" dirty="0"/>
              <a:t>you begin a user interface design</a:t>
            </a:r>
            <a:r>
              <a:rPr lang="en-US" dirty="0" smtClean="0"/>
              <a:t>, you </a:t>
            </a:r>
            <a:r>
              <a:rPr lang="en-US" dirty="0"/>
              <a:t>should review these accessibility issues and requirements.</a:t>
            </a:r>
          </a:p>
        </p:txBody>
      </p:sp>
    </p:spTree>
    <p:extLst>
      <p:ext uri="{BB962C8B-B14F-4D97-AF65-F5344CB8AC3E}">
        <p14:creationId xmlns:p14="http://schemas.microsoft.com/office/powerpoint/2010/main" val="3322560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/>
              <a:t>As you design a cloud-based solution, you must first </a:t>
            </a:r>
            <a:r>
              <a:rPr lang="en-US" dirty="0" smtClean="0"/>
              <a:t>identify critical </a:t>
            </a:r>
            <a:r>
              <a:rPr lang="en-US" dirty="0"/>
              <a:t>processing points at which you will want to place an internal control </a:t>
            </a:r>
            <a:r>
              <a:rPr lang="en-US" dirty="0" smtClean="0"/>
              <a:t>to confirm </a:t>
            </a:r>
            <a:r>
              <a:rPr lang="en-US" dirty="0"/>
              <a:t>that the solution’s processing is correct and free from outside manipulation.</a:t>
            </a:r>
          </a:p>
          <a:p>
            <a:r>
              <a:rPr lang="en-US" dirty="0"/>
              <a:t>You may design such controls to be active, meaning the code may generate </a:t>
            </a:r>
            <a:r>
              <a:rPr lang="en-US" dirty="0" smtClean="0"/>
              <a:t>a </a:t>
            </a:r>
            <a:r>
              <a:rPr lang="en-US" dirty="0"/>
              <a:t>processing exception should unexpected results occur; or, the control may be passive</a:t>
            </a:r>
            <a:r>
              <a:rPr lang="en-US" dirty="0" smtClean="0"/>
              <a:t>, possibly </a:t>
            </a:r>
            <a:r>
              <a:rPr lang="en-US" dirty="0"/>
              <a:t>logging events to a file or saving snapshots of data.</a:t>
            </a:r>
          </a:p>
        </p:txBody>
      </p:sp>
    </p:spTree>
    <p:extLst>
      <p:ext uri="{BB962C8B-B14F-4D97-AF65-F5344CB8AC3E}">
        <p14:creationId xmlns:p14="http://schemas.microsoft.com/office/powerpoint/2010/main" val="988025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Availability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Most cloud-solution providers, within their SLA, will guarantee the system availability</a:t>
            </a:r>
            <a:r>
              <a:rPr lang="en-US" dirty="0" smtClean="0"/>
              <a:t>, normally </a:t>
            </a:r>
            <a:r>
              <a:rPr lang="en-US" dirty="0"/>
              <a:t>with a percentage of uptime, such as 99.9 percent. </a:t>
            </a:r>
            <a:endParaRPr lang="en-US" dirty="0" smtClean="0"/>
          </a:p>
          <a:p>
            <a:pPr lvl="1"/>
            <a:r>
              <a:rPr lang="en-US" dirty="0" smtClean="0"/>
              <a:t>For most applications</a:t>
            </a:r>
            <a:r>
              <a:rPr lang="en-US" dirty="0"/>
              <a:t>, 99.9 percent uptime is acceptable (99.9 percent uptime means </a:t>
            </a:r>
            <a:r>
              <a:rPr lang="en-US" dirty="0" smtClean="0"/>
              <a:t>that the </a:t>
            </a:r>
            <a:r>
              <a:rPr lang="en-US" dirty="0"/>
              <a:t>system is down 0.1 percent of the time, or 525 minutes each year). </a:t>
            </a:r>
            <a:endParaRPr lang="en-US" dirty="0" smtClean="0"/>
          </a:p>
          <a:p>
            <a:pPr lvl="1"/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dirty="0" smtClean="0"/>
              <a:t>important that </a:t>
            </a:r>
            <a:r>
              <a:rPr lang="en-US" dirty="0"/>
              <a:t>you identify your system’s uptime requirement and then, likely </a:t>
            </a:r>
            <a:r>
              <a:rPr lang="en-US" dirty="0" smtClean="0"/>
              <a:t>through the </a:t>
            </a:r>
            <a:r>
              <a:rPr lang="en-US" dirty="0"/>
              <a:t>use of redundant collocated servers, design a solution that meets your needs.</a:t>
            </a:r>
          </a:p>
        </p:txBody>
      </p:sp>
    </p:spTree>
    <p:extLst>
      <p:ext uri="{BB962C8B-B14F-4D97-AF65-F5344CB8AC3E}">
        <p14:creationId xmlns:p14="http://schemas.microsoft.com/office/powerpoint/2010/main" val="3366439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Backup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If you are designing </a:t>
            </a:r>
            <a:r>
              <a:rPr lang="en-US" dirty="0" smtClean="0"/>
              <a:t>your own </a:t>
            </a:r>
            <a:r>
              <a:rPr lang="en-US" dirty="0"/>
              <a:t>solution, you must consider not only ways to back up your data (and databases</a:t>
            </a:r>
            <a:r>
              <a:rPr lang="en-US" dirty="0" smtClean="0"/>
              <a:t>), but </a:t>
            </a:r>
            <a:r>
              <a:rPr lang="en-US" dirty="0"/>
              <a:t>also the impact of each method on your system availability, should </a:t>
            </a:r>
            <a:r>
              <a:rPr lang="en-US" dirty="0" smtClean="0"/>
              <a:t>you need </a:t>
            </a:r>
            <a:r>
              <a:rPr lang="en-US" dirty="0"/>
              <a:t>to bring down the system to </a:t>
            </a:r>
            <a:r>
              <a:rPr lang="en-US" dirty="0" smtClean="0"/>
              <a:t>restore </a:t>
            </a:r>
            <a:r>
              <a:rPr lang="en-US" dirty="0"/>
              <a:t>a backup</a:t>
            </a:r>
            <a:r>
              <a:rPr lang="en-US" dirty="0" smtClean="0"/>
              <a:t>.</a:t>
            </a:r>
          </a:p>
          <a:p>
            <a:r>
              <a:rPr lang="en-US" dirty="0"/>
              <a:t>Designing redundant data-storage solutions will always involve a cost </a:t>
            </a:r>
            <a:r>
              <a:rPr lang="en-US" dirty="0" smtClean="0"/>
              <a:t>versus risk </a:t>
            </a:r>
            <a:r>
              <a:rPr lang="en-US" dirty="0"/>
              <a:t>trade-off. The issue is not whether you back up data—data backups </a:t>
            </a:r>
            <a:r>
              <a:rPr lang="en-US" dirty="0" smtClean="0"/>
              <a:t>should be </a:t>
            </a:r>
            <a:r>
              <a:rPr lang="en-US" dirty="0"/>
              <a:t>a given, always. The issue is aligning acceptable risk mitigation with cost.</a:t>
            </a:r>
          </a:p>
        </p:txBody>
      </p:sp>
    </p:spTree>
    <p:extLst>
      <p:ext uri="{BB962C8B-B14F-4D97-AF65-F5344CB8AC3E}">
        <p14:creationId xmlns:p14="http://schemas.microsoft.com/office/powerpoint/2010/main" val="2364249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Designing for Existing and Future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/>
              <a:t>If you </a:t>
            </a:r>
            <a:r>
              <a:rPr lang="en-US" dirty="0"/>
              <a:t>are moving an existing on-site solution to the cloud, you should monitor </a:t>
            </a:r>
            <a:r>
              <a:rPr lang="en-US" dirty="0" smtClean="0"/>
              <a:t>the application </a:t>
            </a:r>
            <a:r>
              <a:rPr lang="en-US" dirty="0"/>
              <a:t>closely to fully understand its processing attributes, such as </a:t>
            </a:r>
            <a:r>
              <a:rPr lang="en-US" dirty="0" smtClean="0"/>
              <a:t>user demand</a:t>
            </a:r>
            <a:r>
              <a:rPr lang="en-US" dirty="0"/>
              <a:t>, CPU utilization, RAM use, and data-storage consumption. </a:t>
            </a:r>
            <a:endParaRPr lang="en-US" dirty="0" smtClean="0"/>
          </a:p>
          <a:p>
            <a:r>
              <a:rPr lang="en-US" dirty="0" smtClean="0"/>
              <a:t>Knowing your </a:t>
            </a:r>
            <a:r>
              <a:rPr lang="en-US" dirty="0"/>
              <a:t>system’s current resource use, you can better guess (it is difficult to </a:t>
            </a:r>
            <a:r>
              <a:rPr lang="en-US" dirty="0" smtClean="0"/>
              <a:t>predict system </a:t>
            </a:r>
            <a:r>
              <a:rPr lang="en-US" dirty="0"/>
              <a:t>demand accurately), your system’s cloud resource needs.</a:t>
            </a:r>
          </a:p>
        </p:txBody>
      </p:sp>
    </p:spTree>
    <p:extLst>
      <p:ext uri="{BB962C8B-B14F-4D97-AF65-F5344CB8AC3E}">
        <p14:creationId xmlns:p14="http://schemas.microsoft.com/office/powerpoint/2010/main" val="1429008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for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you can scale the </a:t>
            </a:r>
            <a:r>
              <a:rPr lang="en-US" dirty="0" smtClean="0"/>
              <a:t>application up </a:t>
            </a:r>
            <a:r>
              <a:rPr lang="en-US" dirty="0"/>
              <a:t>(called vertical scaling) by moving the application to a faster, more </a:t>
            </a:r>
            <a:r>
              <a:rPr lang="en-US" dirty="0" smtClean="0"/>
              <a:t>powerful processor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Second</a:t>
            </a:r>
            <a:r>
              <a:rPr lang="en-US" dirty="0"/>
              <a:t>, you can scale an application out (called horizontal scaling) </a:t>
            </a:r>
            <a:r>
              <a:rPr lang="en-US" dirty="0" smtClean="0"/>
              <a:t>by distributing </a:t>
            </a:r>
            <a:r>
              <a:rPr lang="en-US" dirty="0"/>
              <a:t>different tasks across different servers.</a:t>
            </a:r>
          </a:p>
        </p:txBody>
      </p:sp>
    </p:spTree>
    <p:extLst>
      <p:ext uri="{BB962C8B-B14F-4D97-AF65-F5344CB8AC3E}">
        <p14:creationId xmlns:p14="http://schemas.microsoft.com/office/powerpoint/2010/main" val="729476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400800" cy="1543050"/>
          </a:xfrm>
        </p:spPr>
        <p:txBody>
          <a:bodyPr/>
          <a:lstStyle/>
          <a:p>
            <a:r>
              <a:rPr lang="en-US" dirty="0"/>
              <a:t>Designing for Configuration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Ideally, cloud-based solutions may be used at any time, from any place, with </a:t>
            </a:r>
            <a:r>
              <a:rPr lang="en-US" dirty="0" smtClean="0"/>
              <a:t>any device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evelopers </a:t>
            </a:r>
            <a:r>
              <a:rPr lang="en-US" dirty="0"/>
              <a:t>must consider a variety </a:t>
            </a:r>
            <a:r>
              <a:rPr lang="en-US" dirty="0" smtClean="0"/>
              <a:t>of operating </a:t>
            </a:r>
            <a:r>
              <a:rPr lang="en-US" dirty="0"/>
              <a:t>systems, browsers, and device-specific GUIs. Operating systems </a:t>
            </a:r>
            <a:r>
              <a:rPr lang="en-US" dirty="0" smtClean="0"/>
              <a:t>and browsers </a:t>
            </a:r>
            <a:r>
              <a:rPr lang="en-US" dirty="0"/>
              <a:t>often require patches to address security issues, and, eventually, each </a:t>
            </a:r>
            <a:r>
              <a:rPr lang="en-US" dirty="0" smtClean="0"/>
              <a:t>will face </a:t>
            </a:r>
            <a:r>
              <a:rPr lang="en-US" dirty="0"/>
              <a:t>new version releases.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are designing your own solution, you will want </a:t>
            </a:r>
            <a:r>
              <a:rPr lang="en-US" dirty="0" smtClean="0"/>
              <a:t>to layer </a:t>
            </a:r>
            <a:r>
              <a:rPr lang="en-US" dirty="0"/>
              <a:t>configuration solutions on top of your system. </a:t>
            </a:r>
          </a:p>
        </p:txBody>
      </p:sp>
    </p:spTree>
    <p:extLst>
      <p:ext uri="{BB962C8B-B14F-4D97-AF65-F5344CB8AC3E}">
        <p14:creationId xmlns:p14="http://schemas.microsoft.com/office/powerpoint/2010/main" val="4082404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Deployment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Desktop </a:t>
            </a:r>
            <a:r>
              <a:rPr lang="en-US" dirty="0"/>
              <a:t>virtualization is </a:t>
            </a:r>
            <a:r>
              <a:rPr lang="en-US" dirty="0" smtClean="0"/>
              <a:t>changing how </a:t>
            </a:r>
            <a:r>
              <a:rPr lang="en-US" dirty="0"/>
              <a:t>solutions are delivered. From an operating system on demand, to </a:t>
            </a:r>
            <a:r>
              <a:rPr lang="en-US" dirty="0" smtClean="0"/>
              <a:t>thin-client (</a:t>
            </a:r>
            <a:r>
              <a:rPr lang="en-US" dirty="0"/>
              <a:t>browser-based) solutions, developers have a myriad of ways to deploy a system.</a:t>
            </a:r>
          </a:p>
          <a:p>
            <a:r>
              <a:rPr lang="en-US" dirty="0"/>
              <a:t>As you design a solution, you should identify each potential user type and </a:t>
            </a:r>
            <a:r>
              <a:rPr lang="en-US" dirty="0" smtClean="0"/>
              <a:t>its environment attributes.</a:t>
            </a:r>
          </a:p>
          <a:p>
            <a:r>
              <a:rPr lang="en-US" dirty="0" smtClean="0"/>
              <a:t>Consider not </a:t>
            </a:r>
            <a:r>
              <a:rPr lang="en-US" dirty="0"/>
              <a:t>only how you will deploy the initial </a:t>
            </a:r>
            <a:r>
              <a:rPr lang="en-US" dirty="0" smtClean="0"/>
              <a:t>solution, </a:t>
            </a:r>
            <a:r>
              <a:rPr lang="en-US" dirty="0"/>
              <a:t>but also how you will deploy system upgrades.</a:t>
            </a:r>
          </a:p>
        </p:txBody>
      </p:sp>
    </p:spTree>
    <p:extLst>
      <p:ext uri="{BB962C8B-B14F-4D97-AF65-F5344CB8AC3E}">
        <p14:creationId xmlns:p14="http://schemas.microsoft.com/office/powerpoint/2010/main" val="255270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Designing for Disaster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r>
              <a:rPr lang="en-US" dirty="0" smtClean="0"/>
              <a:t>When designing </a:t>
            </a:r>
            <a:r>
              <a:rPr lang="en-US" dirty="0"/>
              <a:t>a solution with respect to disaster recovery and business continuity, </a:t>
            </a:r>
            <a:r>
              <a:rPr lang="en-US" dirty="0" smtClean="0"/>
              <a:t>you must </a:t>
            </a:r>
            <a:r>
              <a:rPr lang="en-US" dirty="0"/>
              <a:t>balance risks and costs.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likely impossible and unnecessary to protect </a:t>
            </a:r>
            <a:r>
              <a:rPr lang="en-US" dirty="0" smtClean="0"/>
              <a:t>a system </a:t>
            </a:r>
            <a:r>
              <a:rPr lang="en-US" dirty="0"/>
              <a:t>from all potential events. </a:t>
            </a:r>
            <a:endParaRPr lang="en-US" dirty="0" smtClean="0"/>
          </a:p>
          <a:p>
            <a:r>
              <a:rPr lang="en-US" dirty="0" smtClean="0"/>
              <a:t>Instead</a:t>
            </a:r>
            <a:r>
              <a:rPr lang="en-US" dirty="0"/>
              <a:t>, you must determine each event’s </a:t>
            </a:r>
            <a:r>
              <a:rPr lang="en-US" dirty="0" smtClean="0"/>
              <a:t>likelihood and </a:t>
            </a:r>
            <a:r>
              <a:rPr lang="en-US" dirty="0"/>
              <a:t>business impact and then seek to provide an affordable solution </a:t>
            </a:r>
            <a:r>
              <a:rPr lang="en-US" dirty="0" smtClean="0"/>
              <a:t>that mitigates </a:t>
            </a:r>
            <a:r>
              <a:rPr lang="en-US" dirty="0"/>
              <a:t>risks. </a:t>
            </a:r>
            <a:endParaRPr lang="en-US" dirty="0" smtClean="0"/>
          </a:p>
          <a:p>
            <a:r>
              <a:rPr lang="en-US" dirty="0" smtClean="0"/>
              <a:t>Fortunately</a:t>
            </a:r>
            <a:r>
              <a:rPr lang="en-US" dirty="0"/>
              <a:t>, the cloud’s affordable and distributable </a:t>
            </a:r>
            <a:r>
              <a:rPr lang="en-US" dirty="0" smtClean="0"/>
              <a:t>resources provide </a:t>
            </a:r>
            <a:r>
              <a:rPr lang="en-US" dirty="0"/>
              <a:t>developers with considerable flexibility.</a:t>
            </a:r>
          </a:p>
        </p:txBody>
      </p:sp>
    </p:spTree>
    <p:extLst>
      <p:ext uri="{BB962C8B-B14F-4D97-AF65-F5344CB8AC3E}">
        <p14:creationId xmlns:p14="http://schemas.microsoft.com/office/powerpoint/2010/main" val="1393006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477000" cy="1619250"/>
          </a:xfrm>
        </p:spPr>
        <p:txBody>
          <a:bodyPr/>
          <a:lstStyle/>
          <a:p>
            <a:r>
              <a:rPr lang="en-US" dirty="0"/>
              <a:t>Designing for the Environment (Green Computing)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b="1" dirty="0"/>
              <a:t>Green computing </a:t>
            </a:r>
            <a:r>
              <a:rPr lang="en-US" dirty="0"/>
              <a:t>describes environmentally friendly IT operations. 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</a:t>
            </a:r>
            <a:r>
              <a:rPr lang="en-US" dirty="0" smtClean="0"/>
              <a:t>, replacing </a:t>
            </a:r>
            <a:r>
              <a:rPr lang="en-US" dirty="0"/>
              <a:t>an application that prints reams of paper reports with a </a:t>
            </a:r>
            <a:r>
              <a:rPr lang="en-US" dirty="0" smtClean="0"/>
              <a:t>browser-based performance </a:t>
            </a:r>
            <a:r>
              <a:rPr lang="en-US" dirty="0"/>
              <a:t>dashboard is an example of a green-computing initiative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As green-computing practices continue to emerge, designers will be </a:t>
            </a:r>
            <a:r>
              <a:rPr lang="en-US" dirty="0" smtClean="0"/>
              <a:t>pressured to </a:t>
            </a:r>
            <a:r>
              <a:rPr lang="en-US" dirty="0"/>
              <a:t>consider the environmental impact of their designs.</a:t>
            </a:r>
          </a:p>
        </p:txBody>
      </p:sp>
    </p:spTree>
    <p:extLst>
      <p:ext uri="{BB962C8B-B14F-4D97-AF65-F5344CB8AC3E}">
        <p14:creationId xmlns:p14="http://schemas.microsoft.com/office/powerpoint/2010/main" val="1155750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14600"/>
            <a:ext cx="8686800" cy="4038600"/>
          </a:xfrm>
        </p:spPr>
        <p:txBody>
          <a:bodyPr/>
          <a:lstStyle/>
          <a:p>
            <a:r>
              <a:rPr lang="en-US" sz="2000" dirty="0"/>
              <a:t>Compare and contrast functional and nonfunctional system requirements.</a:t>
            </a:r>
          </a:p>
          <a:p>
            <a:r>
              <a:rPr lang="en-US" sz="2000" dirty="0" smtClean="0"/>
              <a:t>Understand </a:t>
            </a:r>
            <a:r>
              <a:rPr lang="en-US" sz="2000" dirty="0"/>
              <a:t>why developers should delay selecting an </a:t>
            </a:r>
            <a:r>
              <a:rPr lang="en-US" sz="2000" dirty="0" smtClean="0"/>
              <a:t>implementation platform </a:t>
            </a:r>
            <a:r>
              <a:rPr lang="en-US" sz="2000" dirty="0"/>
              <a:t>during the design phase.</a:t>
            </a:r>
          </a:p>
          <a:p>
            <a:r>
              <a:rPr lang="en-US" sz="2000" dirty="0" smtClean="0"/>
              <a:t>Discuss </a:t>
            </a:r>
            <a:r>
              <a:rPr lang="en-US" sz="2000" dirty="0"/>
              <a:t>considerations designers should evaluate when they design </a:t>
            </a:r>
            <a:r>
              <a:rPr lang="en-US" sz="2000" dirty="0" smtClean="0"/>
              <a:t>a system </a:t>
            </a:r>
            <a:r>
              <a:rPr lang="en-US" sz="2000" dirty="0"/>
              <a:t>to meet specific nonfunctional requirements.</a:t>
            </a:r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Designing for Interoperability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r>
              <a:rPr lang="en-US" dirty="0" smtClean="0"/>
              <a:t>To simplify </a:t>
            </a:r>
            <a:r>
              <a:rPr lang="en-US" dirty="0"/>
              <a:t>the user interaction </a:t>
            </a:r>
            <a:r>
              <a:rPr lang="en-US" dirty="0" smtClean="0"/>
              <a:t>between cloud-based </a:t>
            </a:r>
            <a:r>
              <a:rPr lang="en-US" dirty="0"/>
              <a:t>solutions, many companies strive to </a:t>
            </a:r>
            <a:r>
              <a:rPr lang="en-US" dirty="0" smtClean="0"/>
              <a:t>integrate the </a:t>
            </a:r>
            <a:r>
              <a:rPr lang="en-US" dirty="0"/>
              <a:t>solutions and often, even to share data across solutions.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past</a:t>
            </a:r>
            <a:r>
              <a:rPr lang="en-US" dirty="0" smtClean="0"/>
              <a:t>, companies </a:t>
            </a:r>
            <a:r>
              <a:rPr lang="en-US" dirty="0"/>
              <a:t>would buy and install </a:t>
            </a:r>
            <a:r>
              <a:rPr lang="en-US" b="1" dirty="0"/>
              <a:t>middleware </a:t>
            </a:r>
            <a:r>
              <a:rPr lang="en-US" dirty="0"/>
              <a:t>software to facilitate the </a:t>
            </a:r>
            <a:r>
              <a:rPr lang="en-US" dirty="0" smtClean="0"/>
              <a:t>exchange of </a:t>
            </a:r>
            <a:r>
              <a:rPr lang="en-US" dirty="0"/>
              <a:t>data between solutions. </a:t>
            </a:r>
            <a:endParaRPr lang="en-US" dirty="0" smtClean="0"/>
          </a:p>
          <a:p>
            <a:r>
              <a:rPr lang="en-US" dirty="0" smtClean="0"/>
              <a:t>Today</a:t>
            </a:r>
            <a:r>
              <a:rPr lang="en-US" dirty="0"/>
              <a:t>, there are cloud-based </a:t>
            </a:r>
            <a:r>
              <a:rPr lang="en-US" dirty="0" smtClean="0"/>
              <a:t>middleware solutions that let </a:t>
            </a:r>
            <a:r>
              <a:rPr lang="en-US" dirty="0"/>
              <a:t>companies tie together two cloud-based solutions, often without the need </a:t>
            </a:r>
            <a:r>
              <a:rPr lang="en-US" dirty="0" smtClean="0"/>
              <a:t>for programming </a:t>
            </a:r>
            <a:r>
              <a:rPr lang="en-US" dirty="0"/>
              <a:t>development.</a:t>
            </a:r>
          </a:p>
        </p:txBody>
      </p:sp>
    </p:spTree>
    <p:extLst>
      <p:ext uri="{BB962C8B-B14F-4D97-AF65-F5344CB8AC3E}">
        <p14:creationId xmlns:p14="http://schemas.microsoft.com/office/powerpoint/2010/main" val="2355602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400800" cy="1466850"/>
          </a:xfrm>
        </p:spPr>
        <p:txBody>
          <a:bodyPr/>
          <a:lstStyle/>
          <a:p>
            <a:r>
              <a:rPr lang="en-US" dirty="0"/>
              <a:t>Designing for Maintainability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Designing and building software solutions is an expensive process. </a:t>
            </a:r>
            <a:endParaRPr lang="en-US" dirty="0" smtClean="0"/>
          </a:p>
          <a:p>
            <a:r>
              <a:rPr lang="en-US" dirty="0" smtClean="0"/>
              <a:t>Usually</a:t>
            </a:r>
            <a:r>
              <a:rPr lang="en-US" dirty="0"/>
              <a:t>, </a:t>
            </a:r>
            <a:r>
              <a:rPr lang="en-US" dirty="0" smtClean="0"/>
              <a:t>the most </a:t>
            </a:r>
            <a:r>
              <a:rPr lang="en-US" dirty="0"/>
              <a:t>costly phase of the software </a:t>
            </a:r>
            <a:r>
              <a:rPr lang="en-US" dirty="0" smtClean="0"/>
              <a:t> development </a:t>
            </a:r>
            <a:r>
              <a:rPr lang="en-US" dirty="0"/>
              <a:t>life cycle is the </a:t>
            </a:r>
            <a:r>
              <a:rPr lang="en-US" dirty="0" smtClean="0"/>
              <a:t>maintenance phase.</a:t>
            </a:r>
          </a:p>
          <a:p>
            <a:r>
              <a:rPr lang="en-US" dirty="0"/>
              <a:t>By decomposing an application </a:t>
            </a:r>
            <a:r>
              <a:rPr lang="en-US" dirty="0" smtClean="0"/>
              <a:t>into highly </a:t>
            </a:r>
            <a:r>
              <a:rPr lang="en-US" dirty="0"/>
              <a:t>cohesive, loosely coupled modules and then deploying those solutions </a:t>
            </a:r>
            <a:r>
              <a:rPr lang="en-US" dirty="0" smtClean="0"/>
              <a:t>to applications </a:t>
            </a:r>
            <a:r>
              <a:rPr lang="en-US" dirty="0"/>
              <a:t>such as web services, developers not only increase component reuse</a:t>
            </a:r>
            <a:r>
              <a:rPr lang="en-US" dirty="0" smtClean="0"/>
              <a:t>, but </a:t>
            </a:r>
            <a:r>
              <a:rPr lang="en-US" dirty="0"/>
              <a:t>also make the resulting systems easier to </a:t>
            </a:r>
            <a:r>
              <a:rPr lang="en-US" dirty="0" smtClean="0"/>
              <a:t>maintain.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45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/>
              <a:t>Designing for </a:t>
            </a:r>
            <a:r>
              <a:rPr lang="en-US" dirty="0" smtClean="0"/>
              <a:t>Performance and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Designing </a:t>
            </a:r>
            <a:r>
              <a:rPr lang="en-US" dirty="0" smtClean="0"/>
              <a:t>for performance </a:t>
            </a:r>
            <a:r>
              <a:rPr lang="en-US" dirty="0"/>
              <a:t>and designing for scalability are two different issues. </a:t>
            </a:r>
            <a:endParaRPr lang="en-US" dirty="0" smtClean="0"/>
          </a:p>
          <a:p>
            <a:r>
              <a:rPr lang="en-US" dirty="0" smtClean="0"/>
              <a:t>Designing for performance </a:t>
            </a:r>
            <a:r>
              <a:rPr lang="en-US" dirty="0"/>
              <a:t>means optimizing what you have. </a:t>
            </a:r>
            <a:endParaRPr lang="en-US" dirty="0" smtClean="0"/>
          </a:p>
          <a:p>
            <a:r>
              <a:rPr lang="en-US" dirty="0" smtClean="0"/>
              <a:t>Designing </a:t>
            </a:r>
            <a:r>
              <a:rPr lang="en-US" dirty="0"/>
              <a:t>for scalability </a:t>
            </a:r>
            <a:r>
              <a:rPr lang="en-US" dirty="0" smtClean="0"/>
              <a:t>means designing </a:t>
            </a:r>
            <a:r>
              <a:rPr lang="en-US" dirty="0"/>
              <a:t>for the future integration of additional computing resources.</a:t>
            </a:r>
          </a:p>
        </p:txBody>
      </p:sp>
    </p:spTree>
    <p:extLst>
      <p:ext uri="{BB962C8B-B14F-4D97-AF65-F5344CB8AC3E}">
        <p14:creationId xmlns:p14="http://schemas.microsoft.com/office/powerpoint/2010/main" val="24612928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Designing for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Reduce </a:t>
            </a:r>
            <a:r>
              <a:rPr lang="en-US" dirty="0"/>
              <a:t>the use of graphics on key pages.</a:t>
            </a:r>
          </a:p>
          <a:p>
            <a:r>
              <a:rPr lang="en-US" dirty="0" smtClean="0"/>
              <a:t>Optimize </a:t>
            </a:r>
            <a:r>
              <a:rPr lang="en-US" dirty="0"/>
              <a:t>the graphics file format for all images.</a:t>
            </a:r>
          </a:p>
          <a:p>
            <a:r>
              <a:rPr lang="en-US" dirty="0" smtClean="0"/>
              <a:t>Compress </a:t>
            </a:r>
            <a:r>
              <a:rPr lang="en-US" dirty="0"/>
              <a:t>large text blocks before downloading the text to a browser.</a:t>
            </a:r>
          </a:p>
          <a:p>
            <a:r>
              <a:rPr lang="en-US" dirty="0" smtClean="0"/>
              <a:t>Utilize </a:t>
            </a:r>
            <a:r>
              <a:rPr lang="en-US" dirty="0"/>
              <a:t>data and application caching.</a:t>
            </a:r>
          </a:p>
          <a:p>
            <a:r>
              <a:rPr lang="en-US" dirty="0" smtClean="0"/>
              <a:t>Fine-tune </a:t>
            </a:r>
            <a:r>
              <a:rPr lang="en-US" dirty="0"/>
              <a:t>disk and database I/O operations.</a:t>
            </a:r>
          </a:p>
          <a:p>
            <a:r>
              <a:rPr lang="en-US" dirty="0" smtClean="0"/>
              <a:t>Reduce</a:t>
            </a:r>
            <a:r>
              <a:rPr lang="en-US" dirty="0"/>
              <a:t>, when possible, network operations.</a:t>
            </a:r>
          </a:p>
          <a:p>
            <a:r>
              <a:rPr lang="en-US" dirty="0" smtClean="0"/>
              <a:t>Fine-tune </a:t>
            </a:r>
            <a:r>
              <a:rPr lang="en-US" dirty="0"/>
              <a:t>secure data communication transactions.</a:t>
            </a:r>
          </a:p>
        </p:txBody>
      </p:sp>
    </p:spTree>
    <p:extLst>
      <p:ext uri="{BB962C8B-B14F-4D97-AF65-F5344CB8AC3E}">
        <p14:creationId xmlns:p14="http://schemas.microsoft.com/office/powerpoint/2010/main" val="3975109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Price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Budgets are a fact of life.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you design, you must be aware that your design </a:t>
            </a:r>
            <a:r>
              <a:rPr lang="en-US" dirty="0" smtClean="0"/>
              <a:t>decisions have </a:t>
            </a:r>
            <a:r>
              <a:rPr lang="en-US" dirty="0"/>
              <a:t>financial implications.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solution that was inexpensive to deploy </a:t>
            </a:r>
            <a:r>
              <a:rPr lang="en-US" dirty="0" smtClean="0"/>
              <a:t>may prove </a:t>
            </a:r>
            <a:r>
              <a:rPr lang="en-US" dirty="0"/>
              <a:t>costly to maintain, or vice versa. </a:t>
            </a:r>
            <a:endParaRPr lang="en-US" dirty="0" smtClean="0"/>
          </a:p>
          <a:p>
            <a:r>
              <a:rPr lang="en-US" dirty="0" smtClean="0"/>
              <a:t>You must consider the short-term and long-term budget impacts of each system component.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4830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Cloud-based solutions must protect a </a:t>
            </a:r>
            <a:r>
              <a:rPr lang="en-US" dirty="0" smtClean="0"/>
              <a:t>user’s data </a:t>
            </a:r>
            <a:r>
              <a:rPr lang="en-US" dirty="0"/>
              <a:t>privacy.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are developing a healthcare solution with HIPAA requirements</a:t>
            </a:r>
            <a:r>
              <a:rPr lang="en-US" dirty="0" smtClean="0"/>
              <a:t>, an </a:t>
            </a:r>
            <a:r>
              <a:rPr lang="en-US" dirty="0"/>
              <a:t>education solution with FERPA requirements, or an e-commerce </a:t>
            </a:r>
            <a:r>
              <a:rPr lang="en-US" dirty="0" smtClean="0"/>
              <a:t>solution that </a:t>
            </a:r>
            <a:r>
              <a:rPr lang="en-US" dirty="0"/>
              <a:t>stores credit card information, you will need to design your solution in </a:t>
            </a:r>
            <a:r>
              <a:rPr lang="en-US" dirty="0" smtClean="0"/>
              <a:t>a way </a:t>
            </a:r>
            <a:r>
              <a:rPr lang="en-US" dirty="0"/>
              <a:t>that protects data not only from external access, but also from internal users</a:t>
            </a:r>
            <a:r>
              <a:rPr lang="en-US" dirty="0" smtClean="0"/>
              <a:t>, such </a:t>
            </a:r>
            <a:r>
              <a:rPr lang="en-US" dirty="0"/>
              <a:t>as developers and administrators.</a:t>
            </a:r>
          </a:p>
        </p:txBody>
      </p:sp>
    </p:spTree>
    <p:extLst>
      <p:ext uri="{BB962C8B-B14F-4D97-AF65-F5344CB8AC3E}">
        <p14:creationId xmlns:p14="http://schemas.microsoft.com/office/powerpoint/2010/main" val="7498400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Portability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Portability </a:t>
            </a:r>
            <a:r>
              <a:rPr lang="en-US" dirty="0"/>
              <a:t>is a measure of the ease of which a solution can be moved, typically</a:t>
            </a:r>
            <a:r>
              <a:rPr lang="en-US" dirty="0" smtClean="0"/>
              <a:t>, from </a:t>
            </a:r>
            <a:r>
              <a:rPr lang="en-US" dirty="0"/>
              <a:t>one platform to another</a:t>
            </a:r>
            <a:r>
              <a:rPr lang="en-US" dirty="0" smtClean="0"/>
              <a:t>.</a:t>
            </a:r>
          </a:p>
          <a:p>
            <a:r>
              <a:rPr lang="en-US" dirty="0"/>
              <a:t>If you are designing your own solutions</a:t>
            </a:r>
            <a:r>
              <a:rPr lang="en-US" dirty="0" smtClean="0"/>
              <a:t>, be </a:t>
            </a:r>
            <a:r>
              <a:rPr lang="en-US" dirty="0"/>
              <a:t>aware that using a provider-specific application program interface (API</a:t>
            </a:r>
            <a:r>
              <a:rPr lang="en-US" dirty="0" smtClean="0"/>
              <a:t>), which </a:t>
            </a:r>
            <a:r>
              <a:rPr lang="en-US" dirty="0"/>
              <a:t>may not be available through other providers, may create a form of </a:t>
            </a:r>
            <a:r>
              <a:rPr lang="en-US" dirty="0" smtClean="0"/>
              <a:t>vendor lock-in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3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/>
              <a:t>You </a:t>
            </a:r>
            <a:r>
              <a:rPr lang="en-US" dirty="0"/>
              <a:t>should design your solution </a:t>
            </a:r>
            <a:r>
              <a:rPr lang="en-US" dirty="0" smtClean="0"/>
              <a:t>with consideration </a:t>
            </a:r>
            <a:r>
              <a:rPr lang="en-US" dirty="0"/>
              <a:t>for how you will recover from more common events, such as </a:t>
            </a:r>
            <a:r>
              <a:rPr lang="en-US" dirty="0" smtClean="0"/>
              <a:t>server failure</a:t>
            </a:r>
            <a:r>
              <a:rPr lang="en-US" dirty="0"/>
              <a:t>, user error, power outages, and so on. </a:t>
            </a:r>
            <a:endParaRPr lang="en-US" dirty="0" smtClean="0"/>
          </a:p>
          <a:p>
            <a:r>
              <a:rPr lang="en-US" dirty="0" smtClean="0"/>
              <a:t>Your </a:t>
            </a:r>
            <a:r>
              <a:rPr lang="en-US" dirty="0"/>
              <a:t>recovery design should </a:t>
            </a:r>
            <a:r>
              <a:rPr lang="en-US" dirty="0" smtClean="0"/>
              <a:t>tie closely </a:t>
            </a:r>
            <a:r>
              <a:rPr lang="en-US" dirty="0"/>
              <a:t>to your backup design and your system redundancy design.</a:t>
            </a:r>
          </a:p>
        </p:txBody>
      </p:sp>
    </p:spTree>
    <p:extLst>
      <p:ext uri="{BB962C8B-B14F-4D97-AF65-F5344CB8AC3E}">
        <p14:creationId xmlns:p14="http://schemas.microsoft.com/office/powerpoint/2010/main" val="25608363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Reliability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Computing devices (disks, servers, routers, and so on) will eventually fail.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you design </a:t>
            </a:r>
            <a:r>
              <a:rPr lang="en-US" dirty="0" smtClean="0"/>
              <a:t>your </a:t>
            </a:r>
            <a:r>
              <a:rPr lang="en-US" dirty="0"/>
              <a:t>solutions, you must identify potential signal points </a:t>
            </a:r>
            <a:r>
              <a:rPr lang="en-US" dirty="0" smtClean="0"/>
              <a:t>of failure </a:t>
            </a:r>
            <a:r>
              <a:rPr lang="en-US" dirty="0"/>
              <a:t>and then design potential system redundancy or establish an </a:t>
            </a:r>
            <a:r>
              <a:rPr lang="en-US" dirty="0" smtClean="0"/>
              <a:t>acceptable system </a:t>
            </a:r>
            <a:r>
              <a:rPr lang="en-US" dirty="0"/>
              <a:t>downtime.</a:t>
            </a:r>
          </a:p>
        </p:txBody>
      </p:sp>
    </p:spTree>
    <p:extLst>
      <p:ext uri="{BB962C8B-B14F-4D97-AF65-F5344CB8AC3E}">
        <p14:creationId xmlns:p14="http://schemas.microsoft.com/office/powerpoint/2010/main" val="10335576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Designing for Response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/>
              <a:t>You should </a:t>
            </a:r>
            <a:r>
              <a:rPr lang="en-US" dirty="0"/>
              <a:t>keep the user experience in mind. </a:t>
            </a:r>
            <a:r>
              <a:rPr lang="en-US" dirty="0" smtClean="0"/>
              <a:t>As discussed</a:t>
            </a:r>
            <a:r>
              <a:rPr lang="en-US" dirty="0"/>
              <a:t>, users are conditioned to expect fast system response. </a:t>
            </a:r>
            <a:endParaRPr lang="en-US" dirty="0" smtClean="0"/>
          </a:p>
          <a:p>
            <a:r>
              <a:rPr lang="en-US" dirty="0" smtClean="0"/>
              <a:t>A large percentage </a:t>
            </a:r>
            <a:r>
              <a:rPr lang="en-US" dirty="0"/>
              <a:t>of users will leave a site if they have to wait more than a few </a:t>
            </a:r>
            <a:r>
              <a:rPr lang="en-US" dirty="0" smtClean="0"/>
              <a:t>seconds for </a:t>
            </a:r>
            <a:r>
              <a:rPr lang="en-US" dirty="0"/>
              <a:t>pages to download and display.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you design a solution, you need to </a:t>
            </a:r>
            <a:r>
              <a:rPr lang="en-US" dirty="0" smtClean="0"/>
              <a:t>consider not </a:t>
            </a:r>
            <a:r>
              <a:rPr lang="en-US" dirty="0"/>
              <a:t>only the page download times, but also the system response time after a </a:t>
            </a:r>
            <a:r>
              <a:rPr lang="en-US" dirty="0" smtClean="0"/>
              <a:t>user performs </a:t>
            </a:r>
            <a:r>
              <a:rPr lang="en-US" dirty="0"/>
              <a:t>an operation, such as submitting a form.</a:t>
            </a:r>
          </a:p>
        </p:txBody>
      </p:sp>
    </p:spTree>
    <p:extLst>
      <p:ext uri="{BB962C8B-B14F-4D97-AF65-F5344CB8AC3E}">
        <p14:creationId xmlns:p14="http://schemas.microsoft.com/office/powerpoint/2010/main" val="427549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Revisit the System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you begin the design process, </a:t>
            </a:r>
            <a:r>
              <a:rPr lang="en-US" dirty="0" smtClean="0"/>
              <a:t>ensure </a:t>
            </a:r>
            <a:r>
              <a:rPr lang="en-US" dirty="0"/>
              <a:t>that you have a complete </a:t>
            </a:r>
            <a:r>
              <a:rPr lang="en-US" dirty="0" smtClean="0"/>
              <a:t>set of </a:t>
            </a:r>
            <a:r>
              <a:rPr lang="en-US" dirty="0"/>
              <a:t>system requirements.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</a:t>
            </a:r>
            <a:r>
              <a:rPr lang="en-US" dirty="0" smtClean="0"/>
              <a:t>requirements </a:t>
            </a:r>
            <a:r>
              <a:rPr lang="en-US" dirty="0"/>
              <a:t>were defined by another </a:t>
            </a:r>
            <a:r>
              <a:rPr lang="en-US" dirty="0" smtClean="0"/>
              <a:t>individual or </a:t>
            </a:r>
            <a:r>
              <a:rPr lang="en-US" dirty="0"/>
              <a:t>group, </a:t>
            </a:r>
            <a:r>
              <a:rPr lang="en-US" dirty="0" smtClean="0"/>
              <a:t>review </a:t>
            </a:r>
            <a:r>
              <a:rPr lang="en-US" dirty="0"/>
              <a:t>the requirements and then walk through </a:t>
            </a:r>
            <a:r>
              <a:rPr lang="en-US" dirty="0" smtClean="0"/>
              <a:t>your understanding </a:t>
            </a:r>
            <a:r>
              <a:rPr lang="en-US" dirty="0"/>
              <a:t>of them with the group and ideally the stakeholder who served </a:t>
            </a:r>
            <a:r>
              <a:rPr lang="en-US" dirty="0" smtClean="0"/>
              <a:t>as the </a:t>
            </a:r>
            <a:r>
              <a:rPr lang="en-US" dirty="0"/>
              <a:t>expert for the requirements specification. </a:t>
            </a:r>
            <a:endParaRPr lang="en-US" dirty="0" smtClean="0"/>
          </a:p>
          <a:p>
            <a:r>
              <a:rPr lang="en-US" dirty="0" smtClean="0"/>
              <a:t>Identifying </a:t>
            </a:r>
            <a:r>
              <a:rPr lang="en-US" dirty="0"/>
              <a:t>errors, omissions, </a:t>
            </a:r>
            <a:r>
              <a:rPr lang="en-US" dirty="0" smtClean="0"/>
              <a:t>and misunderstandings </a:t>
            </a:r>
            <a:r>
              <a:rPr lang="en-US" dirty="0"/>
              <a:t>early in the design process will save considerable time </a:t>
            </a:r>
            <a:r>
              <a:rPr lang="en-US" dirty="0" smtClean="0"/>
              <a:t>and money </a:t>
            </a:r>
            <a:r>
              <a:rPr lang="en-US" dirty="0"/>
              <a:t>later.</a:t>
            </a:r>
          </a:p>
        </p:txBody>
      </p:sp>
    </p:spTree>
    <p:extLst>
      <p:ext uri="{BB962C8B-B14F-4D97-AF65-F5344CB8AC3E}">
        <p14:creationId xmlns:p14="http://schemas.microsoft.com/office/powerpoint/2010/main" val="35892644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Robustness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Robustness is a measure of a site’s ability to continue operations in the event of </a:t>
            </a:r>
            <a:r>
              <a:rPr lang="en-US" dirty="0" smtClean="0"/>
              <a:t>an error </a:t>
            </a:r>
            <a:r>
              <a:rPr lang="en-US" dirty="0"/>
              <a:t>or system failure, such as a server failure or database error. </a:t>
            </a:r>
            <a:endParaRPr lang="en-US" dirty="0" smtClean="0"/>
          </a:p>
          <a:p>
            <a:r>
              <a:rPr lang="en-US" dirty="0" smtClean="0"/>
              <a:t>As you design</a:t>
            </a:r>
            <a:r>
              <a:rPr lang="en-US" dirty="0"/>
              <a:t>, you should strive to identify and eliminate single points of failure. </a:t>
            </a:r>
            <a:endParaRPr lang="en-US" dirty="0" smtClean="0"/>
          </a:p>
          <a:p>
            <a:r>
              <a:rPr lang="en-US" dirty="0" smtClean="0"/>
              <a:t>Furthermore, you </a:t>
            </a:r>
            <a:r>
              <a:rPr lang="en-US" dirty="0"/>
              <a:t>should consider automating a system resource utilization </a:t>
            </a:r>
            <a:r>
              <a:rPr lang="en-US" dirty="0" smtClean="0"/>
              <a:t>monitor that </a:t>
            </a:r>
            <a:r>
              <a:rPr lang="en-US" dirty="0"/>
              <a:t>alerts administrators before a system’s resources become critically low.</a:t>
            </a:r>
          </a:p>
        </p:txBody>
      </p:sp>
    </p:spTree>
    <p:extLst>
      <p:ext uri="{BB962C8B-B14F-4D97-AF65-F5344CB8AC3E}">
        <p14:creationId xmlns:p14="http://schemas.microsoft.com/office/powerpoint/2010/main" val="709747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for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</a:t>
            </a:r>
            <a:r>
              <a:rPr lang="en-US" dirty="0"/>
              <a:t>patch installations and software version management</a:t>
            </a:r>
          </a:p>
          <a:p>
            <a:r>
              <a:rPr lang="en-US" dirty="0" smtClean="0"/>
              <a:t>HR </a:t>
            </a:r>
            <a:r>
              <a:rPr lang="en-US" dirty="0"/>
              <a:t>vetting of cloud-based personnel</a:t>
            </a:r>
          </a:p>
          <a:p>
            <a:r>
              <a:rPr lang="en-US" dirty="0" smtClean="0"/>
              <a:t>Early </a:t>
            </a:r>
            <a:r>
              <a:rPr lang="en-US" dirty="0"/>
              <a:t>awareness of security incidents and appropriate responses</a:t>
            </a:r>
          </a:p>
          <a:p>
            <a:r>
              <a:rPr lang="en-US" dirty="0" smtClean="0"/>
              <a:t>Data </a:t>
            </a:r>
            <a:r>
              <a:rPr lang="en-US" dirty="0"/>
              <a:t>privacy issues and considerations</a:t>
            </a:r>
          </a:p>
          <a:p>
            <a:r>
              <a:rPr lang="en-US" dirty="0" smtClean="0"/>
              <a:t>Jurisdictional </a:t>
            </a:r>
            <a:r>
              <a:rPr lang="en-US" dirty="0"/>
              <a:t>issues for a remote cloud-service </a:t>
            </a:r>
            <a:r>
              <a:rPr lang="en-US" dirty="0" smtClean="0"/>
              <a:t>provider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6108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 smtClean="0"/>
              <a:t>Designing for Security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Multitenant </a:t>
            </a:r>
            <a:r>
              <a:rPr lang="en-US" dirty="0"/>
              <a:t>solution issues</a:t>
            </a:r>
          </a:p>
          <a:p>
            <a:r>
              <a:rPr lang="en-US" dirty="0"/>
              <a:t>Cloud-provider failure or collapse</a:t>
            </a:r>
          </a:p>
          <a:p>
            <a:r>
              <a:rPr lang="en-US" dirty="0"/>
              <a:t>Defense mechanisms for common low-level network attacks</a:t>
            </a:r>
          </a:p>
          <a:p>
            <a:r>
              <a:rPr lang="en-US" dirty="0"/>
              <a:t>Data wiping for shared-storage space</a:t>
            </a:r>
          </a:p>
          <a:p>
            <a:r>
              <a:rPr lang="en-US" dirty="0"/>
              <a:t>Physical security considerations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736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Testability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r>
              <a:rPr lang="en-US" dirty="0"/>
              <a:t>Cloud-based solutions </a:t>
            </a:r>
            <a:r>
              <a:rPr lang="en-US" dirty="0" smtClean="0"/>
              <a:t>may have </a:t>
            </a:r>
            <a:r>
              <a:rPr lang="en-US" dirty="0"/>
              <a:t>a large number of functional and </a:t>
            </a:r>
            <a:r>
              <a:rPr lang="en-US" dirty="0" smtClean="0"/>
              <a:t>nonfunctional requirements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you design a solution, </a:t>
            </a:r>
            <a:r>
              <a:rPr lang="en-US" dirty="0" smtClean="0"/>
              <a:t>keep </a:t>
            </a:r>
            <a:r>
              <a:rPr lang="en-US" dirty="0"/>
              <a:t>in mind how </a:t>
            </a:r>
            <a:r>
              <a:rPr lang="en-US" dirty="0" smtClean="0"/>
              <a:t>you will </a:t>
            </a:r>
            <a:r>
              <a:rPr lang="en-US" dirty="0"/>
              <a:t>test various aspects of your design.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system’s </a:t>
            </a:r>
            <a:r>
              <a:rPr lang="en-US" dirty="0" smtClean="0"/>
              <a:t>nonfunctional requirements </a:t>
            </a:r>
            <a:r>
              <a:rPr lang="en-US" dirty="0"/>
              <a:t>are often the most difficult to test. </a:t>
            </a:r>
            <a:endParaRPr lang="en-US" dirty="0" smtClean="0"/>
          </a:p>
          <a:p>
            <a:r>
              <a:rPr lang="en-US" dirty="0" smtClean="0"/>
              <a:t>Depending </a:t>
            </a:r>
            <a:r>
              <a:rPr lang="en-US" dirty="0"/>
              <a:t>on a </a:t>
            </a:r>
            <a:r>
              <a:rPr lang="en-US" dirty="0" smtClean="0"/>
              <a:t>component’s </a:t>
            </a:r>
            <a:r>
              <a:rPr lang="en-US" dirty="0"/>
              <a:t>purpose and functionality, </a:t>
            </a:r>
            <a:r>
              <a:rPr lang="en-US" dirty="0" smtClean="0"/>
              <a:t>developers may </a:t>
            </a:r>
            <a:r>
              <a:rPr lang="en-US" dirty="0"/>
              <a:t>use a </a:t>
            </a:r>
            <a:r>
              <a:rPr lang="en-US" dirty="0" smtClean="0"/>
              <a:t>methodology called </a:t>
            </a:r>
            <a:r>
              <a:rPr lang="en-US" dirty="0"/>
              <a:t>test-driven design by which they first design and implement one or </a:t>
            </a:r>
            <a:r>
              <a:rPr lang="en-US" dirty="0" smtClean="0"/>
              <a:t>more test </a:t>
            </a:r>
            <a:r>
              <a:rPr lang="en-US" dirty="0"/>
              <a:t>cases, and then, build a solution that can satisfy the test.</a:t>
            </a:r>
          </a:p>
        </p:txBody>
      </p:sp>
    </p:spTree>
    <p:extLst>
      <p:ext uri="{BB962C8B-B14F-4D97-AF65-F5344CB8AC3E}">
        <p14:creationId xmlns:p14="http://schemas.microsoft.com/office/powerpoint/2010/main" val="13804163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Usability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Usability, in the world of IT, is </a:t>
            </a:r>
            <a:r>
              <a:rPr lang="en-US" dirty="0" smtClean="0"/>
              <a:t>understood as </a:t>
            </a:r>
            <a:r>
              <a:rPr lang="en-US" dirty="0"/>
              <a:t>a measure of a system’s ease of use.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you design a solution, you must keep </a:t>
            </a:r>
            <a:r>
              <a:rPr lang="en-US" dirty="0" smtClean="0"/>
              <a:t>the user </a:t>
            </a:r>
            <a:r>
              <a:rPr lang="en-US" dirty="0"/>
              <a:t>foremost in your mind. </a:t>
            </a:r>
            <a:endParaRPr lang="en-US" dirty="0" smtClean="0"/>
          </a:p>
          <a:p>
            <a:r>
              <a:rPr lang="en-US" dirty="0" smtClean="0"/>
              <a:t>Because </a:t>
            </a:r>
            <a:r>
              <a:rPr lang="en-US" dirty="0"/>
              <a:t>of the importance of meeting </a:t>
            </a:r>
            <a:r>
              <a:rPr lang="en-US" dirty="0" smtClean="0"/>
              <a:t>system usability </a:t>
            </a:r>
            <a:r>
              <a:rPr lang="en-US" dirty="0"/>
              <a:t>requirements, many designers will model or create a prototype of </a:t>
            </a:r>
            <a:r>
              <a:rPr lang="en-US" dirty="0" smtClean="0"/>
              <a:t>the user </a:t>
            </a:r>
            <a:r>
              <a:rPr lang="en-US" dirty="0"/>
              <a:t>experience so they can receive user feedback early in the design process.</a:t>
            </a:r>
          </a:p>
        </p:txBody>
      </p:sp>
    </p:spTree>
    <p:extLst>
      <p:ext uri="{BB962C8B-B14F-4D97-AF65-F5344CB8AC3E}">
        <p14:creationId xmlns:p14="http://schemas.microsoft.com/office/powerpoint/2010/main" val="5433476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2538413"/>
            <a:ext cx="78295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5592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763000" cy="4876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Compare </a:t>
            </a:r>
            <a:r>
              <a:rPr lang="en-US" dirty="0"/>
              <a:t>and contrast functional and nonfunctional requirements and provide an </a:t>
            </a:r>
            <a:r>
              <a:rPr lang="en-US" dirty="0" smtClean="0"/>
              <a:t>example of </a:t>
            </a:r>
            <a:r>
              <a:rPr lang="en-US" dirty="0"/>
              <a:t>each.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why a designer should avoid selecting </a:t>
            </a:r>
            <a:r>
              <a:rPr lang="en-US" dirty="0" smtClean="0"/>
              <a:t>an  </a:t>
            </a:r>
            <a:r>
              <a:rPr lang="en-US" dirty="0"/>
              <a:t>implementation platform for as long </a:t>
            </a:r>
            <a:r>
              <a:rPr lang="en-US" dirty="0" smtClean="0"/>
              <a:t>as possible </a:t>
            </a:r>
            <a:r>
              <a:rPr lang="en-US" dirty="0"/>
              <a:t>during the design process.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various trade-offs a designer may need to make with respect to </a:t>
            </a:r>
            <a:r>
              <a:rPr lang="en-US" dirty="0" smtClean="0"/>
              <a:t>nonfunctional requirements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why the system maintenance phase is often the most expensive phase of </a:t>
            </a:r>
            <a:r>
              <a:rPr lang="en-US" dirty="0" smtClean="0"/>
              <a:t>the software </a:t>
            </a:r>
            <a:r>
              <a:rPr lang="en-US" dirty="0"/>
              <a:t>development life cycle.</a:t>
            </a:r>
          </a:p>
        </p:txBody>
      </p:sp>
    </p:spTree>
    <p:extLst>
      <p:ext uri="{BB962C8B-B14F-4D97-AF65-F5344CB8AC3E}">
        <p14:creationId xmlns:p14="http://schemas.microsoft.com/office/powerpoint/2010/main" val="3793194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Two Categories of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functional requirements </a:t>
            </a:r>
            <a:r>
              <a:rPr lang="en-US" dirty="0" smtClean="0"/>
              <a:t>specify what </a:t>
            </a:r>
            <a:r>
              <a:rPr lang="en-US" dirty="0"/>
              <a:t>the system does—that is, the specific tasks the system will perform. </a:t>
            </a:r>
            <a:endParaRPr lang="en-US" dirty="0" smtClean="0"/>
          </a:p>
          <a:p>
            <a:pPr lvl="1"/>
            <a:r>
              <a:rPr lang="en-US" dirty="0" smtClean="0"/>
              <a:t>Normally, the </a:t>
            </a:r>
            <a:r>
              <a:rPr lang="en-US" dirty="0"/>
              <a:t>functional requirements are provided by the system or business </a:t>
            </a:r>
            <a:r>
              <a:rPr lang="en-US" dirty="0" smtClean="0"/>
              <a:t>analyst to </a:t>
            </a:r>
            <a:r>
              <a:rPr lang="en-US" dirty="0"/>
              <a:t>the designer within the specification of the things that the system needs to do.</a:t>
            </a:r>
          </a:p>
          <a:p>
            <a:r>
              <a:rPr lang="en-US" dirty="0" smtClean="0"/>
              <a:t>Nonfunctional </a:t>
            </a:r>
            <a:r>
              <a:rPr lang="en-US" dirty="0"/>
              <a:t>requirements specify how the system will work </a:t>
            </a:r>
            <a:r>
              <a:rPr lang="en-US" dirty="0" smtClean="0"/>
              <a:t>behind the </a:t>
            </a:r>
            <a:r>
              <a:rPr lang="en-US" dirty="0"/>
              <a:t>scenes. </a:t>
            </a:r>
            <a:r>
              <a:rPr lang="en-US" dirty="0" smtClean="0"/>
              <a:t>Often </a:t>
            </a:r>
            <a:r>
              <a:rPr lang="en-US" dirty="0"/>
              <a:t>called quality </a:t>
            </a:r>
            <a:r>
              <a:rPr lang="en-US" dirty="0" smtClean="0"/>
              <a:t>requirements and </a:t>
            </a:r>
            <a:r>
              <a:rPr lang="en-US" dirty="0"/>
              <a:t>include </a:t>
            </a:r>
            <a:r>
              <a:rPr lang="en-US" dirty="0" smtClean="0"/>
              <a:t>performance</a:t>
            </a:r>
            <a:r>
              <a:rPr lang="en-US" dirty="0"/>
              <a:t>, reliability, maintainability, </a:t>
            </a:r>
            <a:r>
              <a:rPr lang="en-US" dirty="0" smtClean="0"/>
              <a:t>and so </a:t>
            </a:r>
            <a:r>
              <a:rPr lang="en-US" dirty="0"/>
              <a:t>forth.</a:t>
            </a:r>
          </a:p>
        </p:txBody>
      </p:sp>
    </p:spTree>
    <p:extLst>
      <p:ext uri="{BB962C8B-B14F-4D97-AF65-F5344CB8AC3E}">
        <p14:creationId xmlns:p14="http://schemas.microsoft.com/office/powerpoint/2010/main" val="785473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Delay Selecting a Development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designing solutions, </a:t>
            </a:r>
            <a:r>
              <a:rPr lang="en-US" dirty="0" smtClean="0"/>
              <a:t>you </a:t>
            </a:r>
            <a:r>
              <a:rPr lang="en-US" dirty="0"/>
              <a:t>should hold </a:t>
            </a:r>
            <a:r>
              <a:rPr lang="en-US" dirty="0" smtClean="0"/>
              <a:t>off on </a:t>
            </a:r>
            <a:r>
              <a:rPr lang="en-US" dirty="0"/>
              <a:t>the implementation details as long as you can. </a:t>
            </a:r>
            <a:endParaRPr lang="en-US" dirty="0" smtClean="0"/>
          </a:p>
          <a:p>
            <a:r>
              <a:rPr lang="en-US" dirty="0" smtClean="0"/>
              <a:t>Your </a:t>
            </a:r>
            <a:r>
              <a:rPr lang="en-US" dirty="0"/>
              <a:t>design goal is to </a:t>
            </a:r>
            <a:r>
              <a:rPr lang="en-US" dirty="0" smtClean="0"/>
              <a:t>understand the </a:t>
            </a:r>
            <a:r>
              <a:rPr lang="en-US" dirty="0"/>
              <a:t>requirements (functional and nonfunctional) fully and then to </a:t>
            </a:r>
            <a:r>
              <a:rPr lang="en-US" dirty="0" smtClean="0"/>
              <a:t>evaluate alternative </a:t>
            </a:r>
            <a:r>
              <a:rPr lang="en-US" dirty="0"/>
              <a:t>solutions and implementations.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focus too soon on </a:t>
            </a:r>
            <a:r>
              <a:rPr lang="en-US" dirty="0" smtClean="0"/>
              <a:t>platform capabilities</a:t>
            </a:r>
            <a:r>
              <a:rPr lang="en-US" dirty="0"/>
              <a:t>, the platform may begin to dictate your design, not only for a </a:t>
            </a:r>
            <a:r>
              <a:rPr lang="en-US" dirty="0" smtClean="0"/>
              <a:t>specific requirement</a:t>
            </a:r>
            <a:r>
              <a:rPr lang="en-US" dirty="0"/>
              <a:t>, but also for the requirements that follow.</a:t>
            </a:r>
          </a:p>
        </p:txBody>
      </p:sp>
    </p:spTree>
    <p:extLst>
      <p:ext uri="{BB962C8B-B14F-4D97-AF65-F5344CB8AC3E}">
        <p14:creationId xmlns:p14="http://schemas.microsoft.com/office/powerpoint/2010/main" val="2399020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457200"/>
            <a:ext cx="6248400" cy="1238250"/>
          </a:xfrm>
        </p:spPr>
        <p:txBody>
          <a:bodyPr/>
          <a:lstStyle/>
          <a:p>
            <a:r>
              <a:rPr lang="en-US" dirty="0"/>
              <a:t>Design Is a Give-and-Take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Designing a system is challenging. </a:t>
            </a:r>
            <a:endParaRPr lang="en-US" dirty="0" smtClean="0"/>
          </a:p>
          <a:p>
            <a:r>
              <a:rPr lang="en-US" dirty="0" smtClean="0"/>
              <a:t>Budgets </a:t>
            </a:r>
            <a:r>
              <a:rPr lang="en-US" dirty="0"/>
              <a:t>and time constraints mean you </a:t>
            </a:r>
            <a:r>
              <a:rPr lang="en-US" dirty="0" smtClean="0"/>
              <a:t>cannot solve </a:t>
            </a:r>
            <a:r>
              <a:rPr lang="en-US" dirty="0"/>
              <a:t>every problem.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need to consider the common design </a:t>
            </a:r>
            <a:r>
              <a:rPr lang="en-US" dirty="0" smtClean="0"/>
              <a:t>issues and help </a:t>
            </a:r>
            <a:r>
              <a:rPr lang="en-US" dirty="0"/>
              <a:t>the stakeholders prioritize the </a:t>
            </a:r>
            <a:r>
              <a:rPr lang="en-US" dirty="0" smtClean="0"/>
              <a:t>solutions.</a:t>
            </a:r>
          </a:p>
          <a:p>
            <a:r>
              <a:rPr lang="en-US" dirty="0" smtClean="0"/>
              <a:t>Remember </a:t>
            </a:r>
            <a:r>
              <a:rPr lang="en-US" dirty="0"/>
              <a:t>the 80/20 rule (Often 80</a:t>
            </a:r>
            <a:r>
              <a:rPr lang="en-US" dirty="0" smtClean="0"/>
              <a:t>% of </a:t>
            </a:r>
            <a:r>
              <a:rPr lang="en-US" dirty="0"/>
              <a:t>a program’s processing takes place within 20% of the code). You will want </a:t>
            </a:r>
            <a:r>
              <a:rPr lang="en-US" dirty="0" smtClean="0"/>
              <a:t>to focus </a:t>
            </a:r>
            <a:r>
              <a:rPr lang="en-US" dirty="0"/>
              <a:t>your system design on the issues that will produce the greatest impact </a:t>
            </a:r>
            <a:r>
              <a:rPr lang="en-US" dirty="0" smtClean="0"/>
              <a:t>for the </a:t>
            </a:r>
            <a:r>
              <a:rPr lang="en-US" dirty="0"/>
              <a:t>stakeholders.</a:t>
            </a:r>
          </a:p>
        </p:txBody>
      </p:sp>
    </p:spTree>
    <p:extLst>
      <p:ext uri="{BB962C8B-B14F-4D97-AF65-F5344CB8AC3E}">
        <p14:creationId xmlns:p14="http://schemas.microsoft.com/office/powerpoint/2010/main" val="113927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Accessibility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/>
              <a:t>For a public solution, such as </a:t>
            </a:r>
            <a:r>
              <a:rPr lang="en-US" dirty="0" smtClean="0"/>
              <a:t>a consumer </a:t>
            </a:r>
            <a:r>
              <a:rPr lang="en-US" dirty="0"/>
              <a:t>website, maximizing user access not only makes great marketing sense</a:t>
            </a:r>
            <a:r>
              <a:rPr lang="en-US" dirty="0" smtClean="0"/>
              <a:t>,</a:t>
            </a:r>
            <a:r>
              <a:rPr lang="en-US" dirty="0"/>
              <a:t> but also may be required by law (see the Americans with Disabilities Act </a:t>
            </a:r>
            <a:r>
              <a:rPr lang="en-US" dirty="0" smtClean="0"/>
              <a:t>website at </a:t>
            </a:r>
            <a:r>
              <a:rPr lang="en-US" dirty="0"/>
              <a:t>www.ada.gov).</a:t>
            </a:r>
          </a:p>
        </p:txBody>
      </p:sp>
    </p:spTree>
    <p:extLst>
      <p:ext uri="{BB962C8B-B14F-4D97-AF65-F5344CB8AC3E}">
        <p14:creationId xmlns:p14="http://schemas.microsoft.com/office/powerpoint/2010/main" val="2283672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6248400" cy="144780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/>
              <a:t>VoicePay</a:t>
            </a:r>
            <a:r>
              <a:rPr lang="en-US" dirty="0"/>
              <a:t> </a:t>
            </a:r>
            <a:r>
              <a:rPr lang="en-US" dirty="0" smtClean="0"/>
              <a:t>Cloud-Based User </a:t>
            </a:r>
            <a:r>
              <a:rPr lang="en-US" dirty="0"/>
              <a:t>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0800"/>
            <a:ext cx="8534400" cy="3962400"/>
          </a:xfrm>
        </p:spPr>
        <p:txBody>
          <a:bodyPr/>
          <a:lstStyle/>
          <a:p>
            <a:r>
              <a:rPr lang="en-US" dirty="0" smtClean="0"/>
              <a:t>A</a:t>
            </a:r>
            <a:r>
              <a:rPr lang="en-US" dirty="0"/>
              <a:t>uthenticating a mobile device user can be challenging. </a:t>
            </a:r>
            <a:endParaRPr lang="en-US" dirty="0" smtClean="0"/>
          </a:p>
          <a:p>
            <a:r>
              <a:rPr lang="en-US" dirty="0" smtClean="0"/>
              <a:t>Often</a:t>
            </a:r>
            <a:r>
              <a:rPr lang="en-US" dirty="0"/>
              <a:t>, mobile users will </a:t>
            </a:r>
            <a:r>
              <a:rPr lang="en-US" dirty="0" smtClean="0"/>
              <a:t>preconfigure different </a:t>
            </a:r>
            <a:r>
              <a:rPr lang="en-US" dirty="0"/>
              <a:t>pages to “remember” them in order to simplify login processes. If a </a:t>
            </a:r>
            <a:r>
              <a:rPr lang="en-US" dirty="0" smtClean="0"/>
              <a:t>user loses </a:t>
            </a:r>
            <a:r>
              <a:rPr lang="en-US" dirty="0"/>
              <a:t>the device, another person may be able to access those pages.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1792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VoicePay</a:t>
            </a:r>
            <a:r>
              <a:rPr lang="en-US" dirty="0" smtClean="0"/>
              <a:t>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VoicePay</a:t>
            </a:r>
            <a:r>
              <a:rPr lang="en-US" dirty="0"/>
              <a:t> has an interesting voice-based biometric authentication capability. </a:t>
            </a:r>
            <a:endParaRPr lang="en-US" dirty="0" smtClean="0"/>
          </a:p>
          <a:p>
            <a:pPr lvl="1"/>
            <a:r>
              <a:rPr lang="en-US" dirty="0" smtClean="0"/>
              <a:t>When </a:t>
            </a:r>
            <a:r>
              <a:rPr lang="en-US" dirty="0"/>
              <a:t>a user wants to make a purchase or log in to a specific site, the user calls </a:t>
            </a:r>
            <a:r>
              <a:rPr lang="en-US" dirty="0" err="1"/>
              <a:t>VoicePay</a:t>
            </a:r>
            <a:r>
              <a:rPr lang="en-US" dirty="0"/>
              <a:t> and speaks. </a:t>
            </a:r>
            <a:endParaRPr lang="en-US" dirty="0" smtClean="0"/>
          </a:p>
          <a:p>
            <a:pPr lvl="1"/>
            <a:r>
              <a:rPr lang="en-US" dirty="0" smtClean="0"/>
              <a:t>The system</a:t>
            </a:r>
            <a:r>
              <a:rPr lang="en-US" dirty="0"/>
              <a:t>, in turn, uses the user’s voice profile to authenticate him or her.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user does not </a:t>
            </a:r>
            <a:r>
              <a:rPr lang="en-US" dirty="0" smtClean="0"/>
              <a:t>have to </a:t>
            </a:r>
            <a:r>
              <a:rPr lang="en-US" dirty="0"/>
              <a:t>provide a username, password, or other confidential information—all he or she has to do </a:t>
            </a:r>
            <a:r>
              <a:rPr lang="en-US" dirty="0" smtClean="0"/>
              <a:t>is speak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As </a:t>
            </a:r>
            <a:r>
              <a:rPr lang="en-US" dirty="0"/>
              <a:t>mobile device use continues to grow exponentially, biometric solutions such as </a:t>
            </a:r>
            <a:r>
              <a:rPr lang="en-US" dirty="0" smtClean="0"/>
              <a:t>those offered </a:t>
            </a:r>
            <a:r>
              <a:rPr lang="en-US" dirty="0"/>
              <a:t>by </a:t>
            </a:r>
            <a:r>
              <a:rPr lang="en-US" dirty="0" err="1"/>
              <a:t>VoicePay</a:t>
            </a:r>
            <a:r>
              <a:rPr lang="en-US" dirty="0"/>
              <a:t> will become mainstream.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7455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" val="f645bc77e5d595f1ec2933605447f6dc987ab44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5214</TotalTime>
  <Words>2388</Words>
  <Application>Microsoft Macintosh PowerPoint</Application>
  <PresentationFormat>On-screen Show (4:3)</PresentationFormat>
  <Paragraphs>145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PPP_SNATU_TXT_In_The_Clouds</vt:lpstr>
      <vt:lpstr>Cloud Computing</vt:lpstr>
      <vt:lpstr>Learning Objectives</vt:lpstr>
      <vt:lpstr>Revisit the System Requirements</vt:lpstr>
      <vt:lpstr>Two Categories of Requirements</vt:lpstr>
      <vt:lpstr>Delay Selecting a Development Environment</vt:lpstr>
      <vt:lpstr>Design Is a Give-and-Take Process</vt:lpstr>
      <vt:lpstr>Designing for Accessibility</vt:lpstr>
      <vt:lpstr>Real World: VoicePay Cloud-Based User Authentication</vt:lpstr>
      <vt:lpstr>VoicePay Continued</vt:lpstr>
      <vt:lpstr>Real World: Web Accessibility Initiative</vt:lpstr>
      <vt:lpstr>Designing for Audit</vt:lpstr>
      <vt:lpstr>Designing for Availability</vt:lpstr>
      <vt:lpstr>Designing for Backup</vt:lpstr>
      <vt:lpstr>Designing for Existing and Future Capacity</vt:lpstr>
      <vt:lpstr>Designing for Scalability</vt:lpstr>
      <vt:lpstr>Designing for Configuration Management</vt:lpstr>
      <vt:lpstr>Designing for Deployment</vt:lpstr>
      <vt:lpstr>Designing for Disaster Recovery</vt:lpstr>
      <vt:lpstr>Designing for the Environment (Green Computing)</vt:lpstr>
      <vt:lpstr>Designing for Interoperability</vt:lpstr>
      <vt:lpstr>Designing for Maintainability</vt:lpstr>
      <vt:lpstr>Designing for Performance and Scalability</vt:lpstr>
      <vt:lpstr>Designing for Performance</vt:lpstr>
      <vt:lpstr>Designing for Price</vt:lpstr>
      <vt:lpstr>Designing for Privacy</vt:lpstr>
      <vt:lpstr>Designing for Portability</vt:lpstr>
      <vt:lpstr>Designing for Recovery</vt:lpstr>
      <vt:lpstr>Designing for Reliability</vt:lpstr>
      <vt:lpstr>Designing for Response Time</vt:lpstr>
      <vt:lpstr>Designing for Robustness</vt:lpstr>
      <vt:lpstr>Designing for Security</vt:lpstr>
      <vt:lpstr>Designing for Security Continued</vt:lpstr>
      <vt:lpstr>Designing for Testability</vt:lpstr>
      <vt:lpstr>Designing for Usability</vt:lpstr>
      <vt:lpstr>Key Terms</vt:lpstr>
      <vt:lpstr>Chapter 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200</cp:revision>
  <dcterms:created xsi:type="dcterms:W3CDTF">2012-01-24T21:28:01Z</dcterms:created>
  <dcterms:modified xsi:type="dcterms:W3CDTF">2012-05-30T04:43:15Z</dcterms:modified>
</cp:coreProperties>
</file>