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tags" Target="tags/tag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16</a:t>
            </a:r>
          </a:p>
          <a:p>
            <a:r>
              <a:rPr lang="en-US" dirty="0"/>
              <a:t>Evaluating the </a:t>
            </a:r>
            <a:r>
              <a:rPr lang="en-US" dirty="0" smtClean="0"/>
              <a:t>Cloud’s Business </a:t>
            </a:r>
            <a:br>
              <a:rPr lang="en-US" dirty="0" smtClean="0"/>
            </a:br>
            <a:r>
              <a:rPr lang="en-US" dirty="0" smtClean="0"/>
              <a:t>Impact and Economics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20002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/>
              <a:t>Amazon </a:t>
            </a:r>
            <a:r>
              <a:rPr lang="en-US" dirty="0" smtClean="0"/>
              <a:t>Total </a:t>
            </a:r>
            <a:r>
              <a:rPr lang="en-US" dirty="0"/>
              <a:t>Cost of </a:t>
            </a:r>
            <a:r>
              <a:rPr lang="en-US" dirty="0" smtClean="0"/>
              <a:t>Ownership Spreadsheet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495800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help users calculate and then compare the total cost of ownership for a </a:t>
            </a:r>
            <a:r>
              <a:rPr lang="en-US" dirty="0" smtClean="0"/>
              <a:t>cloud-based solution</a:t>
            </a:r>
            <a:r>
              <a:rPr lang="en-US" dirty="0"/>
              <a:t>, collocated solution, and on-site solution, Amazon provides </a:t>
            </a:r>
            <a:r>
              <a:rPr lang="en-US" dirty="0" smtClean="0"/>
              <a:t>an </a:t>
            </a:r>
            <a:r>
              <a:rPr lang="en-US" dirty="0"/>
              <a:t>Excel </a:t>
            </a:r>
            <a:r>
              <a:rPr lang="en-US" dirty="0" smtClean="0"/>
              <a:t>spreadsheet. </a:t>
            </a:r>
          </a:p>
          <a:p>
            <a:r>
              <a:rPr lang="en-US" dirty="0" smtClean="0"/>
              <a:t>Using </a:t>
            </a:r>
            <a:r>
              <a:rPr lang="en-US" dirty="0"/>
              <a:t>this spreadsheet, you can perform a detailed analysis of </a:t>
            </a:r>
            <a:r>
              <a:rPr lang="en-US" dirty="0" smtClean="0"/>
              <a:t>the costs </a:t>
            </a:r>
            <a:r>
              <a:rPr lang="en-US" dirty="0"/>
              <a:t>related to each solution.</a:t>
            </a:r>
          </a:p>
        </p:txBody>
      </p:sp>
    </p:spTree>
    <p:extLst>
      <p:ext uri="{BB962C8B-B14F-4D97-AF65-F5344CB8AC3E}">
        <p14:creationId xmlns:p14="http://schemas.microsoft.com/office/powerpoint/2010/main" val="3800471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Economies of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Describes </a:t>
            </a:r>
            <a:r>
              <a:rPr lang="en-US" dirty="0"/>
              <a:t>the cost savings that a company may </a:t>
            </a:r>
            <a:r>
              <a:rPr lang="en-US" dirty="0" smtClean="0"/>
              <a:t>experience (</a:t>
            </a:r>
            <a:r>
              <a:rPr lang="en-US" dirty="0"/>
              <a:t>up to a point) by expanding. </a:t>
            </a:r>
            <a:endParaRPr lang="en-US" dirty="0" smtClean="0"/>
          </a:p>
          <a:p>
            <a:r>
              <a:rPr lang="en-US" dirty="0" smtClean="0"/>
              <a:t>Assume</a:t>
            </a:r>
            <a:r>
              <a:rPr lang="en-US" dirty="0"/>
              <a:t>, for example, that a data center has </a:t>
            </a:r>
            <a:r>
              <a:rPr lang="en-US" dirty="0" smtClean="0"/>
              <a:t>two system </a:t>
            </a:r>
            <a:r>
              <a:rPr lang="en-US" dirty="0"/>
              <a:t>administrators who oversee 100 servers. Each administrator is </a:t>
            </a:r>
            <a:r>
              <a:rPr lang="en-US" dirty="0" smtClean="0"/>
              <a:t>paid $</a:t>
            </a:r>
            <a:r>
              <a:rPr lang="en-US" dirty="0"/>
              <a:t>50,000. The cost per server for system administration </a:t>
            </a:r>
            <a:r>
              <a:rPr lang="en-US" dirty="0" smtClean="0"/>
              <a:t>becomes: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Administrative costs: = $50,000 + 50,000</a:t>
            </a:r>
          </a:p>
          <a:p>
            <a:pPr marL="400050" lvl="1" indent="0">
              <a:buNone/>
            </a:pPr>
            <a:r>
              <a:rPr lang="en-US" dirty="0"/>
              <a:t>= $100,000</a:t>
            </a:r>
          </a:p>
          <a:p>
            <a:pPr marL="400050" lvl="1" indent="0">
              <a:buNone/>
            </a:pPr>
            <a:r>
              <a:rPr lang="en-US" dirty="0"/>
              <a:t>Administrative cost per server = $100,000 / 100</a:t>
            </a:r>
          </a:p>
          <a:p>
            <a:pPr marL="400050" lvl="1" indent="0">
              <a:buNone/>
            </a:pPr>
            <a:r>
              <a:rPr lang="en-US" dirty="0"/>
              <a:t>= $1000</a:t>
            </a:r>
          </a:p>
        </p:txBody>
      </p:sp>
    </p:spTree>
    <p:extLst>
      <p:ext uri="{BB962C8B-B14F-4D97-AF65-F5344CB8AC3E}">
        <p14:creationId xmlns:p14="http://schemas.microsoft.com/office/powerpoint/2010/main" val="379671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Economies of Scale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Assuming the servers are running similar operating systems, the two </a:t>
            </a:r>
            <a:r>
              <a:rPr lang="en-US" dirty="0" smtClean="0"/>
              <a:t>administrators may </a:t>
            </a:r>
            <a:r>
              <a:rPr lang="en-US" dirty="0"/>
              <a:t>be able to oversee as many as 1000 servers. In that case, the cost </a:t>
            </a:r>
            <a:r>
              <a:rPr lang="en-US" dirty="0" smtClean="0"/>
              <a:t>per server </a:t>
            </a:r>
            <a:r>
              <a:rPr lang="en-US" dirty="0"/>
              <a:t>for system administration becomes the following:</a:t>
            </a:r>
          </a:p>
          <a:p>
            <a:pPr marL="400050" lvl="1" indent="0">
              <a:buNone/>
            </a:pPr>
            <a:r>
              <a:rPr lang="en-US" dirty="0"/>
              <a:t>Administration cost per server = $100,000 / 1000</a:t>
            </a:r>
          </a:p>
          <a:p>
            <a:pPr marL="400050" lvl="1" indent="0">
              <a:buNone/>
            </a:pPr>
            <a:r>
              <a:rPr lang="en-US" dirty="0"/>
              <a:t>= $100</a:t>
            </a:r>
          </a:p>
        </p:txBody>
      </p:sp>
    </p:spTree>
    <p:extLst>
      <p:ext uri="{BB962C8B-B14F-4D97-AF65-F5344CB8AC3E}">
        <p14:creationId xmlns:p14="http://schemas.microsoft.com/office/powerpoint/2010/main" val="3394007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Capital Expenditures (CAPEX)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</a:t>
            </a:r>
            <a:r>
              <a:rPr lang="en-US" dirty="0"/>
              <a:t>expenditures, normally for a plant, property</a:t>
            </a:r>
            <a:r>
              <a:rPr lang="en-US" dirty="0" smtClean="0"/>
              <a:t>, or </a:t>
            </a:r>
            <a:r>
              <a:rPr lang="en-US" dirty="0"/>
              <a:t>large equipment. Companies make large capital expenditures to meet </a:t>
            </a:r>
            <a:r>
              <a:rPr lang="en-US" dirty="0" smtClean="0"/>
              <a:t>current or </a:t>
            </a:r>
            <a:r>
              <a:rPr lang="en-US" dirty="0"/>
              <a:t>future growth demands.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capital expenditures have value over </a:t>
            </a:r>
            <a:r>
              <a:rPr lang="en-US" dirty="0" smtClean="0"/>
              <a:t>a number </a:t>
            </a:r>
            <a:r>
              <a:rPr lang="en-US" dirty="0"/>
              <a:t>of years, companies cannot expense the expenditures in full during </a:t>
            </a:r>
            <a:r>
              <a:rPr lang="en-US" dirty="0" smtClean="0"/>
              <a:t>the current </a:t>
            </a:r>
            <a:r>
              <a:rPr lang="en-US" dirty="0"/>
              <a:t>year.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using a process called expense capitalization, the </a:t>
            </a:r>
            <a:r>
              <a:rPr lang="en-US" dirty="0" smtClean="0"/>
              <a:t>company can </a:t>
            </a:r>
            <a:r>
              <a:rPr lang="en-US" dirty="0"/>
              <a:t>deduct a portion of the expense over a specific number of years. </a:t>
            </a:r>
          </a:p>
        </p:txBody>
      </p:sp>
    </p:spTree>
    <p:extLst>
      <p:ext uri="{BB962C8B-B14F-4D97-AF65-F5344CB8AC3E}">
        <p14:creationId xmlns:p14="http://schemas.microsoft.com/office/powerpoint/2010/main" val="2489145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Operational Expenses (OPEX)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Expenses </a:t>
            </a:r>
            <a:r>
              <a:rPr lang="en-US" dirty="0"/>
              <a:t>that correspond to a company’s </a:t>
            </a:r>
            <a:r>
              <a:rPr lang="en-US" dirty="0" smtClean="0"/>
              <a:t>cost of </a:t>
            </a:r>
            <a:r>
              <a:rPr lang="en-US" dirty="0"/>
              <a:t>operations. Within a data center, for example, operating expenses include </a:t>
            </a:r>
            <a:r>
              <a:rPr lang="en-US" dirty="0" smtClean="0"/>
              <a:t>the following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Power </a:t>
            </a:r>
            <a:r>
              <a:rPr lang="en-US" dirty="0"/>
              <a:t>and air conditioning</a:t>
            </a:r>
          </a:p>
          <a:p>
            <a:pPr lvl="1"/>
            <a:r>
              <a:rPr lang="en-US" dirty="0" smtClean="0"/>
              <a:t>Rent </a:t>
            </a:r>
            <a:r>
              <a:rPr lang="en-US" dirty="0"/>
              <a:t>and facilities</a:t>
            </a:r>
          </a:p>
          <a:p>
            <a:pPr lvl="1"/>
            <a:r>
              <a:rPr lang="en-US" dirty="0" smtClean="0"/>
              <a:t>Equipment </a:t>
            </a:r>
            <a:r>
              <a:rPr lang="en-US" dirty="0"/>
              <a:t>maintenance and repair</a:t>
            </a:r>
          </a:p>
          <a:p>
            <a:pPr lvl="1"/>
            <a:r>
              <a:rPr lang="en-US" dirty="0" smtClean="0"/>
              <a:t>Internet </a:t>
            </a:r>
            <a:r>
              <a:rPr lang="en-US" dirty="0"/>
              <a:t>accessibility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maintenance and administration</a:t>
            </a:r>
          </a:p>
          <a:p>
            <a:pPr lvl="1"/>
            <a:r>
              <a:rPr lang="en-US" dirty="0" smtClean="0"/>
              <a:t>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853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924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pt-BR" dirty="0" smtClean="0"/>
              <a:t>Microsoft Operational </a:t>
            </a:r>
            <a:r>
              <a:rPr lang="pt-BR" dirty="0"/>
              <a:t>Expense </a:t>
            </a:r>
            <a:r>
              <a:rPr lang="pt-BR" dirty="0" smtClean="0"/>
              <a:t>Calculator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dirty="0"/>
              <a:t>o help companies compare their operational costs to those of the Windows Azure </a:t>
            </a:r>
            <a:r>
              <a:rPr lang="en-US" dirty="0" smtClean="0"/>
              <a:t>platform as </a:t>
            </a:r>
            <a:r>
              <a:rPr lang="en-US" dirty="0"/>
              <a:t>a service, Microsoft provides the Windows Azure pricing </a:t>
            </a:r>
            <a:r>
              <a:rPr lang="en-US" dirty="0" smtClean="0"/>
              <a:t>calculator.</a:t>
            </a:r>
            <a:endParaRPr 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733800"/>
            <a:ext cx="3543300" cy="2747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227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Return on Investment (ROI)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measure </a:t>
            </a:r>
            <a:r>
              <a:rPr lang="en-US" dirty="0"/>
              <a:t>of the financial gain (or return) on </a:t>
            </a:r>
            <a:r>
              <a:rPr lang="en-US" dirty="0" smtClean="0"/>
              <a:t>an investment</a:t>
            </a:r>
            <a:r>
              <a:rPr lang="en-US" dirty="0"/>
              <a:t>, such as a new piece of equipment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dirty="0"/>
              <a:t>example, assume that a </a:t>
            </a:r>
            <a:r>
              <a:rPr lang="en-US" dirty="0" smtClean="0"/>
              <a:t>company can </a:t>
            </a:r>
            <a:r>
              <a:rPr lang="en-US" dirty="0"/>
              <a:t>repeatedly save $10,000 based on a $50,000 investment. The </a:t>
            </a:r>
            <a:r>
              <a:rPr lang="en-US" dirty="0" smtClean="0"/>
              <a:t>company’s first-year </a:t>
            </a:r>
            <a:r>
              <a:rPr lang="en-US" dirty="0"/>
              <a:t>ROI would </a:t>
            </a:r>
            <a:r>
              <a:rPr lang="en-US" dirty="0" smtClean="0"/>
              <a:t>become: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Return on investment (ROI) =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Income </a:t>
            </a:r>
            <a:r>
              <a:rPr lang="en-US" dirty="0"/>
              <a:t>(or savings) / Cost</a:t>
            </a:r>
          </a:p>
          <a:p>
            <a:pPr marL="400050" lvl="1" indent="0">
              <a:buNone/>
            </a:pPr>
            <a:r>
              <a:rPr lang="en-US" dirty="0"/>
              <a:t>= 10,000 / 50,000</a:t>
            </a:r>
          </a:p>
          <a:p>
            <a:pPr marL="400050" lvl="1" indent="0">
              <a:buNone/>
            </a:pPr>
            <a:r>
              <a:rPr lang="en-US" dirty="0"/>
              <a:t>= 0.20 or 20 percent</a:t>
            </a:r>
          </a:p>
        </p:txBody>
      </p:sp>
    </p:spTree>
    <p:extLst>
      <p:ext uri="{BB962C8B-B14F-4D97-AF65-F5344CB8AC3E}">
        <p14:creationId xmlns:p14="http://schemas.microsoft.com/office/powerpoint/2010/main" val="956683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Benefits of Monthly Cloud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Rapid </a:t>
            </a:r>
            <a:r>
              <a:rPr lang="en-US" dirty="0" smtClean="0"/>
              <a:t>scalability</a:t>
            </a:r>
          </a:p>
          <a:p>
            <a:r>
              <a:rPr lang="en-US" dirty="0" smtClean="0"/>
              <a:t>Reduced </a:t>
            </a:r>
            <a:r>
              <a:rPr lang="en-US" dirty="0"/>
              <a:t>total cost of </a:t>
            </a:r>
            <a:r>
              <a:rPr lang="en-US" dirty="0" smtClean="0"/>
              <a:t>ownership</a:t>
            </a:r>
          </a:p>
          <a:p>
            <a:r>
              <a:rPr lang="en-US" dirty="0" smtClean="0"/>
              <a:t>Improved </a:t>
            </a:r>
            <a:r>
              <a:rPr lang="en-US" dirty="0"/>
              <a:t>business continuity and disaster </a:t>
            </a:r>
            <a:r>
              <a:rPr lang="en-US" dirty="0" smtClean="0"/>
              <a:t>recovery</a:t>
            </a:r>
          </a:p>
          <a:p>
            <a:r>
              <a:rPr lang="en-US" dirty="0" smtClean="0"/>
              <a:t>Increased </a:t>
            </a:r>
            <a:r>
              <a:rPr lang="en-US" dirty="0"/>
              <a:t>cost </a:t>
            </a:r>
            <a:r>
              <a:rPr lang="en-US" dirty="0" smtClean="0"/>
              <a:t>controls</a:t>
            </a:r>
          </a:p>
          <a:p>
            <a:r>
              <a:rPr lang="en-US" dirty="0" smtClean="0"/>
              <a:t>Enhanced </a:t>
            </a:r>
            <a:r>
              <a:rPr lang="en-US" dirty="0"/>
              <a:t>ability to “right size</a:t>
            </a:r>
            <a:r>
              <a:rPr lang="en-US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4370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Margin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simply </a:t>
            </a:r>
            <a:r>
              <a:rPr lang="en-US" dirty="0"/>
              <a:t>called the margin, </a:t>
            </a:r>
            <a:r>
              <a:rPr lang="en-US" dirty="0" smtClean="0"/>
              <a:t>it is </a:t>
            </a:r>
            <a:r>
              <a:rPr lang="en-US" dirty="0"/>
              <a:t>a ratio of the </a:t>
            </a:r>
            <a:r>
              <a:rPr lang="en-US" dirty="0" smtClean="0"/>
              <a:t>company’s income </a:t>
            </a:r>
            <a:r>
              <a:rPr lang="en-US" dirty="0"/>
              <a:t>to revenue:</a:t>
            </a:r>
          </a:p>
          <a:p>
            <a:r>
              <a:rPr lang="en-US" dirty="0"/>
              <a:t>Profit Margin = (Income / Revenue) * 100</a:t>
            </a:r>
          </a:p>
          <a:p>
            <a:r>
              <a:rPr lang="en-US" dirty="0"/>
              <a:t>Assume, for example, a company has $500,000 of revenue and the </a:t>
            </a:r>
            <a:r>
              <a:rPr lang="en-US" dirty="0" smtClean="0"/>
              <a:t>following expenses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Non-IT related expenses: $300,000</a:t>
            </a:r>
          </a:p>
          <a:p>
            <a:pPr marL="0" indent="0">
              <a:buNone/>
            </a:pPr>
            <a:r>
              <a:rPr lang="en-US" dirty="0"/>
              <a:t>IT data center expenses: $150,000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----------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Total expenses: </a:t>
            </a:r>
            <a:r>
              <a:rPr lang="en-US" dirty="0" smtClean="0"/>
              <a:t>               $450,000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62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Margin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To calculate the company’s income or profit, you simply subtract the </a:t>
            </a:r>
            <a:r>
              <a:rPr lang="en-US" dirty="0" smtClean="0"/>
              <a:t>expenses from </a:t>
            </a:r>
            <a:r>
              <a:rPr lang="en-US" dirty="0"/>
              <a:t>the revenues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sz="1400" dirty="0"/>
          </a:p>
          <a:p>
            <a:pPr marL="400050" lvl="1" indent="0">
              <a:buNone/>
            </a:pPr>
            <a:r>
              <a:rPr lang="en-US" dirty="0" smtClean="0"/>
              <a:t>Profit </a:t>
            </a:r>
            <a:r>
              <a:rPr lang="en-US" dirty="0"/>
              <a:t>= Revenues – Expenses</a:t>
            </a:r>
          </a:p>
          <a:p>
            <a:pPr marL="400050" lvl="1" indent="0">
              <a:buNone/>
            </a:pPr>
            <a:r>
              <a:rPr lang="en-US" dirty="0"/>
              <a:t>= $500,000 – $450,000</a:t>
            </a:r>
          </a:p>
          <a:p>
            <a:pPr marL="400050" lvl="1" indent="0">
              <a:buNone/>
            </a:pPr>
            <a:r>
              <a:rPr lang="en-US" dirty="0"/>
              <a:t>= $50,000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07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686800" cy="4267200"/>
          </a:xfrm>
        </p:spPr>
        <p:txBody>
          <a:bodyPr/>
          <a:lstStyle/>
          <a:p>
            <a:r>
              <a:rPr lang="en-US" sz="2000" dirty="0" smtClean="0"/>
              <a:t>Discuss </a:t>
            </a:r>
            <a:r>
              <a:rPr lang="en-US" sz="2000" dirty="0"/>
              <a:t>the total cost of ownership for an IT solution.</a:t>
            </a:r>
          </a:p>
          <a:p>
            <a:r>
              <a:rPr lang="en-US" sz="2000" dirty="0" smtClean="0"/>
              <a:t>Compare </a:t>
            </a:r>
            <a:r>
              <a:rPr lang="en-US" sz="2000" dirty="0"/>
              <a:t>and contrast the capital expenses and operational expenses of </a:t>
            </a:r>
            <a:r>
              <a:rPr lang="en-US" sz="2000" dirty="0" smtClean="0"/>
              <a:t>an IT </a:t>
            </a:r>
            <a:r>
              <a:rPr lang="en-US" sz="2000" dirty="0"/>
              <a:t>solution.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supply-side savings made available through large-scale, </a:t>
            </a:r>
            <a:r>
              <a:rPr lang="en-US" sz="2000" dirty="0" err="1" smtClean="0"/>
              <a:t>cloudbased</a:t>
            </a:r>
            <a:r>
              <a:rPr lang="en-US" sz="2000" dirty="0" smtClean="0"/>
              <a:t> data </a:t>
            </a:r>
            <a:r>
              <a:rPr lang="en-US" sz="2000" dirty="0"/>
              <a:t>centers.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and discuss the efficiencies gained to providers through </a:t>
            </a:r>
            <a:r>
              <a:rPr lang="en-US" sz="2000" dirty="0" smtClean="0"/>
              <a:t>multitenant applications</a:t>
            </a:r>
            <a:r>
              <a:rPr lang="en-US" sz="2000" dirty="0"/>
              <a:t>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and discuss the “right sizing” process.</a:t>
            </a:r>
          </a:p>
          <a:p>
            <a:r>
              <a:rPr lang="en-US" sz="2000" dirty="0" smtClean="0"/>
              <a:t>Identify </a:t>
            </a:r>
            <a:r>
              <a:rPr lang="en-US" sz="2000" dirty="0"/>
              <a:t>the primary costs of a data center.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Moore’s law relates to the cloud.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Margin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Then, you can calculate the company’s profit margin as follows:</a:t>
            </a:r>
          </a:p>
          <a:p>
            <a:pPr marL="400050" lvl="1" indent="0">
              <a:buNone/>
            </a:pPr>
            <a:r>
              <a:rPr lang="en-US" dirty="0"/>
              <a:t>Profit margin = (Income / Revenue) * 100</a:t>
            </a:r>
          </a:p>
          <a:p>
            <a:pPr marL="400050" lvl="1" indent="0">
              <a:buNone/>
            </a:pPr>
            <a:r>
              <a:rPr lang="en-US" dirty="0"/>
              <a:t>= (50,000 / 500,000) * 100</a:t>
            </a:r>
          </a:p>
          <a:p>
            <a:pPr marL="400050" lvl="1" indent="0">
              <a:buNone/>
            </a:pPr>
            <a:r>
              <a:rPr lang="en-US" dirty="0"/>
              <a:t>= 10 percent</a:t>
            </a:r>
          </a:p>
        </p:txBody>
      </p:sp>
    </p:spTree>
    <p:extLst>
      <p:ext uri="{BB962C8B-B14F-4D97-AF65-F5344CB8AC3E}">
        <p14:creationId xmlns:p14="http://schemas.microsoft.com/office/powerpoint/2010/main" val="1960727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Moore’s </a:t>
            </a:r>
            <a:r>
              <a:rPr lang="en-US" dirty="0" smtClean="0"/>
              <a:t>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Gordon Moore, one of the cofounders of Intel, identified a computing </a:t>
            </a:r>
            <a:r>
              <a:rPr lang="en-US" dirty="0" smtClean="0"/>
              <a:t>trend during </a:t>
            </a:r>
            <a:r>
              <a:rPr lang="en-US" dirty="0"/>
              <a:t>the 1960s that remains true today:</a:t>
            </a:r>
          </a:p>
          <a:p>
            <a:pPr marL="0" indent="0">
              <a:buNone/>
            </a:pPr>
            <a:r>
              <a:rPr lang="en-US" i="1" dirty="0"/>
              <a:t>The number of transistors that can be placed on an integrated circuit </a:t>
            </a:r>
            <a:r>
              <a:rPr lang="en-US" i="1" dirty="0" smtClean="0"/>
              <a:t>doubles every </a:t>
            </a:r>
            <a:r>
              <a:rPr lang="en-US" i="1" dirty="0"/>
              <a:t>two years</a:t>
            </a:r>
            <a:r>
              <a:rPr lang="en-US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5841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Moore’s Law and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/>
              <a:t>We find that computing power and disk storage capacity also double at nearly this rate. </a:t>
            </a:r>
          </a:p>
          <a:p>
            <a:r>
              <a:rPr lang="en-US" dirty="0"/>
              <a:t>The result is that a capital investment in computing devices has a very short effective life expectancy.</a:t>
            </a:r>
          </a:p>
          <a:p>
            <a:r>
              <a:rPr lang="en-US" dirty="0"/>
              <a:t>The systems we buy today may be only half as fast as those we will purchase two to three years from now.</a:t>
            </a:r>
          </a:p>
          <a:p>
            <a:r>
              <a:rPr lang="en-US" dirty="0"/>
              <a:t>By shifting computer resources to the cloud, companies eliminate the need </a:t>
            </a:r>
            <a:r>
              <a:rPr lang="en-US" dirty="0" smtClean="0"/>
              <a:t>to update </a:t>
            </a:r>
            <a:r>
              <a:rPr lang="en-US" dirty="0"/>
              <a:t>their own data center equipment, which may drive a considerable cost savings.</a:t>
            </a:r>
          </a:p>
        </p:txBody>
      </p:sp>
    </p:spTree>
    <p:extLst>
      <p:ext uri="{BB962C8B-B14F-4D97-AF65-F5344CB8AC3E}">
        <p14:creationId xmlns:p14="http://schemas.microsoft.com/office/powerpoint/2010/main" val="883592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Other Performance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availability</a:t>
            </a:r>
          </a:p>
          <a:p>
            <a:r>
              <a:rPr lang="en-US" dirty="0"/>
              <a:t>Processor </a:t>
            </a:r>
            <a:r>
              <a:rPr lang="en-US" dirty="0" smtClean="0"/>
              <a:t>utilization</a:t>
            </a:r>
          </a:p>
          <a:p>
            <a:r>
              <a:rPr lang="en-US" dirty="0"/>
              <a:t>Time-of-day </a:t>
            </a:r>
            <a:r>
              <a:rPr lang="en-US" dirty="0" smtClean="0"/>
              <a:t>utilization</a:t>
            </a:r>
          </a:p>
          <a:p>
            <a:r>
              <a:rPr lang="en-US" dirty="0"/>
              <a:t>Resource </a:t>
            </a:r>
            <a:r>
              <a:rPr lang="en-US" dirty="0" smtClean="0"/>
              <a:t>demand/utilization</a:t>
            </a:r>
          </a:p>
          <a:p>
            <a:r>
              <a:rPr lang="en-US" dirty="0"/>
              <a:t>Time to </a:t>
            </a:r>
            <a:r>
              <a:rPr lang="en-US" dirty="0" smtClean="0"/>
              <a:t>market</a:t>
            </a:r>
          </a:p>
          <a:p>
            <a:r>
              <a:rPr lang="en-US" dirty="0"/>
              <a:t>Opportunity </a:t>
            </a:r>
            <a:r>
              <a:rPr lang="en-US" dirty="0" smtClean="0"/>
              <a:t>costs</a:t>
            </a:r>
          </a:p>
          <a:p>
            <a:r>
              <a:rPr lang="en-US" dirty="0"/>
              <a:t>User </a:t>
            </a:r>
            <a:r>
              <a:rPr lang="en-US" dirty="0" smtClean="0"/>
              <a:t>experience</a:t>
            </a:r>
          </a:p>
          <a:p>
            <a:r>
              <a:rPr lang="en-US" dirty="0"/>
              <a:t>Market disruption</a:t>
            </a:r>
          </a:p>
        </p:txBody>
      </p:sp>
    </p:spTree>
    <p:extLst>
      <p:ext uri="{BB962C8B-B14F-4D97-AF65-F5344CB8AC3E}">
        <p14:creationId xmlns:p14="http://schemas.microsoft.com/office/powerpoint/2010/main" val="520039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Market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cloud’s market adoption cycle is similar to that of most new product and </a:t>
            </a:r>
            <a:r>
              <a:rPr lang="en-US" dirty="0" smtClean="0"/>
              <a:t>service offerings</a:t>
            </a:r>
            <a:r>
              <a:rPr lang="en-US" dirty="0"/>
              <a:t>.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05385"/>
            <a:ext cx="5572125" cy="306917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0244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2395538"/>
            <a:ext cx="794385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657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describe total cost of ownership. List at least 10 items to consider </a:t>
            </a:r>
            <a:r>
              <a:rPr lang="en-US" dirty="0" smtClean="0"/>
              <a:t>when determining </a:t>
            </a:r>
            <a:r>
              <a:rPr lang="en-US" dirty="0"/>
              <a:t>a data center’s total cost of ownership.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describe a capital expense. How are capital expenses different from </a:t>
            </a:r>
            <a:r>
              <a:rPr lang="en-US" dirty="0" smtClean="0"/>
              <a:t>operational expenses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describe economies of scale and provide a cloud-based example.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and describe “right sizing” as it pertains to cloud computing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79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Chapter Review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Define </a:t>
            </a:r>
            <a:r>
              <a:rPr lang="en-US" dirty="0"/>
              <a:t>Moore’s law and discus how it might influence cloud migration.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Given </a:t>
            </a:r>
            <a:r>
              <a:rPr lang="en-US" dirty="0"/>
              <a:t>company revenues of $2.5 million and expenses of $2.1 million, calculate </a:t>
            </a:r>
            <a:r>
              <a:rPr lang="en-US" dirty="0" smtClean="0"/>
              <a:t>the company’s </a:t>
            </a:r>
            <a:r>
              <a:rPr lang="en-US" dirty="0"/>
              <a:t>profit and profit margin.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763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Cloud’s Business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cloud is bringing with it new </a:t>
            </a:r>
            <a:r>
              <a:rPr lang="en-US" dirty="0" smtClean="0"/>
              <a:t>business models </a:t>
            </a:r>
            <a:r>
              <a:rPr lang="en-US" dirty="0"/>
              <a:t>and economics. </a:t>
            </a:r>
            <a:endParaRPr lang="en-US" dirty="0" smtClean="0"/>
          </a:p>
          <a:p>
            <a:r>
              <a:rPr lang="en-US" dirty="0" smtClean="0"/>
              <a:t>Large </a:t>
            </a:r>
            <a:r>
              <a:rPr lang="en-US" dirty="0"/>
              <a:t>companies are saving costs, reducing staff</a:t>
            </a:r>
            <a:r>
              <a:rPr lang="en-US" dirty="0" smtClean="0"/>
              <a:t>, and </a:t>
            </a:r>
            <a:r>
              <a:rPr lang="en-US" dirty="0"/>
              <a:t>improving system scalability by moving from on-site data centers </a:t>
            </a:r>
            <a:r>
              <a:rPr lang="en-US" dirty="0" smtClean="0"/>
              <a:t>to the </a:t>
            </a:r>
            <a:r>
              <a:rPr lang="en-US" dirty="0"/>
              <a:t>cloud. </a:t>
            </a:r>
            <a:endParaRPr lang="en-US" dirty="0" smtClean="0"/>
          </a:p>
          <a:p>
            <a:r>
              <a:rPr lang="en-US" dirty="0" smtClean="0"/>
              <a:t>Small </a:t>
            </a:r>
            <a:r>
              <a:rPr lang="en-US" dirty="0"/>
              <a:t>companies are leveraging pay-on-demand models </a:t>
            </a:r>
            <a:r>
              <a:rPr lang="en-US" dirty="0" smtClean="0"/>
              <a:t>to “</a:t>
            </a:r>
            <a:r>
              <a:rPr lang="en-US" dirty="0"/>
              <a:t>right size” their computing needs quickly and cost effectively.</a:t>
            </a:r>
          </a:p>
        </p:txBody>
      </p:sp>
    </p:spTree>
    <p:extLst>
      <p:ext uri="{BB962C8B-B14F-4D97-AF65-F5344CB8AC3E}">
        <p14:creationId xmlns:p14="http://schemas.microsoft.com/office/powerpoint/2010/main" val="99786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Cost of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total direct and indirect costs, including capital and </a:t>
            </a:r>
            <a:r>
              <a:rPr lang="en-US" dirty="0" smtClean="0"/>
              <a:t>operating expenses</a:t>
            </a:r>
            <a:r>
              <a:rPr lang="en-US" dirty="0"/>
              <a:t>, of owning a particular piece of equipment or other capital good. </a:t>
            </a:r>
            <a:endParaRPr lang="en-US" dirty="0" smtClean="0"/>
          </a:p>
          <a:p>
            <a:r>
              <a:rPr lang="en-US" dirty="0" smtClean="0"/>
              <a:t>When you </a:t>
            </a:r>
            <a:r>
              <a:rPr lang="en-US" dirty="0"/>
              <a:t>examine the economics of the cloud, you need to consider the total cost </a:t>
            </a:r>
            <a:r>
              <a:rPr lang="en-US" dirty="0" smtClean="0"/>
              <a:t>of ownership </a:t>
            </a:r>
            <a:r>
              <a:rPr lang="en-US" dirty="0"/>
              <a:t>of an on-site solution compared with that of the cloud.</a:t>
            </a:r>
          </a:p>
        </p:txBody>
      </p:sp>
    </p:spTree>
    <p:extLst>
      <p:ext uri="{BB962C8B-B14F-4D97-AF65-F5344CB8AC3E}">
        <p14:creationId xmlns:p14="http://schemas.microsoft.com/office/powerpoint/2010/main" val="34820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Cost Components of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 smtClean="0"/>
              <a:t>Software </a:t>
            </a:r>
            <a:r>
              <a:rPr lang="en-US" dirty="0"/>
              <a:t>(server, desktop, notebook, tablet, and mobile)</a:t>
            </a:r>
          </a:p>
          <a:p>
            <a:pPr lvl="1"/>
            <a:r>
              <a:rPr lang="en-US" dirty="0" err="1" smtClean="0"/>
              <a:t>Prepurchase</a:t>
            </a:r>
            <a:r>
              <a:rPr lang="en-US" dirty="0" smtClean="0"/>
              <a:t> </a:t>
            </a:r>
            <a:r>
              <a:rPr lang="en-US" dirty="0"/>
              <a:t>research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actual software purchase or licensing</a:t>
            </a:r>
          </a:p>
          <a:p>
            <a:pPr lvl="1"/>
            <a:r>
              <a:rPr lang="en-US" dirty="0" smtClean="0"/>
              <a:t>Installation</a:t>
            </a:r>
            <a:endParaRPr lang="en-US" dirty="0"/>
          </a:p>
          <a:p>
            <a:pPr lvl="1"/>
            <a:r>
              <a:rPr lang="en-US" dirty="0" smtClean="0"/>
              <a:t>Training</a:t>
            </a:r>
            <a:endParaRPr lang="en-US" dirty="0"/>
          </a:p>
          <a:p>
            <a:pPr lvl="1"/>
            <a:r>
              <a:rPr lang="en-US" dirty="0" smtClean="0"/>
              <a:t>Version </a:t>
            </a:r>
            <a:r>
              <a:rPr lang="en-US" dirty="0"/>
              <a:t>and patch management</a:t>
            </a:r>
          </a:p>
          <a:p>
            <a:pPr lvl="1"/>
            <a:r>
              <a:rPr lang="en-US" dirty="0" smtClean="0"/>
              <a:t>License </a:t>
            </a:r>
            <a:r>
              <a:rPr lang="en-US" dirty="0"/>
              <a:t>management</a:t>
            </a:r>
          </a:p>
          <a:p>
            <a:pPr lvl="1"/>
            <a:r>
              <a:rPr lang="en-US" dirty="0" smtClean="0"/>
              <a:t>Security </a:t>
            </a:r>
            <a:r>
              <a:rPr lang="en-US" dirty="0"/>
              <a:t>considerations</a:t>
            </a:r>
          </a:p>
          <a:p>
            <a:pPr lvl="1"/>
            <a:r>
              <a:rPr lang="en-US" dirty="0" smtClean="0"/>
              <a:t>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9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Cost Components of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Hardware </a:t>
            </a:r>
            <a:r>
              <a:rPr lang="en-US" dirty="0"/>
              <a:t>(server, desktop, notebook, tablet, and mobile)</a:t>
            </a:r>
          </a:p>
          <a:p>
            <a:pPr lvl="1"/>
            <a:r>
              <a:rPr lang="en-US" dirty="0" err="1" smtClean="0"/>
              <a:t>Prepurchase</a:t>
            </a:r>
            <a:r>
              <a:rPr lang="en-US" dirty="0" smtClean="0"/>
              <a:t> </a:t>
            </a:r>
            <a:r>
              <a:rPr lang="en-US" dirty="0"/>
              <a:t>research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actual hardware purchase</a:t>
            </a:r>
          </a:p>
          <a:p>
            <a:pPr lvl="1"/>
            <a:r>
              <a:rPr lang="en-US" dirty="0" smtClean="0"/>
              <a:t>Installation</a:t>
            </a:r>
            <a:endParaRPr lang="en-US" dirty="0"/>
          </a:p>
          <a:p>
            <a:pPr lvl="1"/>
            <a:r>
              <a:rPr lang="en-US" dirty="0" smtClean="0"/>
              <a:t>Testing</a:t>
            </a:r>
            <a:endParaRPr lang="en-US" dirty="0"/>
          </a:p>
          <a:p>
            <a:pPr lvl="1"/>
            <a:r>
              <a:rPr lang="en-US" dirty="0" smtClean="0"/>
              <a:t>Footprint </a:t>
            </a:r>
            <a:r>
              <a:rPr lang="en-US" dirty="0"/>
              <a:t>and space</a:t>
            </a:r>
          </a:p>
          <a:p>
            <a:pPr lvl="1"/>
            <a:r>
              <a:rPr lang="en-US" dirty="0" smtClean="0"/>
              <a:t>System </a:t>
            </a:r>
            <a:r>
              <a:rPr lang="en-US" dirty="0"/>
              <a:t>downtime</a:t>
            </a:r>
          </a:p>
          <a:p>
            <a:pPr lvl="1"/>
            <a:r>
              <a:rPr lang="en-US" dirty="0" smtClean="0"/>
              <a:t>Electricity </a:t>
            </a:r>
            <a:r>
              <a:rPr lang="en-US" dirty="0"/>
              <a:t>and air conditioning</a:t>
            </a:r>
          </a:p>
        </p:txBody>
      </p:sp>
    </p:spTree>
    <p:extLst>
      <p:ext uri="{BB962C8B-B14F-4D97-AF65-F5344CB8AC3E}">
        <p14:creationId xmlns:p14="http://schemas.microsoft.com/office/powerpoint/2010/main" val="45225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Cost Components of Hardware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pPr lvl="1"/>
            <a:r>
              <a:rPr lang="en-US" dirty="0" smtClean="0"/>
              <a:t>Insurance</a:t>
            </a:r>
            <a:endParaRPr lang="en-US" dirty="0"/>
          </a:p>
          <a:p>
            <a:pPr lvl="1"/>
            <a:r>
              <a:rPr lang="en-US" dirty="0" smtClean="0"/>
              <a:t>Replacement </a:t>
            </a:r>
            <a:r>
              <a:rPr lang="en-US" dirty="0"/>
              <a:t>costs of failed </a:t>
            </a:r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Decommission</a:t>
            </a:r>
            <a:r>
              <a:rPr lang="en-US" dirty="0"/>
              <a:t>, removal, and disposal of previous equipment</a:t>
            </a:r>
          </a:p>
          <a:p>
            <a:pPr lvl="1"/>
            <a:r>
              <a:rPr lang="en-US" dirty="0" smtClean="0"/>
              <a:t>Cost </a:t>
            </a:r>
            <a:r>
              <a:rPr lang="en-US" dirty="0"/>
              <a:t>of scaling solutions to new demands</a:t>
            </a:r>
          </a:p>
          <a:p>
            <a:pPr lvl="1"/>
            <a:r>
              <a:rPr lang="en-US" dirty="0" smtClean="0"/>
              <a:t>Footprint </a:t>
            </a:r>
            <a:r>
              <a:rPr lang="en-US" dirty="0"/>
              <a:t>and space</a:t>
            </a:r>
          </a:p>
          <a:p>
            <a:pPr lvl="1"/>
            <a:r>
              <a:rPr lang="en-US" dirty="0" smtClean="0"/>
              <a:t>System </a:t>
            </a:r>
            <a:r>
              <a:rPr lang="en-US" dirty="0"/>
              <a:t>maintenance</a:t>
            </a:r>
          </a:p>
        </p:txBody>
      </p:sp>
    </p:spTree>
    <p:extLst>
      <p:ext uri="{BB962C8B-B14F-4D97-AF65-F5344CB8AC3E}">
        <p14:creationId xmlns:p14="http://schemas.microsoft.com/office/powerpoint/2010/main" val="694111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Cost Components Data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Prepurchase</a:t>
            </a:r>
            <a:r>
              <a:rPr lang="en-US" dirty="0" smtClean="0"/>
              <a:t> </a:t>
            </a:r>
            <a:r>
              <a:rPr lang="en-US" dirty="0"/>
              <a:t>research</a:t>
            </a:r>
          </a:p>
          <a:p>
            <a:r>
              <a:rPr lang="en-US" dirty="0" smtClean="0"/>
              <a:t>The </a:t>
            </a:r>
            <a:r>
              <a:rPr lang="en-US" dirty="0"/>
              <a:t>actual device purchase</a:t>
            </a:r>
          </a:p>
          <a:p>
            <a:r>
              <a:rPr lang="en-US" dirty="0" smtClean="0"/>
              <a:t>Installation and Testing</a:t>
            </a:r>
            <a:endParaRPr lang="en-US" dirty="0"/>
          </a:p>
          <a:p>
            <a:r>
              <a:rPr lang="en-US" dirty="0" smtClean="0"/>
              <a:t>Security </a:t>
            </a:r>
            <a:r>
              <a:rPr lang="en-US" dirty="0"/>
              <a:t>considerations</a:t>
            </a:r>
          </a:p>
          <a:p>
            <a:r>
              <a:rPr lang="en-US" dirty="0" smtClean="0"/>
              <a:t>Backup </a:t>
            </a:r>
            <a:r>
              <a:rPr lang="en-US" dirty="0"/>
              <a:t>operations</a:t>
            </a:r>
          </a:p>
          <a:p>
            <a:r>
              <a:rPr lang="en-US" dirty="0" smtClean="0"/>
              <a:t>Footprint </a:t>
            </a:r>
            <a:r>
              <a:rPr lang="en-US" dirty="0"/>
              <a:t>and space</a:t>
            </a:r>
          </a:p>
          <a:p>
            <a:r>
              <a:rPr lang="en-US" dirty="0" smtClean="0"/>
              <a:t>Electricity </a:t>
            </a:r>
            <a:r>
              <a:rPr lang="en-US" dirty="0"/>
              <a:t>and air conditioning</a:t>
            </a:r>
          </a:p>
          <a:p>
            <a:r>
              <a:rPr lang="en-US" dirty="0" smtClean="0"/>
              <a:t>Maintenance</a:t>
            </a:r>
            <a:endParaRPr lang="en-US" dirty="0"/>
          </a:p>
          <a:p>
            <a:r>
              <a:rPr lang="en-US" dirty="0" smtClean="0"/>
              <a:t>Replacement </a:t>
            </a:r>
            <a:r>
              <a:rPr lang="en-US" dirty="0"/>
              <a:t>costs of failed components</a:t>
            </a:r>
          </a:p>
        </p:txBody>
      </p:sp>
    </p:spTree>
    <p:extLst>
      <p:ext uri="{BB962C8B-B14F-4D97-AF65-F5344CB8AC3E}">
        <p14:creationId xmlns:p14="http://schemas.microsoft.com/office/powerpoint/2010/main" val="3061995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Cost Components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Internet access (Internet service provider)</a:t>
            </a:r>
          </a:p>
          <a:p>
            <a:r>
              <a:rPr lang="en-US" dirty="0" err="1" smtClean="0"/>
              <a:t>Prepurchase</a:t>
            </a:r>
            <a:r>
              <a:rPr lang="en-US" dirty="0" smtClean="0"/>
              <a:t> </a:t>
            </a:r>
            <a:r>
              <a:rPr lang="en-US" dirty="0"/>
              <a:t>research</a:t>
            </a:r>
          </a:p>
          <a:p>
            <a:r>
              <a:rPr lang="en-US" dirty="0" smtClean="0"/>
              <a:t>The </a:t>
            </a:r>
            <a:r>
              <a:rPr lang="en-US" dirty="0"/>
              <a:t>actual component acquisition</a:t>
            </a:r>
          </a:p>
          <a:p>
            <a:r>
              <a:rPr lang="en-US" dirty="0" smtClean="0"/>
              <a:t>Installation</a:t>
            </a:r>
            <a:endParaRPr lang="en-US" dirty="0"/>
          </a:p>
          <a:p>
            <a:r>
              <a:rPr lang="en-US" dirty="0" smtClean="0"/>
              <a:t>Training</a:t>
            </a:r>
            <a:endParaRPr lang="en-US" dirty="0"/>
          </a:p>
          <a:p>
            <a:r>
              <a:rPr lang="en-US" dirty="0" smtClean="0"/>
              <a:t>Security </a:t>
            </a:r>
            <a:r>
              <a:rPr lang="en-US" dirty="0"/>
              <a:t>considerations</a:t>
            </a:r>
          </a:p>
          <a:p>
            <a:r>
              <a:rPr lang="en-US" dirty="0" smtClean="0"/>
              <a:t>System </a:t>
            </a:r>
            <a:r>
              <a:rPr lang="en-US" dirty="0"/>
              <a:t>downtime</a:t>
            </a:r>
          </a:p>
          <a:p>
            <a:r>
              <a:rPr lang="en-US" dirty="0" smtClean="0"/>
              <a:t>Maintenance</a:t>
            </a:r>
            <a:endParaRPr lang="en-US" dirty="0"/>
          </a:p>
          <a:p>
            <a:r>
              <a:rPr lang="en-US" dirty="0" smtClean="0"/>
              <a:t>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3166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23427d8a725826adad8c81745327cd03b527b30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5163</TotalTime>
  <Words>1234</Words>
  <Application>Microsoft Macintosh PowerPoint</Application>
  <PresentationFormat>On-screen Show (4:3)</PresentationFormat>
  <Paragraphs>150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PPP_SNATU_TXT_In_The_Clouds</vt:lpstr>
      <vt:lpstr>Cloud Computing</vt:lpstr>
      <vt:lpstr>Learning Objectives</vt:lpstr>
      <vt:lpstr>Cloud’s Business Impact</vt:lpstr>
      <vt:lpstr>Total Cost of Ownership</vt:lpstr>
      <vt:lpstr>Cost Components of Software</vt:lpstr>
      <vt:lpstr>Cost Components of Hardware</vt:lpstr>
      <vt:lpstr>Cost Components of Hardware Continued</vt:lpstr>
      <vt:lpstr>Cost Components Data Storage</vt:lpstr>
      <vt:lpstr>Cost Components Networks</vt:lpstr>
      <vt:lpstr>Real World: Amazon Total Cost of Ownership Spreadsheet</vt:lpstr>
      <vt:lpstr>Economies of Scale</vt:lpstr>
      <vt:lpstr>Economies of Scale Continued</vt:lpstr>
      <vt:lpstr>Capital Expenditures (CAPEX)</vt:lpstr>
      <vt:lpstr>Operational Expenses (OPEX)</vt:lpstr>
      <vt:lpstr>Real World: Microsoft Operational Expense Calculator</vt:lpstr>
      <vt:lpstr>Return on Investment (ROI)</vt:lpstr>
      <vt:lpstr>Benefits of Monthly Cloud Use</vt:lpstr>
      <vt:lpstr>Profit Margin</vt:lpstr>
      <vt:lpstr>Profit Margin Continued</vt:lpstr>
      <vt:lpstr>Profit Margin Continued</vt:lpstr>
      <vt:lpstr>Moore’s Law</vt:lpstr>
      <vt:lpstr>Moore’s Law and the Cloud</vt:lpstr>
      <vt:lpstr>Other Performance Measures</vt:lpstr>
      <vt:lpstr>Cloud Market Adoption</vt:lpstr>
      <vt:lpstr>Key Terms</vt:lpstr>
      <vt:lpstr>Chapter Review</vt:lpstr>
      <vt:lpstr>Chapter Review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189</cp:revision>
  <dcterms:created xsi:type="dcterms:W3CDTF">2012-01-24T21:28:01Z</dcterms:created>
  <dcterms:modified xsi:type="dcterms:W3CDTF">2012-05-30T04:42:49Z</dcterms:modified>
</cp:coreProperties>
</file>