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D3A775-041E-4F44-8C25-60C889210AF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</a:p>
          <a:p>
            <a:r>
              <a:rPr lang="en-US" dirty="0" smtClean="0"/>
              <a:t>Governing the Cloud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/>
              <a:t>Capability Maturity </a:t>
            </a:r>
            <a:r>
              <a:rPr lang="en-US" dirty="0" smtClean="0"/>
              <a:t>Model (CMM)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The Capability Maturity Model (CMM) was developed at Carnegie Mellon University to </a:t>
            </a:r>
            <a:r>
              <a:rPr lang="en-US" dirty="0" smtClean="0"/>
              <a:t>help businesses </a:t>
            </a:r>
            <a:r>
              <a:rPr lang="en-US" dirty="0"/>
              <a:t>measure and improve their current capabilities. </a:t>
            </a: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time, as a business matures </a:t>
            </a:r>
            <a:r>
              <a:rPr lang="en-US" dirty="0" smtClean="0"/>
              <a:t>and its </a:t>
            </a:r>
            <a:r>
              <a:rPr lang="en-US" dirty="0"/>
              <a:t>skills improve, a company’s CMM scores should increase.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scores increase, so too should </a:t>
            </a:r>
            <a:r>
              <a:rPr lang="en-US" dirty="0" smtClean="0"/>
              <a:t>the predictability </a:t>
            </a:r>
            <a:r>
              <a:rPr lang="en-US" dirty="0"/>
              <a:t>and reliability of the business.</a:t>
            </a:r>
          </a:p>
        </p:txBody>
      </p:sp>
    </p:spTree>
    <p:extLst>
      <p:ext uri="{BB962C8B-B14F-4D97-AF65-F5344CB8AC3E}">
        <p14:creationId xmlns:p14="http://schemas.microsoft.com/office/powerpoint/2010/main" val="64463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8295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What You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company defines its business goals and metrics, it must inspect the </a:t>
            </a:r>
            <a:r>
              <a:rPr lang="en-US" dirty="0" smtClean="0"/>
              <a:t>underlying factors </a:t>
            </a:r>
            <a:r>
              <a:rPr lang="en-US" dirty="0"/>
              <a:t>that drive business results.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rather than take its </a:t>
            </a:r>
            <a:r>
              <a:rPr lang="en-US" dirty="0" smtClean="0"/>
              <a:t>financials at </a:t>
            </a:r>
            <a:r>
              <a:rPr lang="en-US" dirty="0"/>
              <a:t>face value, the company should examine the sources from which the </a:t>
            </a:r>
            <a:r>
              <a:rPr lang="en-US" dirty="0" smtClean="0"/>
              <a:t>values are </a:t>
            </a:r>
            <a:r>
              <a:rPr lang="en-US" dirty="0"/>
              <a:t>derived to ensure that each is accurate and free from fraud. </a:t>
            </a:r>
            <a:endParaRPr lang="en-US" dirty="0" smtClean="0"/>
          </a:p>
          <a:p>
            <a:r>
              <a:rPr lang="en-US" dirty="0" smtClean="0"/>
              <a:t>This inspection process </a:t>
            </a:r>
            <a:r>
              <a:rPr lang="en-US" dirty="0"/>
              <a:t>is known as </a:t>
            </a:r>
            <a:r>
              <a:rPr lang="en-US" b="1" dirty="0"/>
              <a:t>auditing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must audit the source of the values </a:t>
            </a:r>
            <a:r>
              <a:rPr lang="en-US" dirty="0" smtClean="0"/>
              <a:t>they measure </a:t>
            </a:r>
            <a:r>
              <a:rPr lang="en-US" dirty="0"/>
              <a:t>and report using internal or external auditors.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67641"/>
            <a:ext cx="3714415" cy="3126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controls allow a company auditor to inspect </a:t>
            </a:r>
            <a:r>
              <a:rPr lang="en-US" dirty="0" smtClean="0"/>
              <a:t>data values </a:t>
            </a:r>
            <a:r>
              <a:rPr lang="en-US" dirty="0"/>
              <a:t>at key stages.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167535" cy="2924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3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09550"/>
            <a:ext cx="6629400" cy="16954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/>
              <a:t>Committee of Sponsoring Organizations of </a:t>
            </a:r>
            <a:r>
              <a:rPr lang="en-US" dirty="0" smtClean="0"/>
              <a:t>the </a:t>
            </a:r>
            <a:r>
              <a:rPr lang="en-US" dirty="0" err="1" smtClean="0"/>
              <a:t>Treadway</a:t>
            </a:r>
            <a:r>
              <a:rPr lang="en-US" dirty="0" smtClean="0"/>
              <a:t>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key aspect of corporate governance is internal controls. </a:t>
            </a:r>
            <a:r>
              <a:rPr lang="en-US" dirty="0" smtClean="0"/>
              <a:t>An internal </a:t>
            </a:r>
            <a:r>
              <a:rPr lang="en-US" dirty="0"/>
              <a:t>control is </a:t>
            </a:r>
            <a:r>
              <a:rPr lang="en-US" dirty="0" smtClean="0"/>
              <a:t>a process </a:t>
            </a:r>
            <a:r>
              <a:rPr lang="en-US" dirty="0"/>
              <a:t>that provides assurance that the objectives of a company’s operational goals </a:t>
            </a:r>
            <a:r>
              <a:rPr lang="en-US" dirty="0" smtClean="0"/>
              <a:t>and legal </a:t>
            </a:r>
            <a:r>
              <a:rPr lang="en-US" dirty="0"/>
              <a:t>compliance requirements are being met, as well as confidence in the accuracy of </a:t>
            </a:r>
            <a:r>
              <a:rPr lang="en-US" dirty="0" smtClean="0"/>
              <a:t>the reporting </a:t>
            </a:r>
            <a:r>
              <a:rPr lang="en-US" dirty="0"/>
              <a:t>of operations.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Committee of Sponsoring Organizations of the </a:t>
            </a:r>
            <a:r>
              <a:rPr lang="en-US" dirty="0" err="1"/>
              <a:t>Treadway</a:t>
            </a:r>
            <a:r>
              <a:rPr lang="en-US" dirty="0"/>
              <a:t> </a:t>
            </a:r>
            <a:r>
              <a:rPr lang="en-US" dirty="0" smtClean="0"/>
              <a:t>Commission (</a:t>
            </a:r>
            <a:r>
              <a:rPr lang="en-US" dirty="0"/>
              <a:t>COSO) has defined a model that companies can use to evaluate their internal controls.</a:t>
            </a:r>
          </a:p>
        </p:txBody>
      </p:sp>
    </p:spTree>
    <p:extLst>
      <p:ext uri="{BB962C8B-B14F-4D97-AF65-F5344CB8AC3E}">
        <p14:creationId xmlns:p14="http://schemas.microsoft.com/office/powerpoint/2010/main" val="135614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The Components of the (expanded) COSO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60" y="2133600"/>
            <a:ext cx="6662738" cy="434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7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771650"/>
          </a:xfrm>
        </p:spPr>
        <p:txBody>
          <a:bodyPr/>
          <a:lstStyle/>
          <a:p>
            <a:r>
              <a:rPr lang="en-US" dirty="0"/>
              <a:t>Control Objectives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and Related</a:t>
            </a:r>
            <a:br>
              <a:rPr lang="en-US" dirty="0"/>
            </a:br>
            <a:r>
              <a:rPr lang="en-US" dirty="0" smtClean="0"/>
              <a:t>Technology (COBIT)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Objectives for Information and Related Technology (COBIT) is an IT </a:t>
            </a:r>
            <a:r>
              <a:rPr lang="en-US" dirty="0" smtClean="0"/>
              <a:t>governance framework </a:t>
            </a:r>
            <a:r>
              <a:rPr lang="en-US" dirty="0"/>
              <a:t>defined by the Information Systems Audit Control Association (ISACA). </a:t>
            </a:r>
            <a:endParaRPr lang="en-US" dirty="0" smtClean="0"/>
          </a:p>
          <a:p>
            <a:r>
              <a:rPr lang="en-US" dirty="0" smtClean="0"/>
              <a:t>COBIT defines </a:t>
            </a:r>
            <a:r>
              <a:rPr lang="en-US" dirty="0"/>
              <a:t>dozens of processes an IT manager and staff can use to plan, acquire, implement</a:t>
            </a:r>
            <a:r>
              <a:rPr lang="en-US" dirty="0" smtClean="0"/>
              <a:t>, deliver</a:t>
            </a:r>
            <a:r>
              <a:rPr lang="en-US" dirty="0"/>
              <a:t>, support, monitor, and evaluate IT solutions.</a:t>
            </a:r>
          </a:p>
        </p:txBody>
      </p:sp>
    </p:spTree>
    <p:extLst>
      <p:ext uri="{BB962C8B-B14F-4D97-AF65-F5344CB8AC3E}">
        <p14:creationId xmlns:p14="http://schemas.microsoft.com/office/powerpoint/2010/main" val="324048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IT governance is one of many key types of governance a company must consider.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38" y="3352798"/>
            <a:ext cx="6510338" cy="2779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1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95450"/>
          </a:xfrm>
        </p:spPr>
        <p:txBody>
          <a:bodyPr/>
          <a:lstStyle/>
          <a:p>
            <a:r>
              <a:rPr lang="en-US" dirty="0" smtClean="0"/>
              <a:t>Real World: Sarbanes-Oxley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n 2002, in the aftermath of the dot-com crash and corporate scandals that included Enron</a:t>
            </a:r>
            <a:r>
              <a:rPr lang="en-US" dirty="0" smtClean="0"/>
              <a:t>, Tyco</a:t>
            </a:r>
            <a:r>
              <a:rPr lang="en-US" dirty="0"/>
              <a:t>, and WorldCom, Senator Paul Sarbanes of Maryland and Representative Michael Oxley </a:t>
            </a:r>
            <a:r>
              <a:rPr lang="en-US" dirty="0" smtClean="0"/>
              <a:t>of Ohio </a:t>
            </a:r>
            <a:r>
              <a:rPr lang="en-US" dirty="0"/>
              <a:t>co-sponsored </a:t>
            </a:r>
            <a:r>
              <a:rPr lang="en-US" dirty="0" smtClean="0"/>
              <a:t>a bill. </a:t>
            </a:r>
          </a:p>
          <a:p>
            <a:r>
              <a:rPr lang="en-US" dirty="0" smtClean="0"/>
              <a:t>Once </a:t>
            </a:r>
            <a:r>
              <a:rPr lang="en-US" dirty="0"/>
              <a:t>passed, the law became known as Sarbanes-Oxley.</a:t>
            </a:r>
          </a:p>
          <a:p>
            <a:r>
              <a:rPr lang="en-US" dirty="0"/>
              <a:t>The law’s goal was to improve confidence in the truthfulness of company reporting </a:t>
            </a:r>
            <a:r>
              <a:rPr lang="en-US" dirty="0" smtClean="0"/>
              <a:t>by requiring </a:t>
            </a:r>
            <a:r>
              <a:rPr lang="en-US" dirty="0"/>
              <a:t>greater transparency and controls of the data that companies report.</a:t>
            </a:r>
          </a:p>
        </p:txBody>
      </p:sp>
    </p:spTree>
    <p:extLst>
      <p:ext uri="{BB962C8B-B14F-4D97-AF65-F5344CB8AC3E}">
        <p14:creationId xmlns:p14="http://schemas.microsoft.com/office/powerpoint/2010/main" val="368239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267200"/>
          </a:xfrm>
        </p:spPr>
        <p:txBody>
          <a:bodyPr/>
          <a:lstStyle/>
          <a:p>
            <a:r>
              <a:rPr lang="en-US" sz="2000" dirty="0" smtClean="0"/>
              <a:t>Define </a:t>
            </a:r>
            <a:r>
              <a:rPr lang="en-US" sz="2000" dirty="0"/>
              <a:t>and describe corporate governance.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business strategy and provide examples of strategic goals.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how companies use the Capability Maturity Model (CMM) </a:t>
            </a:r>
            <a:r>
              <a:rPr lang="en-US" sz="2000" dirty="0" smtClean="0"/>
              <a:t>to measure </a:t>
            </a:r>
            <a:r>
              <a:rPr lang="en-US" sz="2000" dirty="0"/>
              <a:t>their current capabilities.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and describe internal controls.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and describe IT governance.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various types of governance a company must perform.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role of Sarbanes-Oxley in corporate IT governance.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factors to consider when developing governance procedures </a:t>
            </a:r>
            <a:r>
              <a:rPr lang="en-US" sz="2000" dirty="0" smtClean="0"/>
              <a:t>for the </a:t>
            </a:r>
            <a:r>
              <a:rPr lang="en-US" sz="2000" dirty="0"/>
              <a:t>cloud.</a:t>
            </a:r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19250"/>
          </a:xfrm>
        </p:spPr>
        <p:txBody>
          <a:bodyPr/>
          <a:lstStyle/>
          <a:p>
            <a:r>
              <a:rPr lang="en-US" dirty="0" smtClean="0"/>
              <a:t>Real World: IT Governance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/>
              <a:t>he IT Governance Institute (ITGI) was formed in 1998 to assist businesses in aligning IT </a:t>
            </a:r>
            <a:r>
              <a:rPr lang="en-US" dirty="0" smtClean="0"/>
              <a:t>solutions with </a:t>
            </a:r>
            <a:r>
              <a:rPr lang="en-US" dirty="0"/>
              <a:t>business strategies.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institute conducts research on the global practices </a:t>
            </a:r>
            <a:r>
              <a:rPr lang="en-US" dirty="0" smtClean="0"/>
              <a:t>and perceptions </a:t>
            </a:r>
            <a:r>
              <a:rPr lang="en-US" dirty="0"/>
              <a:t>of IT governance. The institute makes many of its best practices, case studies</a:t>
            </a:r>
            <a:r>
              <a:rPr lang="en-US" dirty="0" smtClean="0"/>
              <a:t>, and </a:t>
            </a:r>
            <a:r>
              <a:rPr lang="en-US" dirty="0"/>
              <a:t>research papers available for sale or download from its </a:t>
            </a:r>
            <a:r>
              <a:rPr lang="en-US" dirty="0" smtClean="0"/>
              <a:t>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7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19250"/>
          </a:xfrm>
        </p:spPr>
        <p:txBody>
          <a:bodyPr/>
          <a:lstStyle/>
          <a:p>
            <a:r>
              <a:rPr lang="en-US" dirty="0" smtClean="0"/>
              <a:t>SLA Governance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within the company can access the service?</a:t>
            </a:r>
          </a:p>
          <a:p>
            <a:r>
              <a:rPr lang="en-US" dirty="0" smtClean="0"/>
              <a:t>Who </a:t>
            </a:r>
            <a:r>
              <a:rPr lang="en-US" dirty="0"/>
              <a:t>within the cloud provider can access the service?</a:t>
            </a:r>
          </a:p>
          <a:p>
            <a:r>
              <a:rPr lang="en-US" dirty="0" smtClean="0"/>
              <a:t>What </a:t>
            </a:r>
            <a:r>
              <a:rPr lang="en-US" dirty="0"/>
              <a:t>can those who can access the service do?</a:t>
            </a:r>
          </a:p>
          <a:p>
            <a:r>
              <a:rPr lang="en-US" dirty="0" smtClean="0"/>
              <a:t>Is </a:t>
            </a:r>
            <a:r>
              <a:rPr lang="en-US" dirty="0"/>
              <a:t>the solution </a:t>
            </a:r>
            <a:r>
              <a:rPr lang="en-US" dirty="0" smtClean="0"/>
              <a:t>multitenant</a:t>
            </a:r>
            <a:r>
              <a:rPr lang="en-US" dirty="0"/>
              <a:t>?</a:t>
            </a:r>
          </a:p>
          <a:p>
            <a:r>
              <a:rPr lang="en-US" dirty="0" smtClean="0"/>
              <a:t>How </a:t>
            </a:r>
            <a:r>
              <a:rPr lang="en-US" dirty="0"/>
              <a:t>is the service secured?</a:t>
            </a:r>
          </a:p>
          <a:p>
            <a:r>
              <a:rPr lang="en-US" dirty="0" smtClean="0"/>
              <a:t>How </a:t>
            </a:r>
            <a:r>
              <a:rPr lang="en-US" dirty="0"/>
              <a:t>is the service replicated or collocated?</a:t>
            </a:r>
          </a:p>
          <a:p>
            <a:r>
              <a:rPr lang="en-US" dirty="0" smtClean="0"/>
              <a:t>How </a:t>
            </a:r>
            <a:r>
              <a:rPr lang="en-US" dirty="0"/>
              <a:t>can the service be tested and validated?</a:t>
            </a:r>
          </a:p>
          <a:p>
            <a:r>
              <a:rPr lang="en-US" dirty="0" smtClean="0"/>
              <a:t>What </a:t>
            </a:r>
            <a:r>
              <a:rPr lang="en-US" dirty="0"/>
              <a:t>is the service uptime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3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SLA Governance Considerations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and when is the service maintained?</a:t>
            </a:r>
          </a:p>
          <a:p>
            <a:r>
              <a:rPr lang="en-US" dirty="0" smtClean="0"/>
              <a:t>What </a:t>
            </a:r>
            <a:r>
              <a:rPr lang="en-US" dirty="0"/>
              <a:t>controls can be implemented and at what stages of the service?</a:t>
            </a:r>
          </a:p>
          <a:p>
            <a:r>
              <a:rPr lang="en-US" dirty="0" smtClean="0"/>
              <a:t>How </a:t>
            </a:r>
            <a:r>
              <a:rPr lang="en-US" dirty="0"/>
              <a:t>are errors and exceptions logged?</a:t>
            </a:r>
          </a:p>
          <a:p>
            <a:r>
              <a:rPr lang="en-US" dirty="0" smtClean="0"/>
              <a:t>How </a:t>
            </a:r>
            <a:r>
              <a:rPr lang="en-US" dirty="0"/>
              <a:t>can performance be monitored?</a:t>
            </a:r>
          </a:p>
          <a:p>
            <a:r>
              <a:rPr lang="en-US" dirty="0" smtClean="0"/>
              <a:t>What </a:t>
            </a:r>
            <a:r>
              <a:rPr lang="en-US" dirty="0"/>
              <a:t>is the upgrading and versioning process?</a:t>
            </a:r>
          </a:p>
          <a:p>
            <a:r>
              <a:rPr lang="en-US" dirty="0" smtClean="0"/>
              <a:t>What </a:t>
            </a:r>
            <a:r>
              <a:rPr lang="en-US" dirty="0"/>
              <a:t>auditing support is provided?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18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28900"/>
            <a:ext cx="784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01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corporate governance.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</a:t>
            </a:r>
            <a:r>
              <a:rPr lang="en-US" dirty="0"/>
              <a:t>the events that led up to the need for increased corporate governance.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business strategy. List five possible business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</a:t>
            </a:r>
            <a:r>
              <a:rPr lang="en-US" dirty="0"/>
              <a:t>the purpose of the Capability Maturity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auditing.</a:t>
            </a:r>
          </a:p>
        </p:txBody>
      </p:sp>
    </p:spTree>
    <p:extLst>
      <p:ext uri="{BB962C8B-B14F-4D97-AF65-F5344CB8AC3E}">
        <p14:creationId xmlns:p14="http://schemas.microsoft.com/office/powerpoint/2010/main" val="154404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Define </a:t>
            </a:r>
            <a:r>
              <a:rPr lang="en-US" dirty="0"/>
              <a:t>internal control and provide an example of a control.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Discuss </a:t>
            </a:r>
            <a:r>
              <a:rPr lang="en-US" dirty="0"/>
              <a:t>the role Sarbanes/Oxley has played with respect to corporate governance.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Define </a:t>
            </a:r>
            <a:r>
              <a:rPr lang="en-US" dirty="0"/>
              <a:t>IT governance.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List </a:t>
            </a:r>
            <a:r>
              <a:rPr lang="en-US" dirty="0"/>
              <a:t>factors one should consider with respect to governing the cloud.</a:t>
            </a:r>
          </a:p>
        </p:txBody>
      </p:sp>
    </p:spTree>
    <p:extLst>
      <p:ext uri="{BB962C8B-B14F-4D97-AF65-F5344CB8AC3E}">
        <p14:creationId xmlns:p14="http://schemas.microsoft.com/office/powerpoint/2010/main" val="398281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771650"/>
          </a:xfrm>
        </p:spPr>
        <p:txBody>
          <a:bodyPr/>
          <a:lstStyle/>
          <a:p>
            <a:r>
              <a:rPr lang="en-US" dirty="0" smtClean="0"/>
              <a:t>The Need for True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 smtClean="0"/>
              <a:t>Following the DOT.com crash </a:t>
            </a:r>
            <a:r>
              <a:rPr lang="en-US" dirty="0"/>
              <a:t>and corporate scandals such as Enron</a:t>
            </a:r>
            <a:r>
              <a:rPr lang="en-US" dirty="0" smtClean="0"/>
              <a:t>, Tyco</a:t>
            </a:r>
            <a:r>
              <a:rPr lang="en-US" dirty="0"/>
              <a:t>, and WorldCom, pressures emerged from the government, shareholders</a:t>
            </a:r>
            <a:r>
              <a:rPr lang="en-US" dirty="0" smtClean="0"/>
              <a:t>, and </a:t>
            </a:r>
            <a:r>
              <a:rPr lang="en-US" dirty="0"/>
              <a:t>numerous other stakeholders for companies to increase </a:t>
            </a:r>
            <a:r>
              <a:rPr lang="en-US" dirty="0" smtClean="0"/>
              <a:t>their financial </a:t>
            </a:r>
            <a:r>
              <a:rPr lang="en-US" dirty="0"/>
              <a:t>oversight to reduce opportunity for fraud and to restore </a:t>
            </a:r>
            <a:r>
              <a:rPr lang="en-US" dirty="0" smtClean="0"/>
              <a:t>confidence in </a:t>
            </a:r>
            <a:r>
              <a:rPr lang="en-US" dirty="0"/>
              <a:t>corporate financial reporting.</a:t>
            </a:r>
          </a:p>
        </p:txBody>
      </p:sp>
    </p:spTree>
    <p:extLst>
      <p:ext uri="{BB962C8B-B14F-4D97-AF65-F5344CB8AC3E}">
        <p14:creationId xmlns:p14="http://schemas.microsoft.com/office/powerpoint/2010/main" val="206889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Because most of </a:t>
            </a:r>
            <a:r>
              <a:rPr lang="en-US" dirty="0" smtClean="0"/>
              <a:t>the data </a:t>
            </a:r>
            <a:r>
              <a:rPr lang="en-US" dirty="0"/>
              <a:t>that drive corporate financial reports originate within data centers</a:t>
            </a:r>
            <a:r>
              <a:rPr lang="en-US" dirty="0" smtClean="0"/>
              <a:t>, the </a:t>
            </a:r>
            <a:r>
              <a:rPr lang="en-US" dirty="0"/>
              <a:t>new era of governance has brought greater visibility and a greater </a:t>
            </a:r>
            <a:r>
              <a:rPr lang="en-US" dirty="0" smtClean="0"/>
              <a:t>need for </a:t>
            </a:r>
            <a:r>
              <a:rPr lang="en-US" dirty="0"/>
              <a:t>controls to IT departments.</a:t>
            </a:r>
          </a:p>
        </p:txBody>
      </p:sp>
    </p:spTree>
    <p:extLst>
      <p:ext uri="{BB962C8B-B14F-4D97-AF65-F5344CB8AC3E}">
        <p14:creationId xmlns:p14="http://schemas.microsoft.com/office/powerpoint/2010/main" val="132760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b="1" dirty="0"/>
              <a:t>Corporate governance </a:t>
            </a:r>
            <a:r>
              <a:rPr lang="en-US" dirty="0"/>
              <a:t>combines the processes, policies, laws, and controls </a:t>
            </a:r>
            <a:r>
              <a:rPr lang="en-US" dirty="0" smtClean="0"/>
              <a:t>that affect </a:t>
            </a:r>
            <a:r>
              <a:rPr lang="en-US" dirty="0"/>
              <a:t>how a company operates.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governance guides the company’s </a:t>
            </a:r>
            <a:r>
              <a:rPr lang="en-US" dirty="0" smtClean="0"/>
              <a:t>decision making and </a:t>
            </a:r>
            <a:r>
              <a:rPr lang="en-US" dirty="0"/>
              <a:t>administrative processes. </a:t>
            </a:r>
            <a:endParaRPr lang="en-US" dirty="0" smtClean="0"/>
          </a:p>
          <a:p>
            <a:r>
              <a:rPr lang="en-US" dirty="0" smtClean="0"/>
              <a:t>Corporate </a:t>
            </a:r>
            <a:r>
              <a:rPr lang="en-US" dirty="0"/>
              <a:t>governance, </a:t>
            </a:r>
            <a:r>
              <a:rPr lang="en-US" dirty="0" smtClean="0"/>
              <a:t>is </a:t>
            </a:r>
            <a:r>
              <a:rPr lang="en-US" dirty="0"/>
              <a:t>complex and involves people, processes, systems, and more.</a:t>
            </a:r>
          </a:p>
        </p:txBody>
      </p:sp>
    </p:spTree>
    <p:extLst>
      <p:ext uri="{BB962C8B-B14F-4D97-AF65-F5344CB8AC3E}">
        <p14:creationId xmlns:p14="http://schemas.microsoft.com/office/powerpoint/2010/main" val="294968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95450"/>
          </a:xfrm>
        </p:spPr>
        <p:txBody>
          <a:bodyPr/>
          <a:lstStyle/>
          <a:p>
            <a:r>
              <a:rPr lang="en-US" dirty="0" smtClean="0"/>
              <a:t>Corporate-Governance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the corporate-governance process.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819400"/>
            <a:ext cx="3743325" cy="3570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/>
              <a:t>Organization </a:t>
            </a:r>
            <a:r>
              <a:rPr lang="en-US" dirty="0" smtClean="0"/>
              <a:t>for Economic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n 1999, the Organization for Economic Cooperation and Development (OECD) published </a:t>
            </a:r>
            <a:r>
              <a:rPr lang="en-US" dirty="0" smtClean="0"/>
              <a:t>the Principles </a:t>
            </a:r>
            <a:r>
              <a:rPr lang="en-US" dirty="0"/>
              <a:t>for Corporate Development. It has been revised to address </a:t>
            </a:r>
            <a:r>
              <a:rPr lang="en-US" dirty="0" smtClean="0"/>
              <a:t>corporate-governance issues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79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/>
              <a:t>Understanding Business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/>
          <a:lstStyle/>
          <a:p>
            <a:r>
              <a:rPr lang="en-US" dirty="0"/>
              <a:t>A strategy is a plan of action designed to achieve one or more particular goals.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business </a:t>
            </a:r>
            <a:r>
              <a:rPr lang="en-US" b="1" dirty="0"/>
              <a:t>strategy </a:t>
            </a:r>
            <a:r>
              <a:rPr lang="en-US" dirty="0"/>
              <a:t>comprises the plans a company executes to achieve </a:t>
            </a:r>
            <a:r>
              <a:rPr lang="en-US" dirty="0" smtClean="0"/>
              <a:t>business goals.</a:t>
            </a:r>
          </a:p>
        </p:txBody>
      </p:sp>
    </p:spTree>
    <p:extLst>
      <p:ext uri="{BB962C8B-B14F-4D97-AF65-F5344CB8AC3E}">
        <p14:creationId xmlns:p14="http://schemas.microsoft.com/office/powerpoint/2010/main" val="62421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Components of a Business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Maximizing </a:t>
            </a:r>
            <a:r>
              <a:rPr lang="en-US" dirty="0"/>
              <a:t>shareholder value</a:t>
            </a:r>
          </a:p>
          <a:p>
            <a:r>
              <a:rPr lang="en-US" dirty="0" smtClean="0"/>
              <a:t>Reducing </a:t>
            </a:r>
            <a:r>
              <a:rPr lang="en-US" dirty="0"/>
              <a:t>or managing costs to maximize profits</a:t>
            </a:r>
          </a:p>
          <a:p>
            <a:r>
              <a:rPr lang="en-US" dirty="0" smtClean="0"/>
              <a:t>Providing </a:t>
            </a:r>
            <a:r>
              <a:rPr lang="en-US" dirty="0"/>
              <a:t>a high-quality work environment to attract and retain employees</a:t>
            </a:r>
          </a:p>
          <a:p>
            <a:r>
              <a:rPr lang="en-US" dirty="0" smtClean="0"/>
              <a:t>Maintaining </a:t>
            </a:r>
            <a:r>
              <a:rPr lang="en-US" dirty="0"/>
              <a:t>a high degree of customer satisfaction</a:t>
            </a:r>
          </a:p>
          <a:p>
            <a:r>
              <a:rPr lang="en-US" dirty="0" smtClean="0"/>
              <a:t>Supporting </a:t>
            </a:r>
            <a:r>
              <a:rPr lang="en-US" dirty="0"/>
              <a:t>environmentally friendly operations</a:t>
            </a:r>
          </a:p>
          <a:p>
            <a:r>
              <a:rPr lang="en-US" dirty="0" smtClean="0"/>
              <a:t>Developing </a:t>
            </a:r>
            <a:r>
              <a:rPr lang="en-US" dirty="0"/>
              <a:t>a sustainable, competitive advantage</a:t>
            </a:r>
          </a:p>
          <a:p>
            <a:r>
              <a:rPr lang="en-US" dirty="0" smtClean="0"/>
              <a:t>Providing </a:t>
            </a:r>
            <a:r>
              <a:rPr lang="en-US" dirty="0"/>
              <a:t>accurate reporting of company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44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b44e663bd468ed97ce8eaafb5ef46aa90474a9d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5133</TotalTime>
  <Words>1049</Words>
  <Application>Microsoft Macintosh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PPP_SNATU_TXT_In_The_Clouds</vt:lpstr>
      <vt:lpstr>Cloud Computing</vt:lpstr>
      <vt:lpstr>Learning Objectives</vt:lpstr>
      <vt:lpstr>The Need for True Financials</vt:lpstr>
      <vt:lpstr>Why IT Is Involved</vt:lpstr>
      <vt:lpstr>Corporate Governance</vt:lpstr>
      <vt:lpstr>Corporate-Governance Process</vt:lpstr>
      <vt:lpstr>Real World: Organization for Economic Cooperation</vt:lpstr>
      <vt:lpstr>Understanding Business Strategy</vt:lpstr>
      <vt:lpstr>Components of a Business Strategy</vt:lpstr>
      <vt:lpstr>Real World: Capability Maturity Model (CMM)</vt:lpstr>
      <vt:lpstr>Levels of CMM</vt:lpstr>
      <vt:lpstr>Inspect What You Expect</vt:lpstr>
      <vt:lpstr>Auditing</vt:lpstr>
      <vt:lpstr>Internal Controls</vt:lpstr>
      <vt:lpstr>Real World: Committee of Sponsoring Organizations of the Treadway Commission</vt:lpstr>
      <vt:lpstr>The Components of the (expanded) COSO Model</vt:lpstr>
      <vt:lpstr>Control Objectives for  Information and Related Technology (COBIT)</vt:lpstr>
      <vt:lpstr>IT Governance</vt:lpstr>
      <vt:lpstr>Real World: Sarbanes-Oxley</vt:lpstr>
      <vt:lpstr>Real World: IT Governance Institute</vt:lpstr>
      <vt:lpstr>SLA Governance Considerations</vt:lpstr>
      <vt:lpstr>SLA Governance Considerations Continued</vt:lpstr>
      <vt:lpstr>Key Terms</vt:lpstr>
      <vt:lpstr>Chapter Review</vt:lpstr>
      <vt:lpstr>Chapter Review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181</cp:revision>
  <dcterms:created xsi:type="dcterms:W3CDTF">2012-01-24T21:28:01Z</dcterms:created>
  <dcterms:modified xsi:type="dcterms:W3CDTF">2012-05-30T04:42:32Z</dcterms:modified>
</cp:coreProperties>
</file>