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D3A775-041E-4F44-8C25-60C889210AFF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9"/>
            <p14:sldId id="268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251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tags" Target="tags/tag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038600"/>
            <a:ext cx="8534400" cy="990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029200"/>
            <a:ext cx="8534400" cy="914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05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09550"/>
            <a:ext cx="2133600" cy="6343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09550"/>
            <a:ext cx="6248400" cy="6343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7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46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4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5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741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23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68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2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209550"/>
            <a:ext cx="62484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828800"/>
            <a:ext cx="8534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Cloud Computing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14</a:t>
            </a:r>
          </a:p>
          <a:p>
            <a:r>
              <a:rPr lang="en-US" dirty="0" smtClean="0"/>
              <a:t>Mobile Cloud Computing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81000"/>
            <a:ext cx="3344103" cy="43434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888" y="5181600"/>
            <a:ext cx="229552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81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Pages, Apps, and Widgets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9067800" cy="4876800"/>
          </a:xfrm>
        </p:spPr>
        <p:txBody>
          <a:bodyPr/>
          <a:lstStyle/>
          <a:p>
            <a:r>
              <a:rPr lang="en-US" sz="2400" dirty="0" smtClean="0"/>
              <a:t>Developers build </a:t>
            </a:r>
            <a:r>
              <a:rPr lang="en-US" sz="2400" dirty="0"/>
              <a:t>mobile </a:t>
            </a:r>
            <a:r>
              <a:rPr lang="en-US" sz="2400" dirty="0" smtClean="0"/>
              <a:t>solutions in one of three ways</a:t>
            </a:r>
            <a:r>
              <a:rPr lang="en-US" sz="2400" dirty="0"/>
              <a:t>:</a:t>
            </a:r>
            <a:endParaRPr lang="en-US" sz="2400" dirty="0" smtClean="0"/>
          </a:p>
          <a:p>
            <a:pPr lvl="1"/>
            <a:r>
              <a:rPr lang="en-US" dirty="0" smtClean="0"/>
              <a:t>First</a:t>
            </a:r>
            <a:r>
              <a:rPr lang="en-US" dirty="0"/>
              <a:t>, they can build a web page, ideally targeted for a mobile display</a:t>
            </a:r>
            <a:r>
              <a:rPr lang="en-US" dirty="0" smtClean="0"/>
              <a:t>. As </a:t>
            </a:r>
            <a:r>
              <a:rPr lang="en-US" dirty="0"/>
              <a:t>users browse the Web using mobile browsers built into their phones, </a:t>
            </a:r>
            <a:r>
              <a:rPr lang="en-US" dirty="0" smtClean="0"/>
              <a:t>the contents </a:t>
            </a:r>
            <a:r>
              <a:rPr lang="en-US" dirty="0"/>
              <a:t>of the web page appear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Second, developers can build an </a:t>
            </a:r>
            <a:r>
              <a:rPr lang="en-US" b="1" dirty="0"/>
              <a:t>app</a:t>
            </a:r>
            <a:r>
              <a:rPr lang="en-US" dirty="0"/>
              <a:t>, which typically is a device-specific </a:t>
            </a:r>
            <a:r>
              <a:rPr lang="en-US" dirty="0" smtClean="0"/>
              <a:t>program that </a:t>
            </a:r>
            <a:r>
              <a:rPr lang="en-US" dirty="0"/>
              <a:t>users download and install (either free or for a price) onto a device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Third, developers can create a </a:t>
            </a:r>
            <a:r>
              <a:rPr lang="en-US" b="1" dirty="0"/>
              <a:t>widget</a:t>
            </a:r>
            <a:r>
              <a:rPr lang="en-US" dirty="0"/>
              <a:t>, which is much like an app that the </a:t>
            </a:r>
            <a:r>
              <a:rPr lang="en-US" dirty="0" smtClean="0"/>
              <a:t>user downloads </a:t>
            </a:r>
            <a:r>
              <a:rPr lang="en-US" dirty="0"/>
              <a:t>and installs to his or her mobile device. A widget differs from an app </a:t>
            </a:r>
            <a:r>
              <a:rPr lang="en-US" dirty="0" smtClean="0"/>
              <a:t>in that </a:t>
            </a:r>
            <a:r>
              <a:rPr lang="en-US" dirty="0"/>
              <a:t>the widget is always active.</a:t>
            </a:r>
          </a:p>
        </p:txBody>
      </p:sp>
    </p:spTree>
    <p:extLst>
      <p:ext uri="{BB962C8B-B14F-4D97-AF65-F5344CB8AC3E}">
        <p14:creationId xmlns:p14="http://schemas.microsoft.com/office/powerpoint/2010/main" val="1753480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Endless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business apps, to games, to education, there are hundreds of thousands of apps available for </a:t>
            </a:r>
            <a:r>
              <a:rPr lang="en-US" dirty="0" smtClean="0"/>
              <a:t>the iPhone</a:t>
            </a:r>
            <a:r>
              <a:rPr lang="en-US" dirty="0"/>
              <a:t>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3429000"/>
            <a:ext cx="5172075" cy="287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279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09550"/>
            <a:ext cx="6248400" cy="1466850"/>
          </a:xfrm>
        </p:spPr>
        <p:txBody>
          <a:bodyPr/>
          <a:lstStyle/>
          <a:p>
            <a:r>
              <a:rPr lang="en-US" dirty="0" smtClean="0"/>
              <a:t>Real World: W3C Mobile Page Checker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</a:t>
            </a:r>
            <a:r>
              <a:rPr lang="en-US" dirty="0"/>
              <a:t>developers should be familiar with the W3C website and its outstanding </a:t>
            </a:r>
            <a:r>
              <a:rPr lang="en-US" dirty="0" smtClean="0"/>
              <a:t>development tutorials </a:t>
            </a:r>
            <a:r>
              <a:rPr lang="en-US" dirty="0"/>
              <a:t>and tools. </a:t>
            </a:r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it comes to malformed HTML tags, mobile </a:t>
            </a:r>
            <a:r>
              <a:rPr lang="en-US" dirty="0" smtClean="0"/>
              <a:t>web browsers</a:t>
            </a:r>
            <a:r>
              <a:rPr lang="en-US" dirty="0"/>
              <a:t>, because of their compact size (code size), tend not to be as forgiving </a:t>
            </a:r>
            <a:r>
              <a:rPr lang="en-US" dirty="0" smtClean="0"/>
              <a:t>as desktop </a:t>
            </a:r>
            <a:r>
              <a:rPr lang="en-US" dirty="0"/>
              <a:t>browsers. </a:t>
            </a:r>
            <a:endParaRPr lang="en-US" dirty="0" smtClean="0"/>
          </a:p>
          <a:p>
            <a:r>
              <a:rPr lang="en-US" dirty="0" smtClean="0"/>
              <a:t>Before </a:t>
            </a:r>
            <a:r>
              <a:rPr lang="en-US" dirty="0"/>
              <a:t>you launch your mobile pages, you should validate your code using </a:t>
            </a:r>
            <a:r>
              <a:rPr lang="en-US" dirty="0" smtClean="0"/>
              <a:t>the S3C </a:t>
            </a:r>
            <a:r>
              <a:rPr lang="en-US" dirty="0"/>
              <a:t>Mobile Checker at </a:t>
            </a:r>
            <a:r>
              <a:rPr lang="en-US" dirty="0" smtClean="0"/>
              <a:t>www.w3c.org/mobile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41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Markup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HTML markup file and its display within a web browser and mobile device.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51" y="2971800"/>
            <a:ext cx="7515225" cy="351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833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09550"/>
            <a:ext cx="6248400" cy="1543050"/>
          </a:xfrm>
        </p:spPr>
        <p:txBody>
          <a:bodyPr/>
          <a:lstStyle/>
          <a:p>
            <a:r>
              <a:rPr lang="en-US" dirty="0" smtClean="0"/>
              <a:t>Revisiting the Role of HTML5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HTML5 is the fifth major release of HTML. </a:t>
            </a:r>
            <a:endParaRPr lang="en-US" dirty="0" smtClean="0"/>
          </a:p>
          <a:p>
            <a:r>
              <a:rPr lang="en-US" dirty="0" smtClean="0"/>
              <a:t>HTML5 </a:t>
            </a:r>
            <a:r>
              <a:rPr lang="en-US" dirty="0"/>
              <a:t>is important </a:t>
            </a:r>
            <a:r>
              <a:rPr lang="en-US" dirty="0" smtClean="0"/>
              <a:t>because developers </a:t>
            </a:r>
            <a:r>
              <a:rPr lang="en-US" dirty="0"/>
              <a:t>can use it to create multimedia pages similar to what they </a:t>
            </a:r>
            <a:r>
              <a:rPr lang="en-US" dirty="0" smtClean="0"/>
              <a:t>previously created </a:t>
            </a:r>
            <a:r>
              <a:rPr lang="en-US" dirty="0"/>
              <a:t>using Flash. </a:t>
            </a:r>
            <a:endParaRPr lang="en-US" dirty="0" smtClean="0"/>
          </a:p>
          <a:p>
            <a:r>
              <a:rPr lang="en-US" dirty="0" smtClean="0"/>
              <a:t>Unlike </a:t>
            </a:r>
            <a:r>
              <a:rPr lang="en-US" dirty="0"/>
              <a:t>Flash-based pages, which handheld browsers </a:t>
            </a:r>
            <a:r>
              <a:rPr lang="en-US" dirty="0" smtClean="0"/>
              <a:t>could not </a:t>
            </a:r>
            <a:r>
              <a:rPr lang="en-US" dirty="0"/>
              <a:t>display, </a:t>
            </a:r>
            <a:r>
              <a:rPr lang="en-US" dirty="0" smtClean="0"/>
              <a:t>HTML5 </a:t>
            </a:r>
            <a:r>
              <a:rPr lang="en-US" dirty="0"/>
              <a:t>multimedia pages display on all devices. In this way, </a:t>
            </a:r>
            <a:r>
              <a:rPr lang="en-US" dirty="0" smtClean="0"/>
              <a:t>HTML 5 opens </a:t>
            </a:r>
            <a:r>
              <a:rPr lang="en-US" dirty="0"/>
              <a:t>a vast new area of development for mobile devices.</a:t>
            </a:r>
          </a:p>
        </p:txBody>
      </p:sp>
    </p:spTree>
    <p:extLst>
      <p:ext uri="{BB962C8B-B14F-4D97-AF65-F5344CB8AC3E}">
        <p14:creationId xmlns:p14="http://schemas.microsoft.com/office/powerpoint/2010/main" val="4219648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09550"/>
            <a:ext cx="6248400" cy="1466850"/>
          </a:xfrm>
        </p:spPr>
        <p:txBody>
          <a:bodyPr/>
          <a:lstStyle/>
          <a:p>
            <a:r>
              <a:rPr lang="en-US" dirty="0" smtClean="0"/>
              <a:t>Mobile Device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534400" cy="4495800"/>
          </a:xfrm>
        </p:spPr>
        <p:txBody>
          <a:bodyPr/>
          <a:lstStyle/>
          <a:p>
            <a:r>
              <a:rPr lang="en-US" dirty="0"/>
              <a:t>The mobile web is not the traditional </a:t>
            </a:r>
            <a:r>
              <a:rPr lang="en-US" dirty="0" smtClean="0"/>
              <a:t>web</a:t>
            </a:r>
          </a:p>
          <a:p>
            <a:r>
              <a:rPr lang="en-US" dirty="0"/>
              <a:t>Fast is </a:t>
            </a:r>
            <a:r>
              <a:rPr lang="en-US" dirty="0" smtClean="0"/>
              <a:t>good</a:t>
            </a:r>
          </a:p>
          <a:p>
            <a:r>
              <a:rPr lang="en-US" dirty="0"/>
              <a:t>Remember your goals and </a:t>
            </a:r>
            <a:r>
              <a:rPr lang="en-US" dirty="0" smtClean="0"/>
              <a:t>requirements</a:t>
            </a:r>
          </a:p>
          <a:p>
            <a:r>
              <a:rPr lang="en-US" dirty="0"/>
              <a:t>You cannot support </a:t>
            </a:r>
            <a:r>
              <a:rPr lang="en-US" dirty="0" smtClean="0"/>
              <a:t>everything</a:t>
            </a:r>
          </a:p>
          <a:p>
            <a:r>
              <a:rPr lang="en-US" dirty="0"/>
              <a:t>Do not treat mobile content as an afterthought; create, do not convert</a:t>
            </a:r>
            <a:r>
              <a:rPr lang="en-US" dirty="0" smtClean="0"/>
              <a:t>, mobile content</a:t>
            </a:r>
          </a:p>
          <a:p>
            <a:r>
              <a:rPr lang="en-US" dirty="0"/>
              <a:t>Handle different display sizes </a:t>
            </a:r>
            <a:r>
              <a:rPr lang="en-US" dirty="0" smtClean="0"/>
              <a:t>differently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959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09550"/>
            <a:ext cx="6248400" cy="1695450"/>
          </a:xfrm>
        </p:spPr>
        <p:txBody>
          <a:bodyPr/>
          <a:lstStyle/>
          <a:p>
            <a:r>
              <a:rPr lang="en-US" dirty="0" smtClean="0"/>
              <a:t>Real World: </a:t>
            </a:r>
            <a:r>
              <a:rPr lang="en-US" dirty="0" err="1" smtClean="0"/>
              <a:t>WebKit</a:t>
            </a:r>
            <a:r>
              <a:rPr lang="en-US" dirty="0" smtClean="0"/>
              <a:t> Browser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534400" cy="4495800"/>
          </a:xfrm>
        </p:spPr>
        <p:txBody>
          <a:bodyPr/>
          <a:lstStyle/>
          <a:p>
            <a:r>
              <a:rPr lang="en-US" dirty="0" smtClean="0"/>
              <a:t>A</a:t>
            </a:r>
            <a:r>
              <a:rPr lang="en-US" dirty="0"/>
              <a:t>s you drill down through the specifics of mobile web browsers, you will find that many </a:t>
            </a:r>
            <a:r>
              <a:rPr lang="en-US" dirty="0" smtClean="0"/>
              <a:t>run the </a:t>
            </a:r>
            <a:r>
              <a:rPr lang="en-US" dirty="0" err="1"/>
              <a:t>WebKit</a:t>
            </a:r>
            <a:r>
              <a:rPr lang="en-US" dirty="0"/>
              <a:t> open source browser.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can learn more about this browser and </a:t>
            </a:r>
            <a:r>
              <a:rPr lang="en-US" dirty="0" smtClean="0"/>
              <a:t>download the </a:t>
            </a:r>
            <a:r>
              <a:rPr lang="en-US" dirty="0"/>
              <a:t>source code at the </a:t>
            </a:r>
            <a:r>
              <a:rPr lang="en-US" dirty="0" err="1"/>
              <a:t>WebKit</a:t>
            </a:r>
            <a:r>
              <a:rPr lang="en-US" dirty="0"/>
              <a:t> website, </a:t>
            </a:r>
            <a:r>
              <a:rPr lang="en-US" dirty="0" smtClean="0"/>
              <a:t>www.webkit.org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241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09550"/>
            <a:ext cx="6248400" cy="1466850"/>
          </a:xfrm>
        </p:spPr>
        <p:txBody>
          <a:bodyPr/>
          <a:lstStyle/>
          <a:p>
            <a:r>
              <a:rPr lang="en-US" dirty="0" smtClean="0"/>
              <a:t>Real World: </a:t>
            </a:r>
            <a:r>
              <a:rPr lang="en-US" dirty="0" err="1" smtClean="0"/>
              <a:t>mobiReady</a:t>
            </a:r>
            <a:r>
              <a:rPr lang="en-US" dirty="0" smtClean="0"/>
              <a:t> </a:t>
            </a:r>
            <a:r>
              <a:rPr lang="en-US" dirty="0"/>
              <a:t>Page Checker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r>
              <a:rPr lang="en-US" dirty="0"/>
              <a:t>evelopers will often customize web pages for mobile delivery.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you develop your pages</a:t>
            </a:r>
            <a:r>
              <a:rPr lang="en-US" dirty="0" smtClean="0"/>
              <a:t>, you </a:t>
            </a:r>
            <a:r>
              <a:rPr lang="en-US" dirty="0"/>
              <a:t>should test their content against the </a:t>
            </a:r>
            <a:r>
              <a:rPr lang="en-US" dirty="0" err="1"/>
              <a:t>mobiReady</a:t>
            </a:r>
            <a:r>
              <a:rPr lang="en-US" dirty="0"/>
              <a:t> page </a:t>
            </a:r>
            <a:r>
              <a:rPr lang="en-US" dirty="0" smtClean="0"/>
              <a:t>checker.</a:t>
            </a:r>
            <a:endParaRPr lang="en-US" dirty="0"/>
          </a:p>
          <a:p>
            <a:r>
              <a:rPr lang="en-US" dirty="0"/>
              <a:t>As you enter a URL on the </a:t>
            </a:r>
            <a:r>
              <a:rPr lang="en-US" dirty="0" err="1"/>
              <a:t>mobiReady</a:t>
            </a:r>
            <a:r>
              <a:rPr lang="en-US" dirty="0"/>
              <a:t> page, the site will evaluate your page </a:t>
            </a:r>
            <a:r>
              <a:rPr lang="en-US" dirty="0" smtClean="0"/>
              <a:t>content and </a:t>
            </a:r>
            <a:r>
              <a:rPr lang="en-US" dirty="0"/>
              <a:t>display a detailed </a:t>
            </a:r>
            <a:r>
              <a:rPr lang="en-US" dirty="0" smtClean="0"/>
              <a:t>report.</a:t>
            </a:r>
          </a:p>
          <a:p>
            <a:r>
              <a:rPr lang="en-US" dirty="0"/>
              <a:t>Based on the report feedback</a:t>
            </a:r>
            <a:r>
              <a:rPr lang="en-US" dirty="0" smtClean="0"/>
              <a:t>, you </a:t>
            </a:r>
            <a:r>
              <a:rPr lang="en-US" dirty="0"/>
              <a:t>can adjust your page components.</a:t>
            </a:r>
          </a:p>
        </p:txBody>
      </p:sp>
    </p:spTree>
    <p:extLst>
      <p:ext uri="{BB962C8B-B14F-4D97-AF65-F5344CB8AC3E}">
        <p14:creationId xmlns:p14="http://schemas.microsoft.com/office/powerpoint/2010/main" val="2929654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09550"/>
            <a:ext cx="6248400" cy="1543050"/>
          </a:xfrm>
        </p:spPr>
        <p:txBody>
          <a:bodyPr/>
          <a:lstStyle/>
          <a:p>
            <a:r>
              <a:rPr lang="en-US" dirty="0" smtClean="0"/>
              <a:t>Real World: </a:t>
            </a:r>
            <a:r>
              <a:rPr lang="en-US" dirty="0"/>
              <a:t>The “.</a:t>
            </a:r>
            <a:r>
              <a:rPr lang="en-US" dirty="0" err="1" smtClean="0"/>
              <a:t>mobi</a:t>
            </a:r>
            <a:r>
              <a:rPr lang="en-US" dirty="0"/>
              <a:t>” </a:t>
            </a:r>
            <a:r>
              <a:rPr lang="en-US" dirty="0" smtClean="0"/>
              <a:t>Top-Level Domain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876800"/>
          </a:xfrm>
        </p:spPr>
        <p:txBody>
          <a:bodyPr/>
          <a:lstStyle/>
          <a:p>
            <a:r>
              <a:rPr lang="en-US" dirty="0" smtClean="0"/>
              <a:t>Developers </a:t>
            </a:r>
            <a:r>
              <a:rPr lang="en-US" dirty="0"/>
              <a:t>will often create separate web pages for mobile-device display.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direct </a:t>
            </a:r>
            <a:r>
              <a:rPr lang="en-US" dirty="0" smtClean="0"/>
              <a:t>users to </a:t>
            </a:r>
            <a:r>
              <a:rPr lang="en-US" dirty="0"/>
              <a:t>those pages, developers have several options. First, they can have their web </a:t>
            </a:r>
            <a:r>
              <a:rPr lang="en-US" dirty="0" smtClean="0"/>
              <a:t>software detect </a:t>
            </a:r>
            <a:r>
              <a:rPr lang="en-US" dirty="0"/>
              <a:t>the device type, such as a computer or phone, and then download the </a:t>
            </a:r>
            <a:r>
              <a:rPr lang="en-US" dirty="0" smtClean="0"/>
              <a:t>appropriate pages </a:t>
            </a:r>
            <a:r>
              <a:rPr lang="en-US" dirty="0"/>
              <a:t>dynamically. </a:t>
            </a:r>
            <a:endParaRPr lang="en-US" dirty="0" smtClean="0"/>
          </a:p>
          <a:p>
            <a:r>
              <a:rPr lang="en-US" dirty="0" smtClean="0"/>
              <a:t>Second</a:t>
            </a:r>
            <a:r>
              <a:rPr lang="en-US" dirty="0"/>
              <a:t>, many developers will place the letter “m” before their site </a:t>
            </a:r>
            <a:r>
              <a:rPr lang="en-US" dirty="0" smtClean="0"/>
              <a:t>domain name </a:t>
            </a:r>
            <a:r>
              <a:rPr lang="en-US" dirty="0"/>
              <a:t>(creating a subdomain), such as m.somesite.com or even mobile.somesite.com.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3874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“.</a:t>
            </a:r>
            <a:r>
              <a:rPr lang="en-US" dirty="0" err="1" smtClean="0"/>
              <a:t>mobi</a:t>
            </a:r>
            <a:r>
              <a:rPr lang="en-US" dirty="0" smtClean="0"/>
              <a:t>”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534400" cy="4495800"/>
          </a:xfrm>
        </p:spPr>
        <p:txBody>
          <a:bodyPr/>
          <a:lstStyle/>
          <a:p>
            <a:r>
              <a:rPr lang="en-US" dirty="0"/>
              <a:t>Third, </a:t>
            </a:r>
            <a:r>
              <a:rPr lang="en-US" dirty="0" smtClean="0"/>
              <a:t>just as </a:t>
            </a:r>
            <a:r>
              <a:rPr lang="en-US" dirty="0"/>
              <a:t>sites use the domain types .com, .org, and .</a:t>
            </a:r>
            <a:r>
              <a:rPr lang="en-US" dirty="0" err="1"/>
              <a:t>edu</a:t>
            </a:r>
            <a:r>
              <a:rPr lang="en-US" dirty="0"/>
              <a:t>, many mobile-based sites now use the “.</a:t>
            </a:r>
            <a:r>
              <a:rPr lang="en-US" dirty="0" err="1"/>
              <a:t>mobi</a:t>
            </a:r>
            <a:r>
              <a:rPr lang="en-US" dirty="0" smtClean="0"/>
              <a:t>” domain </a:t>
            </a:r>
            <a:r>
              <a:rPr lang="en-US" dirty="0"/>
              <a:t>type, such as www.somesite.mobi.</a:t>
            </a:r>
          </a:p>
          <a:p>
            <a:r>
              <a:rPr lang="en-US" dirty="0"/>
              <a:t>Developers can purchase a .</a:t>
            </a:r>
            <a:r>
              <a:rPr lang="en-US" dirty="0" err="1"/>
              <a:t>mobi</a:t>
            </a:r>
            <a:r>
              <a:rPr lang="en-US" dirty="0"/>
              <a:t>-based domain name at most domain name registry sites.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969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686800" cy="4267200"/>
          </a:xfrm>
        </p:spPr>
        <p:txBody>
          <a:bodyPr/>
          <a:lstStyle/>
          <a:p>
            <a:r>
              <a:rPr lang="en-US" sz="2000" dirty="0"/>
              <a:t>Describe the evolution of mobile computing</a:t>
            </a:r>
          </a:p>
          <a:p>
            <a:r>
              <a:rPr lang="en-US" sz="2000" dirty="0" smtClean="0"/>
              <a:t>Discuss </a:t>
            </a:r>
            <a:r>
              <a:rPr lang="en-US" sz="2000" dirty="0"/>
              <a:t>the different generations of cell phones</a:t>
            </a:r>
          </a:p>
          <a:p>
            <a:r>
              <a:rPr lang="en-US" sz="2000" dirty="0" smtClean="0"/>
              <a:t>Discuss </a:t>
            </a:r>
            <a:r>
              <a:rPr lang="en-US" sz="2000" dirty="0"/>
              <a:t>the ecosystem that comprises the mobile web</a:t>
            </a:r>
          </a:p>
          <a:p>
            <a:r>
              <a:rPr lang="en-US" sz="2000" dirty="0" smtClean="0"/>
              <a:t>Describe </a:t>
            </a:r>
            <a:r>
              <a:rPr lang="en-US" sz="2000" dirty="0"/>
              <a:t>the roles of phone network operators, transcoders, and proxies</a:t>
            </a:r>
          </a:p>
          <a:p>
            <a:r>
              <a:rPr lang="en-US" sz="2000" dirty="0" smtClean="0"/>
              <a:t>Compare </a:t>
            </a:r>
            <a:r>
              <a:rPr lang="en-US" sz="2000" dirty="0"/>
              <a:t>and contrast web pages, applications (apps), and widgets</a:t>
            </a:r>
          </a:p>
          <a:p>
            <a:r>
              <a:rPr lang="en-US" sz="2000" dirty="0" smtClean="0"/>
              <a:t>Discuss </a:t>
            </a:r>
            <a:r>
              <a:rPr lang="en-US" sz="2000" dirty="0"/>
              <a:t>the importance of HTML5 with respect to mobile development</a:t>
            </a:r>
          </a:p>
          <a:p>
            <a:r>
              <a:rPr lang="en-US" sz="2000" dirty="0" smtClean="0"/>
              <a:t>Describe </a:t>
            </a:r>
            <a:r>
              <a:rPr lang="en-US" sz="2000" dirty="0"/>
              <a:t>mobile development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558074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652713"/>
            <a:ext cx="78105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040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</a:t>
            </a:r>
            <a:r>
              <a:rPr lang="en-US" dirty="0"/>
              <a:t>and describe the mobile web.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Describe </a:t>
            </a:r>
            <a:r>
              <a:rPr lang="en-US" dirty="0"/>
              <a:t>the different generations of cell phones.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Describe </a:t>
            </a:r>
            <a:r>
              <a:rPr lang="en-US" dirty="0"/>
              <a:t>how smartphones differ from ordinary cell phones.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 </a:t>
            </a:r>
            <a:r>
              <a:rPr lang="en-US" dirty="0"/>
              <a:t>a mobile or traditional website that interests you. Describe the site in terms of </a:t>
            </a:r>
            <a:r>
              <a:rPr lang="en-US" dirty="0" smtClean="0"/>
              <a:t>the ecosystem </a:t>
            </a:r>
            <a:r>
              <a:rPr lang="en-US" dirty="0"/>
              <a:t>that makes up the site’s user experience.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Describe </a:t>
            </a:r>
            <a:r>
              <a:rPr lang="en-US" dirty="0"/>
              <a:t>how web pages differ from apps and how apps differ from widgets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572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09550"/>
            <a:ext cx="6248400" cy="1390650"/>
          </a:xfrm>
        </p:spPr>
        <p:txBody>
          <a:bodyPr/>
          <a:lstStyle/>
          <a:p>
            <a:r>
              <a:rPr lang="en-US" dirty="0" smtClean="0"/>
              <a:t>Chapter Review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534400" cy="4419600"/>
          </a:xfrm>
        </p:spPr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Discuss </a:t>
            </a:r>
            <a:r>
              <a:rPr lang="en-US" dirty="0"/>
              <a:t>why developers say that HTML5 will drive mobile solutions.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Describe </a:t>
            </a:r>
            <a:r>
              <a:rPr lang="en-US" dirty="0"/>
              <a:t>some development best practices for designing solutions for the mobile cloud.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183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Came First?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534400" cy="4495800"/>
          </a:xfrm>
        </p:spPr>
        <p:txBody>
          <a:bodyPr/>
          <a:lstStyle/>
          <a:p>
            <a:r>
              <a:rPr lang="en-US" dirty="0" smtClean="0"/>
              <a:t>Is the </a:t>
            </a:r>
            <a:r>
              <a:rPr lang="en-US" dirty="0"/>
              <a:t>cloud </a:t>
            </a:r>
            <a:r>
              <a:rPr lang="en-US" dirty="0" smtClean="0"/>
              <a:t>is driving </a:t>
            </a:r>
            <a:r>
              <a:rPr lang="en-US" dirty="0"/>
              <a:t>the growth of mobile computing or mobile computing is </a:t>
            </a:r>
            <a:r>
              <a:rPr lang="en-US" dirty="0" smtClean="0"/>
              <a:t>driving the </a:t>
            </a:r>
            <a:r>
              <a:rPr lang="en-US" dirty="0"/>
              <a:t>growth of the </a:t>
            </a:r>
            <a:r>
              <a:rPr lang="en-US" dirty="0" smtClean="0"/>
              <a:t>cloud?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168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Smartphone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Browse </a:t>
            </a:r>
            <a:r>
              <a:rPr lang="en-US" dirty="0"/>
              <a:t>websites, including Google</a:t>
            </a:r>
            <a:r>
              <a:rPr lang="en-US" dirty="0" smtClean="0"/>
              <a:t>, Facebook</a:t>
            </a:r>
            <a:r>
              <a:rPr lang="en-US" dirty="0"/>
              <a:t>, eBay, and more.</a:t>
            </a:r>
          </a:p>
          <a:p>
            <a:r>
              <a:rPr lang="en-US" dirty="0" smtClean="0"/>
              <a:t>Place </a:t>
            </a:r>
            <a:r>
              <a:rPr lang="en-US" dirty="0"/>
              <a:t>face-to-face video calls to </a:t>
            </a:r>
            <a:r>
              <a:rPr lang="en-US" dirty="0" smtClean="0"/>
              <a:t>phones and </a:t>
            </a:r>
            <a:r>
              <a:rPr lang="en-US" dirty="0"/>
              <a:t>computers.</a:t>
            </a:r>
          </a:p>
          <a:p>
            <a:r>
              <a:rPr lang="en-US" dirty="0" smtClean="0"/>
              <a:t>Perform </a:t>
            </a:r>
            <a:r>
              <a:rPr lang="en-US" dirty="0"/>
              <a:t>GPS-based </a:t>
            </a:r>
            <a:r>
              <a:rPr lang="en-US" dirty="0" smtClean="0"/>
              <a:t>navigational operations</a:t>
            </a:r>
            <a:r>
              <a:rPr lang="en-US" dirty="0"/>
              <a:t>.</a:t>
            </a:r>
          </a:p>
          <a:p>
            <a:r>
              <a:rPr lang="en-US" dirty="0" smtClean="0"/>
              <a:t>Exchange </a:t>
            </a:r>
            <a:r>
              <a:rPr lang="en-US" dirty="0"/>
              <a:t>text messages.</a:t>
            </a:r>
          </a:p>
          <a:p>
            <a:r>
              <a:rPr lang="en-US" dirty="0" smtClean="0"/>
              <a:t>Perform </a:t>
            </a:r>
            <a:r>
              <a:rPr lang="en-US" dirty="0"/>
              <a:t>e-commerce operations.</a:t>
            </a:r>
          </a:p>
          <a:p>
            <a:r>
              <a:rPr lang="en-US" dirty="0" smtClean="0"/>
              <a:t>Run </a:t>
            </a:r>
            <a:r>
              <a:rPr lang="en-US" dirty="0"/>
              <a:t>a myriad of applications (apps).</a:t>
            </a:r>
          </a:p>
        </p:txBody>
      </p:sp>
    </p:spTree>
    <p:extLst>
      <p:ext uri="{BB962C8B-B14F-4D97-AF65-F5344CB8AC3E}">
        <p14:creationId xmlns:p14="http://schemas.microsoft.com/office/powerpoint/2010/main" val="3997913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09550"/>
            <a:ext cx="6248400" cy="1543050"/>
          </a:xfrm>
        </p:spPr>
        <p:txBody>
          <a:bodyPr/>
          <a:lstStyle/>
          <a:p>
            <a:r>
              <a:rPr lang="en-US" dirty="0"/>
              <a:t>Understanding the G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3G </a:t>
            </a:r>
            <a:r>
              <a:rPr lang="en-US" dirty="0"/>
              <a:t>and 4G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discuss phone capabilities, you will hear terms such as 3G and 4G. </a:t>
            </a:r>
            <a:r>
              <a:rPr lang="en-US" dirty="0" smtClean="0"/>
              <a:t>In the </a:t>
            </a:r>
            <a:r>
              <a:rPr lang="en-US" dirty="0"/>
              <a:t>simplest sense, the G stands for generation.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352800"/>
            <a:ext cx="6390074" cy="3128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124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09550"/>
            <a:ext cx="6248400" cy="1543050"/>
          </a:xfrm>
        </p:spPr>
        <p:txBody>
          <a:bodyPr/>
          <a:lstStyle/>
          <a:p>
            <a:r>
              <a:rPr lang="en-US" dirty="0" smtClean="0"/>
              <a:t>Mobile Cloud </a:t>
            </a:r>
            <a:r>
              <a:rPr lang="en-US" dirty="0"/>
              <a:t>Ecosystem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534400" cy="4572000"/>
          </a:xfrm>
        </p:spPr>
        <p:txBody>
          <a:bodyPr/>
          <a:lstStyle/>
          <a:p>
            <a:r>
              <a:rPr lang="en-US" dirty="0"/>
              <a:t>An </a:t>
            </a:r>
            <a:r>
              <a:rPr lang="en-US" b="1" dirty="0"/>
              <a:t>ecosystem </a:t>
            </a:r>
            <a:r>
              <a:rPr lang="en-US" dirty="0"/>
              <a:t>is an environment that consists of living and nonliving things </a:t>
            </a:r>
            <a:r>
              <a:rPr lang="en-US" dirty="0" smtClean="0"/>
              <a:t>with which </a:t>
            </a:r>
            <a:r>
              <a:rPr lang="en-US" dirty="0"/>
              <a:t>one interacts. </a:t>
            </a:r>
            <a:endParaRPr lang="en-US" dirty="0" smtClean="0"/>
          </a:p>
          <a:p>
            <a:r>
              <a:rPr lang="en-US" dirty="0" smtClean="0"/>
              <a:t>Many </a:t>
            </a:r>
            <a:r>
              <a:rPr lang="en-US" dirty="0"/>
              <a:t>cloud-based companies use the term ecosystem </a:t>
            </a:r>
            <a:r>
              <a:rPr lang="en-US" dirty="0" smtClean="0"/>
              <a:t>to describe </a:t>
            </a:r>
            <a:r>
              <a:rPr lang="en-US" dirty="0"/>
              <a:t>the user’s environment. </a:t>
            </a:r>
          </a:p>
        </p:txBody>
      </p:sp>
    </p:spTree>
    <p:extLst>
      <p:ext uri="{BB962C8B-B14F-4D97-AF65-F5344CB8AC3E}">
        <p14:creationId xmlns:p14="http://schemas.microsoft.com/office/powerpoint/2010/main" val="3376334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09550"/>
            <a:ext cx="6248400" cy="1543050"/>
          </a:xfrm>
        </p:spPr>
        <p:txBody>
          <a:bodyPr/>
          <a:lstStyle/>
          <a:p>
            <a:r>
              <a:rPr lang="en-US" dirty="0" smtClean="0"/>
              <a:t>Mobile Cloud Ecosystem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534400" cy="4648200"/>
          </a:xfrm>
        </p:spPr>
        <p:txBody>
          <a:bodyPr/>
          <a:lstStyle/>
          <a:p>
            <a:r>
              <a:rPr lang="en-US" dirty="0" smtClean="0"/>
              <a:t>Items in the Mobile Cloud Ecosystem include:</a:t>
            </a:r>
          </a:p>
          <a:p>
            <a:pPr lvl="1"/>
            <a:r>
              <a:rPr lang="en-US" dirty="0" smtClean="0"/>
              <a:t>Phone </a:t>
            </a:r>
            <a:r>
              <a:rPr lang="en-US" dirty="0"/>
              <a:t>class, which may be voice or face-to-face</a:t>
            </a:r>
          </a:p>
          <a:p>
            <a:pPr lvl="1"/>
            <a:r>
              <a:rPr lang="en-US" dirty="0" smtClean="0"/>
              <a:t>Web </a:t>
            </a:r>
            <a:r>
              <a:rPr lang="en-US" dirty="0"/>
              <a:t>browsing</a:t>
            </a:r>
          </a:p>
          <a:p>
            <a:pPr lvl="1"/>
            <a:r>
              <a:rPr lang="en-US" dirty="0" smtClean="0"/>
              <a:t>Applications </a:t>
            </a:r>
            <a:r>
              <a:rPr lang="en-US" dirty="0"/>
              <a:t>(apps) and widgets</a:t>
            </a:r>
          </a:p>
          <a:p>
            <a:pPr lvl="1"/>
            <a:r>
              <a:rPr lang="en-US" dirty="0" smtClean="0"/>
              <a:t>Voice </a:t>
            </a:r>
            <a:r>
              <a:rPr lang="en-US" dirty="0"/>
              <a:t>commands and voice recognition</a:t>
            </a:r>
          </a:p>
          <a:p>
            <a:pPr lvl="1"/>
            <a:r>
              <a:rPr lang="en-US" dirty="0" smtClean="0"/>
              <a:t>Display </a:t>
            </a:r>
            <a:r>
              <a:rPr lang="en-US" dirty="0"/>
              <a:t>screens</a:t>
            </a:r>
          </a:p>
          <a:p>
            <a:pPr lvl="1"/>
            <a:r>
              <a:rPr lang="en-US" dirty="0" smtClean="0"/>
              <a:t>Transmission </a:t>
            </a:r>
            <a:r>
              <a:rPr lang="en-US" dirty="0"/>
              <a:t>speeds for upload and download operations</a:t>
            </a:r>
          </a:p>
          <a:p>
            <a:pPr lvl="1"/>
            <a:r>
              <a:rPr lang="en-US" dirty="0" smtClean="0"/>
              <a:t>Keyboard </a:t>
            </a:r>
            <a:r>
              <a:rPr lang="en-US" dirty="0"/>
              <a:t>interface</a:t>
            </a:r>
          </a:p>
          <a:p>
            <a:pPr lvl="1"/>
            <a:r>
              <a:rPr lang="en-US" dirty="0" smtClean="0"/>
              <a:t>Touchscreens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522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534400" cy="44958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mobile cloud </a:t>
            </a:r>
            <a:r>
              <a:rPr lang="en-US" dirty="0"/>
              <a:t>consists of apps and web pages that originate from </a:t>
            </a:r>
            <a:r>
              <a:rPr lang="en-US" dirty="0" smtClean="0"/>
              <a:t>sites within </a:t>
            </a:r>
            <a:r>
              <a:rPr lang="en-US" dirty="0"/>
              <a:t>the cloud from which users download, or with which they interact via </a:t>
            </a:r>
            <a:r>
              <a:rPr lang="en-US" dirty="0" smtClean="0"/>
              <a:t>a mobile </a:t>
            </a:r>
            <a:r>
              <a:rPr lang="en-US" dirty="0"/>
              <a:t>device. </a:t>
            </a:r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you </a:t>
            </a:r>
            <a:r>
              <a:rPr lang="en-US" dirty="0" smtClean="0"/>
              <a:t>create </a:t>
            </a:r>
            <a:r>
              <a:rPr lang="en-US" dirty="0"/>
              <a:t>a mobile solution, you should consider </a:t>
            </a:r>
            <a:r>
              <a:rPr lang="en-US" dirty="0" smtClean="0"/>
              <a:t>how your </a:t>
            </a:r>
            <a:r>
              <a:rPr lang="en-US" dirty="0"/>
              <a:t>solution interacts with or supports the various mobile-device </a:t>
            </a:r>
            <a:r>
              <a:rPr lang="en-US" dirty="0" smtClean="0"/>
              <a:t>ecosystem components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8562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Transcoder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534400" cy="4419600"/>
          </a:xfrm>
        </p:spPr>
        <p:txBody>
          <a:bodyPr/>
          <a:lstStyle/>
          <a:p>
            <a:r>
              <a:rPr lang="en-US" dirty="0"/>
              <a:t>Within a mobile network, a transcoder may modify web content to a form and layout more </a:t>
            </a:r>
            <a:r>
              <a:rPr lang="en-US" dirty="0" smtClean="0"/>
              <a:t>suitable for </a:t>
            </a:r>
            <a:r>
              <a:rPr lang="en-US" dirty="0"/>
              <a:t>a mobile device.</a:t>
            </a:r>
          </a:p>
        </p:txBody>
      </p:sp>
    </p:spTree>
    <p:extLst>
      <p:ext uri="{BB962C8B-B14F-4D97-AF65-F5344CB8AC3E}">
        <p14:creationId xmlns:p14="http://schemas.microsoft.com/office/powerpoint/2010/main" val="16745567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" val="94b0f9a2ce84e864a328139283993d548c239c2d"/>
</p:tagLst>
</file>

<file path=ppt/theme/theme1.xml><?xml version="1.0" encoding="utf-8"?>
<a:theme xmlns:a="http://schemas.openxmlformats.org/drawingml/2006/main" name="PPP_SNATU_TXT_In_The_Cloud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PPP_SNATU_TXT_In_The_Clouds</Template>
  <TotalTime>4069</TotalTime>
  <Words>1075</Words>
  <Application>Microsoft Macintosh PowerPoint</Application>
  <PresentationFormat>On-screen Show (4:3)</PresentationFormat>
  <Paragraphs>89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PPP_SNATU_TXT_In_The_Clouds</vt:lpstr>
      <vt:lpstr>Cloud Computing</vt:lpstr>
      <vt:lpstr>Learning Objectives</vt:lpstr>
      <vt:lpstr>Which Came First?</vt:lpstr>
      <vt:lpstr>Smartphone Use</vt:lpstr>
      <vt:lpstr>Understanding the G in  3G and 4G</vt:lpstr>
      <vt:lpstr>Mobile Cloud Ecosystem</vt:lpstr>
      <vt:lpstr>Mobile Cloud Ecosystem Continued</vt:lpstr>
      <vt:lpstr>Mobile Cloud</vt:lpstr>
      <vt:lpstr>Mobile Transcoder</vt:lpstr>
      <vt:lpstr>Pages, Apps, and Widgets</vt:lpstr>
      <vt:lpstr>Endless Apps</vt:lpstr>
      <vt:lpstr>Real World: W3C Mobile Page Checker</vt:lpstr>
      <vt:lpstr>HTML Markup</vt:lpstr>
      <vt:lpstr>Revisiting the Role of HTML5</vt:lpstr>
      <vt:lpstr>Mobile Device Requirements</vt:lpstr>
      <vt:lpstr>Real World: WebKit Browser</vt:lpstr>
      <vt:lpstr>Real World: mobiReady Page Checker</vt:lpstr>
      <vt:lpstr>Real World: The “.mobi” Top-Level Domain</vt:lpstr>
      <vt:lpstr>“.mobi” Continued</vt:lpstr>
      <vt:lpstr>Key Terms</vt:lpstr>
      <vt:lpstr>Chapter Review</vt:lpstr>
      <vt:lpstr>Chapter Review Continued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Computing</dc:title>
  <dc:creator>Kris</dc:creator>
  <cp:lastModifiedBy>Vladimir Stolichnaya</cp:lastModifiedBy>
  <cp:revision>177</cp:revision>
  <dcterms:created xsi:type="dcterms:W3CDTF">2012-01-24T21:28:01Z</dcterms:created>
  <dcterms:modified xsi:type="dcterms:W3CDTF">2012-05-30T04:42:06Z</dcterms:modified>
</cp:coreProperties>
</file>