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custDataLst>
    <p:tags r:id="rId3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1D3A775-041E-4F44-8C25-60C889210AFF}">
          <p14:sldIdLst>
            <p14:sldId id="256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2"/>
            <p14:sldId id="283"/>
            <p14:sldId id="284"/>
            <p14:sldId id="285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51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printerSettings" Target="printerSettings/printerSettings1.bin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gs" Target="tags/tag1.xml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4038600"/>
            <a:ext cx="8534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04800" y="5029200"/>
            <a:ext cx="8534400" cy="9144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205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209550"/>
            <a:ext cx="2133600" cy="63436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209550"/>
            <a:ext cx="6248400" cy="63436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07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0446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040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657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64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741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323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81688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226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590800" y="209550"/>
            <a:ext cx="624840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828800"/>
            <a:ext cx="85344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048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30F1676-2C07-4911-B8FC-29BAA9C0CAE3}" type="datetimeFigureOut">
              <a:rPr lang="en-US" smtClean="0"/>
              <a:t>5/30/12</a:t>
            </a:fld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5DEC43B1-E2EE-4AA3-A456-2D25F3228C5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bg1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g"/><Relationship Id="rId3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Cloud Computing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Chapter 13</a:t>
            </a:r>
          </a:p>
          <a:p>
            <a:r>
              <a:rPr lang="en-US" dirty="0" smtClean="0"/>
              <a:t>Migrating to the Cloud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600" y="381000"/>
            <a:ext cx="3344103" cy="43434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6888" y="5181600"/>
            <a:ext cx="2295525" cy="1019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09811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Protect Your Data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If </a:t>
            </a:r>
            <a:r>
              <a:rPr lang="en-US" dirty="0"/>
              <a:t>your company has specific privacy requirements, such </a:t>
            </a:r>
            <a:r>
              <a:rPr lang="en-US" dirty="0" smtClean="0"/>
              <a:t>as those </a:t>
            </a:r>
            <a:r>
              <a:rPr lang="en-US" dirty="0"/>
              <a:t>of the Health Insurance Privacy and Portability Act (HIPAA) for </a:t>
            </a:r>
            <a:r>
              <a:rPr lang="en-US" dirty="0" smtClean="0"/>
              <a:t>health care</a:t>
            </a:r>
            <a:r>
              <a:rPr lang="en-US" dirty="0"/>
              <a:t>, or of the Family Educational Rights and Privacy Act (FERPA) for education</a:t>
            </a:r>
            <a:r>
              <a:rPr lang="en-US" dirty="0" smtClean="0"/>
              <a:t>, have </a:t>
            </a:r>
            <a:r>
              <a:rPr lang="en-US" dirty="0"/>
              <a:t>your provider state explicitly, in writing, its data privacy policies </a:t>
            </a:r>
            <a:r>
              <a:rPr lang="en-US" dirty="0" smtClean="0"/>
              <a:t>and procedures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2405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Use an Experienced Cloud Consultant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/>
          <a:lstStyle/>
          <a:p>
            <a:r>
              <a:rPr lang="en-US" dirty="0"/>
              <a:t>Moving a solution to the cloud is a learning experience.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process has </a:t>
            </a:r>
            <a:r>
              <a:rPr lang="en-US" dirty="0" smtClean="0"/>
              <a:t>many options </a:t>
            </a:r>
            <a:r>
              <a:rPr lang="en-US" dirty="0"/>
              <a:t>and a wide range of potential pitfalls. </a:t>
            </a:r>
            <a:endParaRPr lang="en-US" dirty="0" smtClean="0"/>
          </a:p>
          <a:p>
            <a:r>
              <a:rPr lang="en-US" dirty="0" smtClean="0"/>
              <a:t>Many </a:t>
            </a:r>
            <a:r>
              <a:rPr lang="en-US" dirty="0"/>
              <a:t>companies provide </a:t>
            </a:r>
            <a:r>
              <a:rPr lang="en-US" dirty="0" smtClean="0"/>
              <a:t>consultants who </a:t>
            </a:r>
            <a:r>
              <a:rPr lang="en-US" dirty="0"/>
              <a:t>are experienced in the cloud migration process. </a:t>
            </a:r>
            <a:endParaRPr lang="en-US" dirty="0" smtClean="0"/>
          </a:p>
          <a:p>
            <a:r>
              <a:rPr lang="en-US" dirty="0" smtClean="0"/>
              <a:t>Before </a:t>
            </a:r>
            <a:r>
              <a:rPr lang="en-US" dirty="0"/>
              <a:t>you begin </a:t>
            </a:r>
            <a:r>
              <a:rPr lang="en-US" dirty="0" smtClean="0"/>
              <a:t>your </a:t>
            </a:r>
            <a:r>
              <a:rPr lang="en-US" dirty="0"/>
              <a:t>application’s migration to the cloud, you should consider hiring a consultant. </a:t>
            </a:r>
            <a:r>
              <a:rPr lang="en-US" dirty="0" smtClean="0"/>
              <a:t>In most </a:t>
            </a:r>
            <a:r>
              <a:rPr lang="en-US" dirty="0"/>
              <a:t>cases, you will find that hiring a consultant saves you money in the end </a:t>
            </a:r>
            <a:r>
              <a:rPr lang="en-US" dirty="0" smtClean="0"/>
              <a:t>and helps </a:t>
            </a:r>
            <a:r>
              <a:rPr lang="en-US" dirty="0"/>
              <a:t>you avoid costly mistakes.</a:t>
            </a:r>
          </a:p>
        </p:txBody>
      </p:sp>
    </p:spTree>
    <p:extLst>
      <p:ext uri="{BB962C8B-B14F-4D97-AF65-F5344CB8AC3E}">
        <p14:creationId xmlns:p14="http://schemas.microsoft.com/office/powerpoint/2010/main" val="19582371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Know Your Application’s Current Characteristics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/>
              <a:t>Before you move your application to the cloud and risk facing scaling issues, </a:t>
            </a:r>
            <a:r>
              <a:rPr lang="en-US" dirty="0" smtClean="0"/>
              <a:t>be sure </a:t>
            </a:r>
            <a:r>
              <a:rPr lang="en-US" dirty="0"/>
              <a:t>that you monitor your application to identify its key </a:t>
            </a:r>
            <a:r>
              <a:rPr lang="en-US" dirty="0" smtClean="0"/>
              <a:t>performance indicators.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56530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Characteristics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/>
              <a:t>Demand periods—Does the application have periods of high or </a:t>
            </a:r>
            <a:r>
              <a:rPr lang="en-US" dirty="0" smtClean="0"/>
              <a:t>low demand</a:t>
            </a:r>
            <a:r>
              <a:rPr lang="en-US" dirty="0"/>
              <a:t>, such as 8 a.m. to 5 p.m.?</a:t>
            </a:r>
          </a:p>
          <a:p>
            <a:r>
              <a:rPr lang="en-US" dirty="0" smtClean="0"/>
              <a:t>Average </a:t>
            </a:r>
            <a:r>
              <a:rPr lang="en-US" dirty="0"/>
              <a:t>users—How many users typically use the system simultaneously?</a:t>
            </a:r>
          </a:p>
          <a:p>
            <a:r>
              <a:rPr lang="en-US" dirty="0" smtClean="0"/>
              <a:t>Disk-storage </a:t>
            </a:r>
            <a:r>
              <a:rPr lang="en-US" dirty="0"/>
              <a:t>requirements—What are the application’s typical </a:t>
            </a:r>
            <a:r>
              <a:rPr lang="en-US" dirty="0" smtClean="0"/>
              <a:t>disk-storage needs</a:t>
            </a:r>
            <a:r>
              <a:rPr lang="en-US" dirty="0"/>
              <a:t>? Are the files permanent or temporary? </a:t>
            </a:r>
            <a:r>
              <a:rPr lang="en-US" dirty="0" smtClean="0"/>
              <a:t> Are </a:t>
            </a:r>
            <a:r>
              <a:rPr lang="en-US" dirty="0"/>
              <a:t>most </a:t>
            </a:r>
            <a:r>
              <a:rPr lang="en-US" dirty="0" smtClean="0"/>
              <a:t>operations </a:t>
            </a:r>
            <a:r>
              <a:rPr lang="en-US" dirty="0"/>
              <a:t>read </a:t>
            </a:r>
            <a:r>
              <a:rPr lang="en-US" dirty="0" smtClean="0"/>
              <a:t>or write </a:t>
            </a:r>
            <a:r>
              <a:rPr lang="en-US" dirty="0"/>
              <a:t>operations</a:t>
            </a:r>
            <a:r>
              <a:rPr lang="en-US" dirty="0" smtClean="0"/>
              <a:t>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611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Common Characteristics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Database-storage </a:t>
            </a:r>
            <a:r>
              <a:rPr lang="en-US" dirty="0"/>
              <a:t>requirements—What are the application’s </a:t>
            </a:r>
            <a:r>
              <a:rPr lang="en-US" dirty="0" smtClean="0"/>
              <a:t>database requirements</a:t>
            </a:r>
            <a:r>
              <a:rPr lang="en-US" dirty="0"/>
              <a:t>? Is the database replicated in real time? What is </a:t>
            </a:r>
            <a:r>
              <a:rPr lang="en-US" dirty="0" smtClean="0"/>
              <a:t>the application’s </a:t>
            </a:r>
            <a:r>
              <a:rPr lang="en-US" dirty="0"/>
              <a:t>database read/write ratio?</a:t>
            </a:r>
          </a:p>
          <a:p>
            <a:r>
              <a:rPr lang="en-US" dirty="0" smtClean="0"/>
              <a:t>RAM </a:t>
            </a:r>
            <a:r>
              <a:rPr lang="en-US" dirty="0"/>
              <a:t>use—What is the application’s range of physical and virtual </a:t>
            </a:r>
            <a:r>
              <a:rPr lang="en-US" dirty="0" smtClean="0"/>
              <a:t>memory use</a:t>
            </a:r>
            <a:r>
              <a:rPr lang="en-US" dirty="0"/>
              <a:t>?</a:t>
            </a:r>
          </a:p>
          <a:p>
            <a:r>
              <a:rPr lang="en-US" dirty="0" smtClean="0"/>
              <a:t>Bandwidth </a:t>
            </a:r>
            <a:r>
              <a:rPr lang="en-US" dirty="0"/>
              <a:t>consumption—What is the application’s </a:t>
            </a:r>
            <a:r>
              <a:rPr lang="en-US" dirty="0" smtClean="0"/>
              <a:t>bandwidth requirement</a:t>
            </a:r>
            <a:r>
              <a:rPr lang="en-US" dirty="0"/>
              <a:t>?</a:t>
            </a:r>
          </a:p>
          <a:p>
            <a:r>
              <a:rPr lang="en-US" dirty="0" smtClean="0"/>
              <a:t>Caching—How </a:t>
            </a:r>
            <a:r>
              <a:rPr lang="en-US" dirty="0"/>
              <a:t>does the application currently cache data?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3689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400800" cy="1466850"/>
          </a:xfrm>
        </p:spPr>
        <p:txBody>
          <a:bodyPr/>
          <a:lstStyle/>
          <a:p>
            <a:r>
              <a:rPr lang="en-US" dirty="0"/>
              <a:t>Remember Vendor Lock-In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Occurs </a:t>
            </a:r>
            <a:r>
              <a:rPr lang="en-US" dirty="0"/>
              <a:t>when a vendor makes it difficult for a company to </a:t>
            </a:r>
            <a:r>
              <a:rPr lang="en-US" dirty="0" smtClean="0"/>
              <a:t>switch to </a:t>
            </a:r>
            <a:r>
              <a:rPr lang="en-US" dirty="0"/>
              <a:t>another provider, even if the vendor has failed to fulfill the SLA. </a:t>
            </a:r>
            <a:endParaRPr lang="en-US" dirty="0" smtClean="0"/>
          </a:p>
          <a:p>
            <a:r>
              <a:rPr lang="en-US" dirty="0" smtClean="0"/>
              <a:t>This lock-in may </a:t>
            </a:r>
            <a:r>
              <a:rPr lang="en-US" dirty="0"/>
              <a:t>occur because the vendor is unable to export data completely, or because </a:t>
            </a:r>
            <a:r>
              <a:rPr lang="en-US" dirty="0" smtClean="0"/>
              <a:t>the vendor </a:t>
            </a:r>
            <a:r>
              <a:rPr lang="en-US" dirty="0"/>
              <a:t>provides services its competitors do not. 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/>
              <a:t>cloud-service provider </a:t>
            </a:r>
            <a:r>
              <a:rPr lang="en-US" dirty="0" smtClean="0"/>
              <a:t>should make </a:t>
            </a:r>
            <a:r>
              <a:rPr lang="en-US" dirty="0"/>
              <a:t>it easy for clients to move to another provider in the event that the </a:t>
            </a:r>
            <a:r>
              <a:rPr lang="en-US" dirty="0" smtClean="0"/>
              <a:t>provider fails </a:t>
            </a:r>
            <a:r>
              <a:rPr lang="en-US" dirty="0"/>
              <a:t>to meet one or more of the SLA requirements.</a:t>
            </a:r>
          </a:p>
        </p:txBody>
      </p:sp>
    </p:spTree>
    <p:extLst>
      <p:ext uri="{BB962C8B-B14F-4D97-AF65-F5344CB8AC3E}">
        <p14:creationId xmlns:p14="http://schemas.microsoft.com/office/powerpoint/2010/main" val="839365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/>
              <a:t>Kayako</a:t>
            </a:r>
            <a:r>
              <a:rPr lang="en-US" dirty="0"/>
              <a:t> Help Desk </a:t>
            </a:r>
            <a:r>
              <a:rPr lang="en-US" dirty="0" smtClean="0"/>
              <a:t>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Change-management </a:t>
            </a:r>
            <a:r>
              <a:rPr lang="en-US" dirty="0"/>
              <a:t>consultants often cite the integration of a trained help desk staff </a:t>
            </a:r>
            <a:r>
              <a:rPr lang="en-US" dirty="0" smtClean="0"/>
              <a:t>as key </a:t>
            </a:r>
            <a:r>
              <a:rPr lang="en-US" dirty="0"/>
              <a:t>to an application’s successful integration. </a:t>
            </a:r>
            <a:r>
              <a:rPr lang="en-US" dirty="0" err="1"/>
              <a:t>Kayako</a:t>
            </a:r>
            <a:r>
              <a:rPr lang="en-US" dirty="0"/>
              <a:t>, </a:t>
            </a:r>
            <a:r>
              <a:rPr lang="en-US" dirty="0" smtClean="0"/>
              <a:t>provides a variety </a:t>
            </a:r>
            <a:r>
              <a:rPr lang="en-US" dirty="0"/>
              <a:t>of key help desk tools that a company should consider before migrating a </a:t>
            </a:r>
            <a:r>
              <a:rPr lang="en-US" dirty="0" smtClean="0"/>
              <a:t>solution to </a:t>
            </a:r>
            <a:r>
              <a:rPr lang="en-US" dirty="0"/>
              <a:t>the </a:t>
            </a:r>
            <a:r>
              <a:rPr lang="en-US" dirty="0" smtClean="0"/>
              <a:t>cloud:</a:t>
            </a:r>
            <a:endParaRPr lang="en-US" dirty="0"/>
          </a:p>
          <a:p>
            <a:pPr lvl="1"/>
            <a:r>
              <a:rPr lang="en-US" dirty="0" smtClean="0"/>
              <a:t>Support </a:t>
            </a:r>
            <a:r>
              <a:rPr lang="en-US" dirty="0"/>
              <a:t>ticket management</a:t>
            </a:r>
          </a:p>
          <a:p>
            <a:pPr lvl="1"/>
            <a:r>
              <a:rPr lang="en-US" dirty="0" smtClean="0"/>
              <a:t>Ticket </a:t>
            </a:r>
            <a:r>
              <a:rPr lang="en-US" dirty="0"/>
              <a:t>escalation support</a:t>
            </a:r>
          </a:p>
          <a:p>
            <a:pPr lvl="1"/>
            <a:r>
              <a:rPr lang="en-US" dirty="0" smtClean="0"/>
              <a:t>Live </a:t>
            </a:r>
            <a:r>
              <a:rPr lang="en-US" dirty="0"/>
              <a:t>support desk chat software</a:t>
            </a:r>
          </a:p>
          <a:p>
            <a:pPr lvl="1"/>
            <a:r>
              <a:rPr lang="en-US" dirty="0" smtClean="0"/>
              <a:t>VoIP </a:t>
            </a:r>
            <a:r>
              <a:rPr lang="en-US" dirty="0"/>
              <a:t>phone integration</a:t>
            </a:r>
          </a:p>
          <a:p>
            <a:pPr lvl="1"/>
            <a:r>
              <a:rPr lang="en-US" dirty="0" smtClean="0"/>
              <a:t>Remote </a:t>
            </a:r>
            <a:r>
              <a:rPr lang="en-US" dirty="0"/>
              <a:t>computer access</a:t>
            </a:r>
          </a:p>
        </p:txBody>
      </p:sp>
    </p:spTree>
    <p:extLst>
      <p:ext uri="{BB962C8B-B14F-4D97-AF65-F5344CB8AC3E}">
        <p14:creationId xmlns:p14="http://schemas.microsoft.com/office/powerpoint/2010/main" val="145266637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Define Your Training Requirements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/>
              <a:t>To reduce employee stress during an application’s migration to the cloud and </a:t>
            </a:r>
            <a:r>
              <a:rPr lang="en-US" dirty="0" smtClean="0"/>
              <a:t>to increase </a:t>
            </a:r>
            <a:r>
              <a:rPr lang="en-US" dirty="0"/>
              <a:t>employee productivity with the cloud-based tools, you should </a:t>
            </a:r>
            <a:r>
              <a:rPr lang="en-US" dirty="0" smtClean="0"/>
              <a:t>consider training </a:t>
            </a:r>
            <a:r>
              <a:rPr lang="en-US" dirty="0"/>
              <a:t>before, during, and after the cloud migration.</a:t>
            </a:r>
          </a:p>
        </p:txBody>
      </p:sp>
    </p:spTree>
    <p:extLst>
      <p:ext uri="{BB962C8B-B14F-4D97-AF65-F5344CB8AC3E}">
        <p14:creationId xmlns:p14="http://schemas.microsoft.com/office/powerpoint/2010/main" val="38235390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Training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/>
              <a:t>Employee preparedness for the </a:t>
            </a:r>
            <a:r>
              <a:rPr lang="en-US" dirty="0" err="1"/>
              <a:t>SaaS</a:t>
            </a:r>
            <a:r>
              <a:rPr lang="en-US" dirty="0"/>
              <a:t> solution</a:t>
            </a:r>
          </a:p>
          <a:p>
            <a:r>
              <a:rPr lang="en-US" dirty="0" smtClean="0"/>
              <a:t>Developer </a:t>
            </a:r>
            <a:r>
              <a:rPr lang="en-US" dirty="0"/>
              <a:t>training on the solution </a:t>
            </a:r>
            <a:r>
              <a:rPr lang="en-US" dirty="0" smtClean="0"/>
              <a:t>APIs</a:t>
            </a:r>
          </a:p>
          <a:p>
            <a:r>
              <a:rPr lang="en-US" dirty="0"/>
              <a:t>Administrator training for cloud-based operations</a:t>
            </a:r>
          </a:p>
          <a:p>
            <a:r>
              <a:rPr lang="en-US" dirty="0" smtClean="0"/>
              <a:t>IT-audit </a:t>
            </a:r>
            <a:r>
              <a:rPr lang="en-US" dirty="0"/>
              <a:t>group training for corporate governance issues and </a:t>
            </a:r>
            <a:r>
              <a:rPr lang="en-US" dirty="0" smtClean="0"/>
              <a:t>internal controls</a:t>
            </a:r>
            <a:endParaRPr lang="en-US" dirty="0"/>
          </a:p>
          <a:p>
            <a:r>
              <a:rPr lang="en-US" dirty="0" smtClean="0"/>
              <a:t>Help </a:t>
            </a:r>
            <a:r>
              <a:rPr lang="en-US" dirty="0"/>
              <a:t>desk support preparedness training</a:t>
            </a:r>
          </a:p>
          <a:p>
            <a:r>
              <a:rPr lang="en-US" dirty="0" smtClean="0"/>
              <a:t>Business </a:t>
            </a:r>
            <a:r>
              <a:rPr lang="en-US" dirty="0"/>
              <a:t>continuity and disaster preparedness training</a:t>
            </a:r>
          </a:p>
        </p:txBody>
      </p:sp>
    </p:spTree>
    <p:extLst>
      <p:ext uri="{BB962C8B-B14F-4D97-AF65-F5344CB8AC3E}">
        <p14:creationId xmlns:p14="http://schemas.microsoft.com/office/powerpoint/2010/main" val="1410189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7716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/>
              <a:t>RightScale</a:t>
            </a:r>
            <a:r>
              <a:rPr lang="en-US" dirty="0"/>
              <a:t> </a:t>
            </a:r>
            <a:r>
              <a:rPr lang="en-US" dirty="0" smtClean="0"/>
              <a:t>Cloud </a:t>
            </a:r>
            <a:r>
              <a:rPr lang="en-US" dirty="0"/>
              <a:t>Application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err="1" smtClean="0"/>
              <a:t>RightScale</a:t>
            </a:r>
            <a:r>
              <a:rPr lang="en-US" dirty="0" smtClean="0"/>
              <a:t> provides </a:t>
            </a:r>
            <a:r>
              <a:rPr lang="en-US" dirty="0"/>
              <a:t>a fully automated cloud-management </a:t>
            </a:r>
            <a:r>
              <a:rPr lang="en-US" dirty="0" smtClean="0"/>
              <a:t>platform that </a:t>
            </a:r>
            <a:r>
              <a:rPr lang="en-US" dirty="0"/>
              <a:t>lets companies deploy cloud-based solutions across one or more clouds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RightScale</a:t>
            </a:r>
            <a:r>
              <a:rPr lang="en-US" dirty="0" smtClean="0"/>
              <a:t> provides </a:t>
            </a:r>
            <a:r>
              <a:rPr lang="en-US" dirty="0"/>
              <a:t>its cloud-management software as an </a:t>
            </a:r>
            <a:r>
              <a:rPr lang="en-US" dirty="0" err="1"/>
              <a:t>SaaS</a:t>
            </a:r>
            <a:r>
              <a:rPr lang="en-US" dirty="0"/>
              <a:t> solution that lets customers </a:t>
            </a:r>
            <a:r>
              <a:rPr lang="en-US" dirty="0" smtClean="0"/>
              <a:t>deploy and </a:t>
            </a:r>
            <a:r>
              <a:rPr lang="en-US" dirty="0"/>
              <a:t>manage their solutions quickly.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/>
              <a:t>RightScale</a:t>
            </a:r>
            <a:r>
              <a:rPr lang="en-US" dirty="0"/>
              <a:t> </a:t>
            </a:r>
            <a:r>
              <a:rPr lang="en-US" dirty="0" smtClean="0"/>
              <a:t>website </a:t>
            </a:r>
            <a:r>
              <a:rPr lang="en-US" dirty="0"/>
              <a:t>also features valuable videos, </a:t>
            </a:r>
            <a:r>
              <a:rPr lang="en-US" dirty="0" smtClean="0"/>
              <a:t>white papers</a:t>
            </a:r>
            <a:r>
              <a:rPr lang="en-US" dirty="0"/>
              <a:t>, and forums that focus on cloud computing.</a:t>
            </a:r>
          </a:p>
        </p:txBody>
      </p:sp>
    </p:spTree>
    <p:extLst>
      <p:ext uri="{BB962C8B-B14F-4D97-AF65-F5344CB8AC3E}">
        <p14:creationId xmlns:p14="http://schemas.microsoft.com/office/powerpoint/2010/main" val="262520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4724400"/>
          </a:xfrm>
        </p:spPr>
        <p:txBody>
          <a:bodyPr/>
          <a:lstStyle/>
          <a:p>
            <a:r>
              <a:rPr lang="en-US" sz="2000" dirty="0" smtClean="0"/>
              <a:t>Define </a:t>
            </a:r>
            <a:r>
              <a:rPr lang="en-US" sz="2000" dirty="0"/>
              <a:t>requirements for migrating an application to the cloud.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the importance of backing up data before and after moving </a:t>
            </a:r>
            <a:r>
              <a:rPr lang="en-US" sz="2000" dirty="0" smtClean="0"/>
              <a:t>an application </a:t>
            </a:r>
            <a:r>
              <a:rPr lang="en-US" sz="2000" dirty="0"/>
              <a:t>to the cloud.</a:t>
            </a:r>
          </a:p>
          <a:p>
            <a:r>
              <a:rPr lang="en-US" sz="2000" dirty="0" smtClean="0"/>
              <a:t>Appreciate </a:t>
            </a:r>
            <a:r>
              <a:rPr lang="en-US" sz="2000" dirty="0"/>
              <a:t>the benefit of using experienced consultants to assist with </a:t>
            </a:r>
            <a:r>
              <a:rPr lang="en-US" sz="2000" dirty="0" smtClean="0"/>
              <a:t>a cloud </a:t>
            </a:r>
            <a:r>
              <a:rPr lang="en-US" sz="2000" dirty="0"/>
              <a:t>migration.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an application in terms of its resource use.</a:t>
            </a:r>
          </a:p>
          <a:p>
            <a:r>
              <a:rPr lang="en-US" sz="2000" dirty="0" smtClean="0"/>
              <a:t>Define </a:t>
            </a:r>
            <a:r>
              <a:rPr lang="en-US" sz="2000" dirty="0"/>
              <a:t>and describe vendor lock-in and discuss ways to avoid it.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the importance of training employees before, during, and after </a:t>
            </a:r>
            <a:r>
              <a:rPr lang="en-US" sz="2000" dirty="0" smtClean="0"/>
              <a:t>a cloud </a:t>
            </a:r>
            <a:r>
              <a:rPr lang="en-US" sz="2000" dirty="0"/>
              <a:t>migration.</a:t>
            </a:r>
          </a:p>
          <a:p>
            <a:r>
              <a:rPr lang="en-US" sz="2000" dirty="0" smtClean="0"/>
              <a:t>Describe </a:t>
            </a:r>
            <a:r>
              <a:rPr lang="en-US" sz="2000" dirty="0"/>
              <a:t>the importance of establishing a realistic </a:t>
            </a:r>
            <a:r>
              <a:rPr lang="en-US" sz="2000" dirty="0" smtClean="0"/>
              <a:t>cloud-deployment schedule</a:t>
            </a:r>
            <a:r>
              <a:rPr lang="en-US" sz="2000" dirty="0"/>
              <a:t>.</a:t>
            </a:r>
          </a:p>
          <a:p>
            <a:r>
              <a:rPr lang="en-US" sz="2000" dirty="0" smtClean="0"/>
              <a:t>Discuss </a:t>
            </a:r>
            <a:r>
              <a:rPr lang="en-US" sz="2000" dirty="0"/>
              <a:t>key budget factors impacted by the cloud.</a:t>
            </a:r>
          </a:p>
          <a:p>
            <a:r>
              <a:rPr lang="en-US" sz="2000" dirty="0" smtClean="0"/>
              <a:t>Discuss </a:t>
            </a:r>
            <a:r>
              <a:rPr lang="en-US" sz="2000" dirty="0"/>
              <a:t>potential IT governance issues related to the cloud.</a:t>
            </a:r>
          </a:p>
          <a:p>
            <a:r>
              <a:rPr lang="en-US" sz="2000" dirty="0" smtClean="0"/>
              <a:t>Define </a:t>
            </a:r>
            <a:r>
              <a:rPr lang="en-US" sz="2000" dirty="0"/>
              <a:t>and describe cloud bursting.</a:t>
            </a:r>
          </a:p>
        </p:txBody>
      </p:sp>
    </p:spTree>
    <p:extLst>
      <p:ext uri="{BB962C8B-B14F-4D97-AF65-F5344CB8AC3E}">
        <p14:creationId xmlns:p14="http://schemas.microsoft.com/office/powerpoint/2010/main" val="1558074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/>
              <a:t>Establish a Realistic Deployment Schedule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828800"/>
            <a:ext cx="8839200" cy="4724400"/>
          </a:xfrm>
        </p:spPr>
        <p:txBody>
          <a:bodyPr/>
          <a:lstStyle/>
          <a:p>
            <a:r>
              <a:rPr lang="en-US" dirty="0" smtClean="0"/>
              <a:t>Cloud </a:t>
            </a:r>
            <a:r>
              <a:rPr lang="en-US" dirty="0"/>
              <a:t>providers can quickly deploy solutions. </a:t>
            </a:r>
            <a:endParaRPr lang="en-US" dirty="0" smtClean="0"/>
          </a:p>
          <a:p>
            <a:r>
              <a:rPr lang="en-US" dirty="0" smtClean="0"/>
              <a:t>You should set </a:t>
            </a:r>
            <a:r>
              <a:rPr lang="en-US" dirty="0"/>
              <a:t>a deployment schedule that provides </a:t>
            </a:r>
            <a:r>
              <a:rPr lang="en-US" dirty="0" smtClean="0"/>
              <a:t>sufficient </a:t>
            </a:r>
            <a:r>
              <a:rPr lang="en-US" dirty="0"/>
              <a:t>time for training, testing, </a:t>
            </a:r>
            <a:r>
              <a:rPr lang="en-US" dirty="0" smtClean="0"/>
              <a:t>and benchmarking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Many </a:t>
            </a:r>
            <a:r>
              <a:rPr lang="en-US" dirty="0"/>
              <a:t>organizations </a:t>
            </a:r>
            <a:r>
              <a:rPr lang="en-US" dirty="0" smtClean="0"/>
              <a:t>will use </a:t>
            </a:r>
            <a:r>
              <a:rPr lang="en-US" dirty="0"/>
              <a:t>a beta-like release schedule that </a:t>
            </a:r>
            <a:r>
              <a:rPr lang="en-US" dirty="0" smtClean="0"/>
              <a:t>gives </a:t>
            </a:r>
            <a:r>
              <a:rPr lang="en-US" dirty="0"/>
              <a:t>employees </a:t>
            </a:r>
            <a:r>
              <a:rPr lang="en-US" dirty="0" smtClean="0"/>
              <a:t>a prerelease chance </a:t>
            </a:r>
            <a:r>
              <a:rPr lang="en-US" dirty="0"/>
              <a:t>to interact with the software and provide feedback. 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testing period may provide time for </a:t>
            </a:r>
            <a:r>
              <a:rPr lang="en-US" dirty="0" smtClean="0"/>
              <a:t>the  </a:t>
            </a:r>
            <a:r>
              <a:rPr lang="en-US" dirty="0"/>
              <a:t>company to establish </a:t>
            </a:r>
            <a:r>
              <a:rPr lang="en-US" dirty="0" smtClean="0"/>
              <a:t>early system-performance </a:t>
            </a:r>
            <a:r>
              <a:rPr lang="en-US" dirty="0"/>
              <a:t>benchmarks.</a:t>
            </a:r>
          </a:p>
        </p:txBody>
      </p:sp>
    </p:spTree>
    <p:extLst>
      <p:ext uri="{BB962C8B-B14F-4D97-AF65-F5344CB8AC3E}">
        <p14:creationId xmlns:p14="http://schemas.microsoft.com/office/powerpoint/2010/main" val="323404300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Budget </a:t>
            </a:r>
            <a:r>
              <a:rPr lang="en-US" dirty="0"/>
              <a:t>Factors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Current </a:t>
            </a:r>
            <a:r>
              <a:rPr lang="en-US" dirty="0"/>
              <a:t>data center costs breakdown, </a:t>
            </a:r>
            <a:r>
              <a:rPr lang="en-US" dirty="0" smtClean="0"/>
              <a:t>including:</a:t>
            </a:r>
            <a:endParaRPr lang="en-US" dirty="0"/>
          </a:p>
          <a:p>
            <a:pPr lvl="1"/>
            <a:r>
              <a:rPr lang="en-US" dirty="0" smtClean="0"/>
              <a:t>Rent</a:t>
            </a:r>
            <a:endParaRPr lang="en-US" dirty="0"/>
          </a:p>
          <a:p>
            <a:pPr lvl="1"/>
            <a:r>
              <a:rPr lang="en-US" dirty="0" smtClean="0"/>
              <a:t>Power </a:t>
            </a:r>
            <a:r>
              <a:rPr lang="en-US" dirty="0"/>
              <a:t>and air conditioning</a:t>
            </a:r>
          </a:p>
          <a:p>
            <a:pPr lvl="1"/>
            <a:r>
              <a:rPr lang="en-US" dirty="0" smtClean="0"/>
              <a:t>Collocation </a:t>
            </a:r>
            <a:r>
              <a:rPr lang="en-US" dirty="0"/>
              <a:t>costs</a:t>
            </a:r>
          </a:p>
          <a:p>
            <a:pPr lvl="1"/>
            <a:r>
              <a:rPr lang="en-US" dirty="0" smtClean="0"/>
              <a:t>Server </a:t>
            </a:r>
            <a:r>
              <a:rPr lang="en-US" dirty="0"/>
              <a:t>costs</a:t>
            </a:r>
          </a:p>
          <a:p>
            <a:pPr lvl="1"/>
            <a:r>
              <a:rPr lang="en-US" dirty="0" smtClean="0"/>
              <a:t>Data </a:t>
            </a:r>
            <a:r>
              <a:rPr lang="en-US" dirty="0"/>
              <a:t>storage costs</a:t>
            </a:r>
          </a:p>
          <a:p>
            <a:pPr lvl="1"/>
            <a:r>
              <a:rPr lang="en-US" dirty="0" smtClean="0"/>
              <a:t>Network costs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55976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Budget Factors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828800"/>
            <a:ext cx="8686800" cy="4724400"/>
          </a:xfrm>
        </p:spPr>
        <p:txBody>
          <a:bodyPr/>
          <a:lstStyle/>
          <a:p>
            <a:r>
              <a:rPr lang="en-US" dirty="0"/>
              <a:t>Current payroll costs for existing site administrators and projections for possible staff reduction opportunities</a:t>
            </a:r>
          </a:p>
          <a:p>
            <a:r>
              <a:rPr lang="en-US" dirty="0"/>
              <a:t>Current costs for software licenses that may shift to the cloud, and </a:t>
            </a:r>
            <a:r>
              <a:rPr lang="en-US" dirty="0" smtClean="0"/>
              <a:t>the (</a:t>
            </a:r>
            <a:r>
              <a:rPr lang="en-US" dirty="0"/>
              <a:t>lower) projected cloud-based costs for the software</a:t>
            </a:r>
          </a:p>
          <a:p>
            <a:r>
              <a:rPr lang="en-US" dirty="0" smtClean="0"/>
              <a:t>Current </a:t>
            </a:r>
            <a:r>
              <a:rPr lang="en-US" dirty="0"/>
              <a:t>payroll costs for patch management and software version updates</a:t>
            </a:r>
          </a:p>
          <a:p>
            <a:r>
              <a:rPr lang="en-US" dirty="0" smtClean="0"/>
              <a:t>Current </a:t>
            </a:r>
            <a:r>
              <a:rPr lang="en-US" dirty="0"/>
              <a:t>hardware maintenance costs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920378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 smtClean="0"/>
              <a:t>GoGrid</a:t>
            </a:r>
            <a:r>
              <a:rPr lang="en-US" dirty="0" smtClean="0"/>
              <a:t> Hosting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GoGrid</a:t>
            </a:r>
            <a:r>
              <a:rPr lang="en-US" dirty="0" smtClean="0"/>
              <a:t> </a:t>
            </a:r>
            <a:r>
              <a:rPr lang="en-US" dirty="0"/>
              <a:t>is a very large </a:t>
            </a:r>
            <a:r>
              <a:rPr lang="en-US" dirty="0" err="1"/>
              <a:t>IaaS</a:t>
            </a:r>
            <a:r>
              <a:rPr lang="en-US" dirty="0"/>
              <a:t> solution provider that provides scalable solutions to </a:t>
            </a:r>
            <a:r>
              <a:rPr lang="en-US" dirty="0" smtClean="0"/>
              <a:t>thousands of </a:t>
            </a:r>
            <a:r>
              <a:rPr lang="en-US" dirty="0"/>
              <a:t>customers. </a:t>
            </a:r>
            <a:endParaRPr lang="en-US" dirty="0" smtClean="0"/>
          </a:p>
          <a:p>
            <a:r>
              <a:rPr lang="en-US" dirty="0" smtClean="0"/>
              <a:t>At </a:t>
            </a:r>
            <a:r>
              <a:rPr lang="en-US" dirty="0" err="1"/>
              <a:t>GoGrid</a:t>
            </a:r>
            <a:r>
              <a:rPr lang="en-US" dirty="0"/>
              <a:t>, </a:t>
            </a:r>
            <a:r>
              <a:rPr lang="en-US" dirty="0" smtClean="0"/>
              <a:t>customers </a:t>
            </a:r>
            <a:r>
              <a:rPr lang="en-US" dirty="0"/>
              <a:t>can acquire on-demand </a:t>
            </a:r>
            <a:r>
              <a:rPr lang="en-US" dirty="0" smtClean="0"/>
              <a:t>solutions for </a:t>
            </a:r>
            <a:r>
              <a:rPr lang="en-US" dirty="0"/>
              <a:t>physical, virtual, or hybrid servers at cost effective pricing levels. </a:t>
            </a:r>
            <a:endParaRPr lang="en-US" dirty="0" smtClean="0"/>
          </a:p>
          <a:p>
            <a:r>
              <a:rPr lang="en-US" dirty="0" smtClean="0"/>
              <a:t>Additionally, </a:t>
            </a:r>
            <a:r>
              <a:rPr lang="en-US" dirty="0" err="1" smtClean="0"/>
              <a:t>GoGrid</a:t>
            </a:r>
            <a:r>
              <a:rPr lang="en-US" dirty="0" smtClean="0"/>
              <a:t> </a:t>
            </a:r>
            <a:r>
              <a:rPr lang="en-US" dirty="0"/>
              <a:t>offers solutions for load balancing, collocation, and cloud-based data storage.</a:t>
            </a:r>
          </a:p>
        </p:txBody>
      </p:sp>
    </p:spTree>
    <p:extLst>
      <p:ext uri="{BB962C8B-B14F-4D97-AF65-F5344CB8AC3E}">
        <p14:creationId xmlns:p14="http://schemas.microsoft.com/office/powerpoint/2010/main" val="33964711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IT Governance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you </a:t>
            </a:r>
            <a:r>
              <a:rPr lang="en-US" dirty="0" smtClean="0"/>
              <a:t>migrate an </a:t>
            </a:r>
            <a:r>
              <a:rPr lang="en-US" dirty="0"/>
              <a:t>application to the cloud, consider the following governance requirements:</a:t>
            </a:r>
          </a:p>
          <a:p>
            <a:pPr lvl="1"/>
            <a:r>
              <a:rPr lang="en-US" dirty="0" smtClean="0"/>
              <a:t>Identify </a:t>
            </a:r>
            <a:r>
              <a:rPr lang="en-US" dirty="0"/>
              <a:t>how the cloud solution aligns with the company’s </a:t>
            </a:r>
            <a:r>
              <a:rPr lang="en-US" dirty="0" smtClean="0"/>
              <a:t>business strategy.</a:t>
            </a:r>
          </a:p>
          <a:p>
            <a:pPr lvl="1"/>
            <a:r>
              <a:rPr lang="en-US" dirty="0"/>
              <a:t>Identify and define the internal and external controls the company will </a:t>
            </a:r>
            <a:r>
              <a:rPr lang="en-US" dirty="0" smtClean="0"/>
              <a:t>need within </a:t>
            </a:r>
            <a:r>
              <a:rPr lang="en-US" dirty="0"/>
              <a:t>the application, and at what control points, in order to validate </a:t>
            </a:r>
            <a:r>
              <a:rPr lang="en-US" dirty="0" smtClean="0"/>
              <a:t>that the </a:t>
            </a:r>
            <a:r>
              <a:rPr lang="en-US" dirty="0"/>
              <a:t>application is performing correctly and is free from possible </a:t>
            </a:r>
            <a:r>
              <a:rPr lang="en-US" dirty="0" smtClean="0"/>
              <a:t>external modification</a:t>
            </a:r>
            <a:r>
              <a:rPr lang="en-US" dirty="0"/>
              <a:t>.</a:t>
            </a:r>
          </a:p>
          <a:p>
            <a:pPr lvl="1"/>
            <a:r>
              <a:rPr lang="en-US" dirty="0" smtClean="0"/>
              <a:t>Describe </a:t>
            </a:r>
            <a:r>
              <a:rPr lang="en-US" dirty="0"/>
              <a:t>risks the IT staff is trying to mitigate and ways the cloud can help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947254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IT Governance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Describe </a:t>
            </a:r>
            <a:r>
              <a:rPr lang="en-US" dirty="0"/>
              <a:t>who within the company will have access to data within the </a:t>
            </a:r>
            <a:r>
              <a:rPr lang="en-US" dirty="0" smtClean="0"/>
              <a:t>cloud and </a:t>
            </a:r>
            <a:r>
              <a:rPr lang="en-US" dirty="0"/>
              <a:t>how they will get it</a:t>
            </a:r>
            <a:r>
              <a:rPr lang="en-US" dirty="0" smtClean="0"/>
              <a:t>.</a:t>
            </a:r>
          </a:p>
          <a:p>
            <a:pPr lvl="1"/>
            <a:r>
              <a:rPr lang="en-US" dirty="0"/>
              <a:t>Determine who within the cloud provider’s organization will have access </a:t>
            </a:r>
            <a:r>
              <a:rPr lang="en-US" dirty="0" smtClean="0"/>
              <a:t>to data </a:t>
            </a:r>
            <a:r>
              <a:rPr lang="en-US" dirty="0"/>
              <a:t>within the cloud and how they will get it.</a:t>
            </a:r>
          </a:p>
          <a:p>
            <a:pPr lvl="1"/>
            <a:r>
              <a:rPr lang="en-US" dirty="0" smtClean="0"/>
              <a:t>Discover </a:t>
            </a:r>
            <a:r>
              <a:rPr lang="en-US" dirty="0"/>
              <a:t>how the cloud provider logs errors and system events and how </a:t>
            </a:r>
            <a:r>
              <a:rPr lang="en-US" dirty="0" smtClean="0"/>
              <a:t>you can </a:t>
            </a:r>
            <a:r>
              <a:rPr lang="en-US" dirty="0"/>
              <a:t>access them.</a:t>
            </a:r>
          </a:p>
          <a:p>
            <a:pPr lvl="1"/>
            <a:r>
              <a:rPr lang="en-US" dirty="0" smtClean="0"/>
              <a:t>Determine </a:t>
            </a:r>
            <a:r>
              <a:rPr lang="en-US" dirty="0"/>
              <a:t>how and when the cloud provider performs system </a:t>
            </a:r>
            <a:r>
              <a:rPr lang="en-US" dirty="0" smtClean="0"/>
              <a:t>updates and </a:t>
            </a:r>
            <a:r>
              <a:rPr lang="en-US" dirty="0"/>
              <a:t>patches.</a:t>
            </a:r>
          </a:p>
          <a:p>
            <a:pPr lvl="1"/>
            <a:r>
              <a:rPr lang="en-US" dirty="0" smtClean="0"/>
              <a:t>Discover </a:t>
            </a:r>
            <a:r>
              <a:rPr lang="en-US" dirty="0"/>
              <a:t>which performance-monitoring tools are available for your use.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2782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619250"/>
          </a:xfrm>
        </p:spPr>
        <p:txBody>
          <a:bodyPr/>
          <a:lstStyle/>
          <a:p>
            <a:r>
              <a:rPr lang="en-US" dirty="0" smtClean="0"/>
              <a:t>Cloud </a:t>
            </a:r>
            <a:r>
              <a:rPr lang="en-US" dirty="0"/>
              <a:t>Bursting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</a:t>
            </a:r>
            <a:r>
              <a:rPr lang="en-US" dirty="0" smtClean="0"/>
              <a:t>an </a:t>
            </a:r>
            <a:r>
              <a:rPr lang="en-US" dirty="0"/>
              <a:t>on-site </a:t>
            </a:r>
            <a:r>
              <a:rPr lang="en-US" dirty="0" smtClean="0"/>
              <a:t>application encounters </a:t>
            </a:r>
            <a:r>
              <a:rPr lang="en-US" dirty="0"/>
              <a:t>increased user demand, the application expands into the </a:t>
            </a:r>
            <a:r>
              <a:rPr lang="en-US" dirty="0" smtClean="0"/>
              <a:t>cloud.</a:t>
            </a:r>
          </a:p>
          <a:p>
            <a:r>
              <a:rPr lang="en-US" dirty="0" smtClean="0"/>
              <a:t>When the user demand </a:t>
            </a:r>
            <a:r>
              <a:rPr lang="en-US" dirty="0"/>
              <a:t>declines, the application leaves the cloud. </a:t>
            </a:r>
            <a:endParaRPr lang="en-US" dirty="0" smtClean="0"/>
          </a:p>
          <a:p>
            <a:r>
              <a:rPr lang="en-US" dirty="0" smtClean="0"/>
              <a:t>Cloud </a:t>
            </a:r>
            <a:r>
              <a:rPr lang="en-US" dirty="0"/>
              <a:t>bursting is </a:t>
            </a:r>
            <a:r>
              <a:rPr lang="en-US" dirty="0" smtClean="0"/>
              <a:t>most common </a:t>
            </a:r>
            <a:r>
              <a:rPr lang="en-US" dirty="0"/>
              <a:t>for seasonal demand, or event-driven demand, such as the load </a:t>
            </a:r>
            <a:r>
              <a:rPr lang="en-US" dirty="0" smtClean="0"/>
              <a:t>on Google </a:t>
            </a:r>
            <a:r>
              <a:rPr lang="en-US" dirty="0"/>
              <a:t>Maps when an earthquake or other natural disaster occurs.</a:t>
            </a:r>
          </a:p>
        </p:txBody>
      </p:sp>
    </p:spTree>
    <p:extLst>
      <p:ext uri="{BB962C8B-B14F-4D97-AF65-F5344CB8AC3E}">
        <p14:creationId xmlns:p14="http://schemas.microsoft.com/office/powerpoint/2010/main" val="160058961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Cloud Bursting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Cloud bursting lets a company extend an on-site application into the </a:t>
            </a:r>
            <a:r>
              <a:rPr lang="en-US" dirty="0" smtClean="0"/>
              <a:t>cloud to </a:t>
            </a:r>
            <a:r>
              <a:rPr lang="en-US" dirty="0"/>
              <a:t>scale temporarily to meet user demand.</a:t>
            </a:r>
          </a:p>
        </p:txBody>
      </p:sp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7800" y="3577127"/>
            <a:ext cx="6164055" cy="265869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71209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Key Terms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2714625"/>
            <a:ext cx="7896225" cy="1428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908425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Chapter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</a:t>
            </a:r>
            <a:r>
              <a:rPr lang="en-US" dirty="0"/>
              <a:t>and describe common system requirements one should consider before moving </a:t>
            </a:r>
            <a:r>
              <a:rPr lang="en-US" dirty="0" smtClean="0"/>
              <a:t>an application </a:t>
            </a:r>
            <a:r>
              <a:rPr lang="en-US" dirty="0"/>
              <a:t>to the cloud.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Discuss </a:t>
            </a:r>
            <a:r>
              <a:rPr lang="en-US" dirty="0"/>
              <a:t>why a company should consider using a consultant to oversee a cloud </a:t>
            </a:r>
            <a:r>
              <a:rPr lang="en-US" dirty="0" smtClean="0"/>
              <a:t>migration and </a:t>
            </a:r>
            <a:r>
              <a:rPr lang="en-US" dirty="0"/>
              <a:t>list specific skills you would expect the consultant to have.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List </a:t>
            </a:r>
            <a:r>
              <a:rPr lang="en-US" dirty="0"/>
              <a:t>and discuss resource utilization characteristics one should monitor for an </a:t>
            </a:r>
            <a:r>
              <a:rPr lang="en-US" dirty="0" smtClean="0"/>
              <a:t>application prior </a:t>
            </a:r>
            <a:r>
              <a:rPr lang="en-US" dirty="0"/>
              <a:t>to moving the application to the cloud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8259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Migration to the Cloud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981200"/>
            <a:ext cx="8534400" cy="4572000"/>
          </a:xfrm>
        </p:spPr>
        <p:txBody>
          <a:bodyPr/>
          <a:lstStyle/>
          <a:p>
            <a:r>
              <a:rPr lang="en-US" dirty="0" smtClean="0"/>
              <a:t>An </a:t>
            </a:r>
            <a:r>
              <a:rPr lang="en-US" dirty="0"/>
              <a:t>application can be moved to </a:t>
            </a:r>
            <a:r>
              <a:rPr lang="en-US" dirty="0" smtClean="0"/>
              <a:t>the cloud </a:t>
            </a:r>
            <a:r>
              <a:rPr lang="en-US" dirty="0"/>
              <a:t>quickly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There </a:t>
            </a:r>
            <a:r>
              <a:rPr lang="en-US" dirty="0"/>
              <a:t>are a myriad of cloud-solution providers who </a:t>
            </a:r>
            <a:r>
              <a:rPr lang="en-US" dirty="0" smtClean="0"/>
              <a:t>will eagerly </a:t>
            </a:r>
            <a:r>
              <a:rPr lang="en-US" dirty="0"/>
              <a:t>assist by giving you instant access to cloud-based servers, </a:t>
            </a:r>
            <a:r>
              <a:rPr lang="en-US" dirty="0" smtClean="0"/>
              <a:t>data storage</a:t>
            </a:r>
            <a:r>
              <a:rPr lang="en-US" dirty="0"/>
              <a:t>, and support. </a:t>
            </a:r>
            <a:endParaRPr lang="en-US" dirty="0" smtClean="0"/>
          </a:p>
          <a:p>
            <a:r>
              <a:rPr lang="en-US" dirty="0"/>
              <a:t>L</a:t>
            </a:r>
            <a:r>
              <a:rPr lang="en-US" dirty="0" smtClean="0"/>
              <a:t>ike </a:t>
            </a:r>
            <a:r>
              <a:rPr lang="en-US" dirty="0"/>
              <a:t>all IT projects, the process of </a:t>
            </a:r>
            <a:r>
              <a:rPr lang="en-US" dirty="0" smtClean="0"/>
              <a:t>moving an </a:t>
            </a:r>
            <a:r>
              <a:rPr lang="en-US" dirty="0"/>
              <a:t>application to the cloud, or the process of creating and deploying a </a:t>
            </a:r>
            <a:r>
              <a:rPr lang="en-US" dirty="0" smtClean="0"/>
              <a:t>new cloud </a:t>
            </a:r>
            <a:r>
              <a:rPr lang="en-US" dirty="0"/>
              <a:t>application, should be well planned. </a:t>
            </a:r>
          </a:p>
        </p:txBody>
      </p:sp>
    </p:spTree>
    <p:extLst>
      <p:ext uri="{BB962C8B-B14F-4D97-AF65-F5344CB8AC3E}">
        <p14:creationId xmlns:p14="http://schemas.microsoft.com/office/powerpoint/2010/main" val="12147510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 smtClean="0"/>
              <a:t>Chapter Review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List </a:t>
            </a:r>
            <a:r>
              <a:rPr lang="en-US" dirty="0"/>
              <a:t>possible training requirements for an </a:t>
            </a:r>
            <a:r>
              <a:rPr lang="en-US" dirty="0" err="1"/>
              <a:t>SaaS</a:t>
            </a:r>
            <a:r>
              <a:rPr lang="en-US" dirty="0"/>
              <a:t> solution integration, a </a:t>
            </a:r>
            <a:r>
              <a:rPr lang="en-US" dirty="0" err="1"/>
              <a:t>PaaS</a:t>
            </a:r>
            <a:r>
              <a:rPr lang="en-US" dirty="0"/>
              <a:t> </a:t>
            </a:r>
            <a:r>
              <a:rPr lang="en-US" dirty="0" smtClean="0"/>
              <a:t>application migration</a:t>
            </a:r>
            <a:r>
              <a:rPr lang="en-US" dirty="0"/>
              <a:t>, and an </a:t>
            </a:r>
            <a:r>
              <a:rPr lang="en-US" dirty="0" err="1"/>
              <a:t>IaaS</a:t>
            </a:r>
            <a:r>
              <a:rPr lang="en-US" dirty="0"/>
              <a:t> application migration.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List </a:t>
            </a:r>
            <a:r>
              <a:rPr lang="en-US" dirty="0"/>
              <a:t>and describe budget considerations one should evaluate before moving an </a:t>
            </a:r>
            <a:r>
              <a:rPr lang="en-US" dirty="0" smtClean="0"/>
              <a:t>application to </a:t>
            </a:r>
            <a:r>
              <a:rPr lang="en-US" dirty="0"/>
              <a:t>the cloud.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List </a:t>
            </a:r>
            <a:r>
              <a:rPr lang="en-US" dirty="0"/>
              <a:t>and describe IT governance considerations one should evaluate before moving </a:t>
            </a:r>
            <a:r>
              <a:rPr lang="en-US" dirty="0" smtClean="0"/>
              <a:t>an application </a:t>
            </a:r>
            <a:r>
              <a:rPr lang="en-US" dirty="0"/>
              <a:t>to the cloud.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 smtClean="0"/>
              <a:t>Define </a:t>
            </a:r>
            <a:r>
              <a:rPr lang="en-US" dirty="0"/>
              <a:t>and describe cloud bursting.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31554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/>
              <a:t>All IT projects should begin with specific </a:t>
            </a:r>
            <a:r>
              <a:rPr lang="en-US" dirty="0" smtClean="0"/>
              <a:t> requirements</a:t>
            </a:r>
            <a:r>
              <a:rPr lang="en-US" dirty="0"/>
              <a:t>. The process of taking </a:t>
            </a:r>
            <a:r>
              <a:rPr lang="en-US" dirty="0" smtClean="0"/>
              <a:t>an  application </a:t>
            </a:r>
            <a:r>
              <a:rPr lang="en-US" dirty="0"/>
              <a:t>to the cloud, known as </a:t>
            </a:r>
            <a:r>
              <a:rPr lang="en-US" b="1" dirty="0"/>
              <a:t>cloud migration</a:t>
            </a:r>
            <a:r>
              <a:rPr lang="en-US" dirty="0"/>
              <a:t>, is no exception</a:t>
            </a:r>
            <a:r>
              <a:rPr lang="en-US" dirty="0" smtClean="0"/>
              <a:t>. The cloud-migration process should start with defined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1513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Common Cloud System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security and privacy requirements</a:t>
            </a:r>
          </a:p>
          <a:p>
            <a:r>
              <a:rPr lang="en-US" dirty="0" smtClean="0"/>
              <a:t>Site </a:t>
            </a:r>
            <a:r>
              <a:rPr lang="en-US" dirty="0"/>
              <a:t>capacity plan—the resources that the application initially needs to operate</a:t>
            </a:r>
          </a:p>
          <a:p>
            <a:r>
              <a:rPr lang="en-US" dirty="0" smtClean="0"/>
              <a:t>Scalability </a:t>
            </a:r>
            <a:r>
              <a:rPr lang="en-US" dirty="0"/>
              <a:t>requirements—the measurable factors that should drive scaling events</a:t>
            </a:r>
          </a:p>
          <a:p>
            <a:r>
              <a:rPr lang="en-US" dirty="0" smtClean="0"/>
              <a:t>System </a:t>
            </a:r>
            <a:r>
              <a:rPr lang="en-US" dirty="0"/>
              <a:t>uptime requirements</a:t>
            </a:r>
          </a:p>
          <a:p>
            <a:r>
              <a:rPr lang="en-US" dirty="0" smtClean="0"/>
              <a:t>Business </a:t>
            </a:r>
            <a:r>
              <a:rPr lang="en-US" dirty="0"/>
              <a:t>continuity and disaster requirements</a:t>
            </a:r>
          </a:p>
          <a:p>
            <a:r>
              <a:rPr lang="en-US" dirty="0" smtClean="0"/>
              <a:t>Budget </a:t>
            </a:r>
            <a:r>
              <a:rPr lang="en-US" dirty="0"/>
              <a:t>requirements</a:t>
            </a:r>
          </a:p>
          <a:p>
            <a:r>
              <a:rPr lang="en-US" dirty="0" smtClean="0"/>
              <a:t>Operating </a:t>
            </a:r>
            <a:r>
              <a:rPr lang="en-US" dirty="0"/>
              <a:t>system and programming language </a:t>
            </a:r>
            <a:r>
              <a:rPr lang="en-US" dirty="0" smtClean="0"/>
              <a:t>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52328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Common Cloud System Requirements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Type of cloud: public, private, or hybrid</a:t>
            </a:r>
          </a:p>
          <a:p>
            <a:r>
              <a:rPr lang="en-US" dirty="0"/>
              <a:t>Single- or </a:t>
            </a:r>
            <a:r>
              <a:rPr lang="en-US" dirty="0" smtClean="0"/>
              <a:t>multitenant </a:t>
            </a:r>
            <a:r>
              <a:rPr lang="en-US" dirty="0"/>
              <a:t>solution requirements</a:t>
            </a:r>
          </a:p>
          <a:p>
            <a:r>
              <a:rPr lang="en-US" dirty="0" smtClean="0"/>
              <a:t>Data </a:t>
            </a:r>
            <a:r>
              <a:rPr lang="en-US" dirty="0"/>
              <a:t>backup requirements</a:t>
            </a:r>
          </a:p>
          <a:p>
            <a:r>
              <a:rPr lang="en-US" dirty="0" smtClean="0"/>
              <a:t>Client </a:t>
            </a:r>
            <a:r>
              <a:rPr lang="en-US" dirty="0"/>
              <a:t>device requirements, such as computer, tablet, or smartphone support</a:t>
            </a:r>
          </a:p>
          <a:p>
            <a:r>
              <a:rPr lang="en-US" dirty="0" smtClean="0"/>
              <a:t>Training </a:t>
            </a:r>
            <a:r>
              <a:rPr lang="en-US" dirty="0"/>
              <a:t>requirements</a:t>
            </a:r>
          </a:p>
          <a:p>
            <a:r>
              <a:rPr lang="en-US" dirty="0" smtClean="0"/>
              <a:t>Help </a:t>
            </a:r>
            <a:r>
              <a:rPr lang="en-US" dirty="0"/>
              <a:t>desk and support requirements</a:t>
            </a:r>
          </a:p>
          <a:p>
            <a:r>
              <a:rPr lang="en-US" dirty="0" smtClean="0"/>
              <a:t>Governance </a:t>
            </a:r>
            <a:r>
              <a:rPr lang="en-US" dirty="0"/>
              <a:t>and auditing requirements</a:t>
            </a:r>
          </a:p>
          <a:p>
            <a:r>
              <a:rPr lang="en-US" dirty="0" smtClean="0"/>
              <a:t>Open </a:t>
            </a:r>
            <a:r>
              <a:rPr lang="en-US" dirty="0"/>
              <a:t>source software </a:t>
            </a:r>
            <a:r>
              <a:rPr lang="en-US" dirty="0" smtClean="0"/>
              <a:t>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0365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 smtClean="0"/>
              <a:t>Common Cloud System Requirements Continued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133600"/>
            <a:ext cx="8534400" cy="4419600"/>
          </a:xfrm>
        </p:spPr>
        <p:txBody>
          <a:bodyPr/>
          <a:lstStyle/>
          <a:p>
            <a:r>
              <a:rPr lang="en-US" dirty="0" smtClean="0"/>
              <a:t>Programming </a:t>
            </a:r>
            <a:r>
              <a:rPr lang="en-US" dirty="0"/>
              <a:t>API requirements</a:t>
            </a:r>
          </a:p>
          <a:p>
            <a:r>
              <a:rPr lang="en-US" dirty="0" smtClean="0"/>
              <a:t>Dashboard </a:t>
            </a:r>
            <a:r>
              <a:rPr lang="en-US" dirty="0"/>
              <a:t>and reporting requirements</a:t>
            </a:r>
          </a:p>
          <a:p>
            <a:r>
              <a:rPr lang="en-US" dirty="0" smtClean="0"/>
              <a:t>Client </a:t>
            </a:r>
            <a:r>
              <a:rPr lang="en-US" dirty="0"/>
              <a:t>access requirements</a:t>
            </a:r>
          </a:p>
          <a:p>
            <a:r>
              <a:rPr lang="en-US" dirty="0" smtClean="0"/>
              <a:t>Data </a:t>
            </a:r>
            <a:r>
              <a:rPr lang="en-US" dirty="0"/>
              <a:t>export requirements</a:t>
            </a:r>
          </a:p>
        </p:txBody>
      </p:sp>
    </p:spTree>
    <p:extLst>
      <p:ext uri="{BB962C8B-B14F-4D97-AF65-F5344CB8AC3E}">
        <p14:creationId xmlns:p14="http://schemas.microsoft.com/office/powerpoint/2010/main" val="2027245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466850"/>
          </a:xfrm>
        </p:spPr>
        <p:txBody>
          <a:bodyPr/>
          <a:lstStyle/>
          <a:p>
            <a:r>
              <a:rPr lang="en-US" dirty="0" smtClean="0"/>
              <a:t>Real World: </a:t>
            </a:r>
            <a:r>
              <a:rPr lang="en-US" dirty="0" err="1"/>
              <a:t>CloudSwitch</a:t>
            </a:r>
            <a:r>
              <a:rPr lang="en-US" dirty="0"/>
              <a:t> </a:t>
            </a:r>
            <a:r>
              <a:rPr lang="en-US" dirty="0" smtClean="0"/>
              <a:t>Cloud </a:t>
            </a:r>
            <a:r>
              <a:rPr lang="en-US" dirty="0"/>
              <a:t>Migration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534400" cy="4495800"/>
          </a:xfrm>
        </p:spPr>
        <p:txBody>
          <a:bodyPr/>
          <a:lstStyle/>
          <a:p>
            <a:r>
              <a:rPr lang="en-US" dirty="0" smtClean="0"/>
              <a:t>M</a:t>
            </a:r>
            <a:r>
              <a:rPr lang="en-US" dirty="0"/>
              <a:t>any companies have enterprise-based applications that are widely used by </a:t>
            </a:r>
            <a:r>
              <a:rPr lang="en-US" dirty="0" smtClean="0"/>
              <a:t>their employees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These </a:t>
            </a:r>
            <a:r>
              <a:rPr lang="en-US" dirty="0"/>
              <a:t>applications, therefore, are mission critical. </a:t>
            </a:r>
            <a:endParaRPr lang="en-US" dirty="0" smtClean="0"/>
          </a:p>
          <a:p>
            <a:r>
              <a:rPr lang="en-US" dirty="0" err="1" smtClean="0"/>
              <a:t>CloudSwitch</a:t>
            </a:r>
            <a:r>
              <a:rPr lang="en-US" dirty="0" smtClean="0"/>
              <a:t> </a:t>
            </a:r>
            <a:r>
              <a:rPr lang="en-US" dirty="0"/>
              <a:t>provides </a:t>
            </a:r>
            <a:r>
              <a:rPr lang="en-US" dirty="0" smtClean="0"/>
              <a:t>a downloadable </a:t>
            </a:r>
            <a:r>
              <a:rPr lang="en-US" dirty="0"/>
              <a:t>application that companies can install within their data center and </a:t>
            </a:r>
            <a:r>
              <a:rPr lang="en-US" dirty="0" smtClean="0"/>
              <a:t>that securely </a:t>
            </a:r>
            <a:r>
              <a:rPr lang="en-US" dirty="0"/>
              <a:t>maps the company’s on-site applications to a cloud-based solution in a matter of minutes.</a:t>
            </a:r>
          </a:p>
        </p:txBody>
      </p:sp>
    </p:spTree>
    <p:extLst>
      <p:ext uri="{BB962C8B-B14F-4D97-AF65-F5344CB8AC3E}">
        <p14:creationId xmlns:p14="http://schemas.microsoft.com/office/powerpoint/2010/main" val="21916450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209550"/>
            <a:ext cx="6248400" cy="1543050"/>
          </a:xfrm>
        </p:spPr>
        <p:txBody>
          <a:bodyPr/>
          <a:lstStyle/>
          <a:p>
            <a:r>
              <a:rPr lang="en-US" dirty="0"/>
              <a:t>Protect Your Existing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you begin your application migration to a cloud provider, make sure </a:t>
            </a:r>
            <a:r>
              <a:rPr lang="en-US" dirty="0" smtClean="0"/>
              <a:t>that you </a:t>
            </a:r>
            <a:r>
              <a:rPr lang="en-US" dirty="0"/>
              <a:t>back up your data so that you can revert, if necessary, to a known point. </a:t>
            </a:r>
            <a:endParaRPr lang="en-US" dirty="0" smtClean="0"/>
          </a:p>
          <a:p>
            <a:r>
              <a:rPr lang="en-US" dirty="0" smtClean="0"/>
              <a:t>Then, be </a:t>
            </a:r>
            <a:r>
              <a:rPr lang="en-US" dirty="0"/>
              <a:t>sure that you and the provider agree to the backup procedures that will </a:t>
            </a:r>
            <a:r>
              <a:rPr lang="en-US" dirty="0" smtClean="0"/>
              <a:t>be employed </a:t>
            </a:r>
            <a:r>
              <a:rPr lang="en-US" dirty="0"/>
              <a:t>after they take control of your data. </a:t>
            </a:r>
            <a:endParaRPr lang="en-US" dirty="0" smtClean="0"/>
          </a:p>
          <a:p>
            <a:r>
              <a:rPr lang="en-US" dirty="0" smtClean="0"/>
              <a:t>It </a:t>
            </a:r>
            <a:r>
              <a:rPr lang="en-US" dirty="0"/>
              <a:t>is easy to move </a:t>
            </a:r>
            <a:r>
              <a:rPr lang="en-US" dirty="0" smtClean="0"/>
              <a:t>a solution </a:t>
            </a:r>
            <a:r>
              <a:rPr lang="en-US" dirty="0"/>
              <a:t>to a cloud provider. You need to ensure that it is equally easy to move </a:t>
            </a:r>
            <a:r>
              <a:rPr lang="en-US" dirty="0" smtClean="0"/>
              <a:t>out of </a:t>
            </a:r>
            <a:r>
              <a:rPr lang="en-US" dirty="0"/>
              <a:t>the cloud if </a:t>
            </a:r>
            <a:r>
              <a:rPr lang="en-US" dirty="0" smtClean="0"/>
              <a:t>necessary.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8019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ISPRING_RESOURCE_PATHS_HASH" val="6a5113e9adafc622cda13cb92ba8a34161db59"/>
</p:tagLst>
</file>

<file path=ppt/theme/theme1.xml><?xml version="1.0" encoding="utf-8"?>
<a:theme xmlns:a="http://schemas.openxmlformats.org/drawingml/2006/main" name="PPP_SNATU_TXT_In_The_Clouds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Them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PPP_SNATU_TXT_In_The_Clouds</Template>
  <TotalTime>4047</TotalTime>
  <Words>1758</Words>
  <Application>Microsoft Macintosh PowerPoint</Application>
  <PresentationFormat>On-screen Show (4:3)</PresentationFormat>
  <Paragraphs>141</Paragraphs>
  <Slides>30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PPP_SNATU_TXT_In_The_Clouds</vt:lpstr>
      <vt:lpstr>Cloud Computing</vt:lpstr>
      <vt:lpstr>Learning Objectives</vt:lpstr>
      <vt:lpstr>Migration to the Cloud</vt:lpstr>
      <vt:lpstr>System Requirements</vt:lpstr>
      <vt:lpstr>Common Cloud System Requirements</vt:lpstr>
      <vt:lpstr>Common Cloud System Requirements Continued</vt:lpstr>
      <vt:lpstr>Common Cloud System Requirements Continued</vt:lpstr>
      <vt:lpstr>Real World: CloudSwitch Cloud Migration</vt:lpstr>
      <vt:lpstr>Protect Your Existing Data</vt:lpstr>
      <vt:lpstr>Protect Your Data Privacy</vt:lpstr>
      <vt:lpstr>Use an Experienced Cloud Consultant</vt:lpstr>
      <vt:lpstr>Know Your Application’s Current Characteristics</vt:lpstr>
      <vt:lpstr>Common Characteristics</vt:lpstr>
      <vt:lpstr>Common Characteristics Continued</vt:lpstr>
      <vt:lpstr>Remember Vendor Lock-In</vt:lpstr>
      <vt:lpstr>Real World: Kayako Help Desk Solutions</vt:lpstr>
      <vt:lpstr>Define Your Training Requirements</vt:lpstr>
      <vt:lpstr>Training Requirements</vt:lpstr>
      <vt:lpstr>Real World: RightScale Cloud Application Management</vt:lpstr>
      <vt:lpstr>Establish a Realistic Deployment Schedule</vt:lpstr>
      <vt:lpstr>Budget Factors</vt:lpstr>
      <vt:lpstr>Budget Factors Continued</vt:lpstr>
      <vt:lpstr>Real World: GoGrid Hosting</vt:lpstr>
      <vt:lpstr>IT Governance</vt:lpstr>
      <vt:lpstr>IT Governance Continued</vt:lpstr>
      <vt:lpstr>Cloud Bursting</vt:lpstr>
      <vt:lpstr>Cloud Bursting Continued</vt:lpstr>
      <vt:lpstr>Key Terms</vt:lpstr>
      <vt:lpstr>Chapter Review</vt:lpstr>
      <vt:lpstr>Chapter Review Continued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Cloud Computing</dc:title>
  <dc:creator>Kris</dc:creator>
  <cp:lastModifiedBy>Vladimir Stolichnaya</cp:lastModifiedBy>
  <cp:revision>172</cp:revision>
  <dcterms:created xsi:type="dcterms:W3CDTF">2012-01-24T21:28:01Z</dcterms:created>
  <dcterms:modified xsi:type="dcterms:W3CDTF">2012-05-30T04:41:55Z</dcterms:modified>
</cp:coreProperties>
</file>