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D3A775-041E-4F44-8C25-60C889210AF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51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tags" Target="tags/tag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038600"/>
            <a:ext cx="8534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029200"/>
            <a:ext cx="8534400" cy="914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09550"/>
            <a:ext cx="2133600" cy="6343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09550"/>
            <a:ext cx="6248400" cy="6343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4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4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5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4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2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6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209550"/>
            <a:ext cx="62484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12</a:t>
            </a:r>
          </a:p>
          <a:p>
            <a:r>
              <a:rPr lang="en-US" dirty="0" smtClean="0"/>
              <a:t>Managing the Cloud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81000"/>
            <a:ext cx="3344103" cy="4343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88" y="5181600"/>
            <a:ext cx="22955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Backups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the cloud provider stores some or all of your company data, </a:t>
            </a:r>
            <a:r>
              <a:rPr lang="en-US" dirty="0" smtClean="0"/>
              <a:t>you must </a:t>
            </a:r>
            <a:r>
              <a:rPr lang="en-US" dirty="0"/>
              <a:t>understand the provider’s backup process (and include it in the SLA). </a:t>
            </a:r>
            <a:endParaRPr lang="en-US" dirty="0" smtClean="0"/>
          </a:p>
          <a:p>
            <a:r>
              <a:rPr lang="en-US" dirty="0" smtClean="0"/>
              <a:t>For governance </a:t>
            </a:r>
            <a:r>
              <a:rPr lang="en-US" dirty="0"/>
              <a:t>purposes, you should know if the data is encrypted, who has access </a:t>
            </a:r>
            <a:r>
              <a:rPr lang="en-US" dirty="0" smtClean="0"/>
              <a:t>to it</a:t>
            </a:r>
            <a:r>
              <a:rPr lang="en-US" dirty="0"/>
              <a:t>, and if it is replicated to a remote facility. If it is backed up to another location</a:t>
            </a:r>
            <a:r>
              <a:rPr lang="en-US" dirty="0" smtClean="0"/>
              <a:t>, you </a:t>
            </a:r>
            <a:r>
              <a:rPr lang="en-US" dirty="0"/>
              <a:t>must know where and how often.</a:t>
            </a:r>
          </a:p>
        </p:txBody>
      </p:sp>
    </p:spTree>
    <p:extLst>
      <p:ext uri="{BB962C8B-B14F-4D97-AF65-F5344CB8AC3E}">
        <p14:creationId xmlns:p14="http://schemas.microsoft.com/office/powerpoint/2010/main" val="3421335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/>
              <a:t>Know Your System’s Data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38400"/>
            <a:ext cx="8534400" cy="4114800"/>
          </a:xfrm>
        </p:spPr>
        <p:txBody>
          <a:bodyPr/>
          <a:lstStyle/>
          <a:p>
            <a:r>
              <a:rPr lang="en-US" dirty="0"/>
              <a:t>Managers should create a detailed process-flow diagram that shows </a:t>
            </a:r>
            <a:r>
              <a:rPr lang="en-US" dirty="0" smtClean="0"/>
              <a:t>the movement </a:t>
            </a:r>
            <a:r>
              <a:rPr lang="en-US" dirty="0"/>
              <a:t>of company data throughout the cloud solution.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should </a:t>
            </a:r>
            <a:r>
              <a:rPr lang="en-US" dirty="0" smtClean="0"/>
              <a:t>also identify </a:t>
            </a:r>
            <a:r>
              <a:rPr lang="en-US" dirty="0"/>
              <a:t>within the dataflow various points for the placement of internal </a:t>
            </a:r>
            <a:r>
              <a:rPr lang="en-US" dirty="0" smtClean="0"/>
              <a:t>controls or </a:t>
            </a:r>
            <a:r>
              <a:rPr lang="en-US" dirty="0"/>
              <a:t>auditing.</a:t>
            </a:r>
          </a:p>
        </p:txBody>
      </p:sp>
    </p:spTree>
    <p:extLst>
      <p:ext uri="{BB962C8B-B14F-4D97-AF65-F5344CB8AC3E}">
        <p14:creationId xmlns:p14="http://schemas.microsoft.com/office/powerpoint/2010/main" val="925947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21526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Embionics</a:t>
            </a:r>
            <a:r>
              <a:rPr lang="en-US" dirty="0" smtClean="0"/>
              <a:t> Cloud Virtualization and Management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534400" cy="4267200"/>
          </a:xfrm>
        </p:spPr>
        <p:txBody>
          <a:bodyPr/>
          <a:lstStyle/>
          <a:p>
            <a:r>
              <a:rPr lang="en-US" dirty="0" err="1"/>
              <a:t>Embotics</a:t>
            </a:r>
            <a:r>
              <a:rPr lang="en-US" dirty="0"/>
              <a:t> offers V-Commander, an off-the-shelf-product </a:t>
            </a:r>
            <a:r>
              <a:rPr lang="en-US" dirty="0" smtClean="0"/>
              <a:t>that offers </a:t>
            </a:r>
            <a:r>
              <a:rPr lang="en-US" dirty="0"/>
              <a:t>life cycle solutions for managing private cloud deployments and optimizing the </a:t>
            </a:r>
            <a:r>
              <a:rPr lang="en-US" dirty="0" smtClean="0"/>
              <a:t>underlying virtual </a:t>
            </a:r>
            <a:r>
              <a:rPr lang="en-US" dirty="0"/>
              <a:t>devices. </a:t>
            </a:r>
            <a:endParaRPr lang="en-US" dirty="0" smtClean="0"/>
          </a:p>
          <a:p>
            <a:r>
              <a:rPr lang="en-US" dirty="0" err="1" smtClean="0"/>
              <a:t>Embotics</a:t>
            </a:r>
            <a:r>
              <a:rPr lang="en-US" dirty="0" smtClean="0"/>
              <a:t> </a:t>
            </a:r>
            <a:r>
              <a:rPr lang="en-US" dirty="0"/>
              <a:t>states that with its product an IT </a:t>
            </a:r>
            <a:r>
              <a:rPr lang="en-US" dirty="0" smtClean="0"/>
              <a:t>team can </a:t>
            </a:r>
            <a:r>
              <a:rPr lang="en-US" dirty="0"/>
              <a:t>install the software and manage the cloud within one hour.</a:t>
            </a:r>
          </a:p>
        </p:txBody>
      </p:sp>
    </p:spTree>
    <p:extLst>
      <p:ext uri="{BB962C8B-B14F-4D97-AF65-F5344CB8AC3E}">
        <p14:creationId xmlns:p14="http://schemas.microsoft.com/office/powerpoint/2010/main" val="2665304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Lock-In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Relationships can go bad—even those with a cloud-solution provider. </a:t>
            </a:r>
            <a:endParaRPr lang="en-US" dirty="0" smtClean="0"/>
          </a:p>
          <a:p>
            <a:r>
              <a:rPr lang="en-US" dirty="0" smtClean="0"/>
              <a:t>The agreement you </a:t>
            </a:r>
            <a:r>
              <a:rPr lang="en-US" dirty="0"/>
              <a:t>sign with a cloud provider should stipulate exit procedures in case </a:t>
            </a:r>
            <a:r>
              <a:rPr lang="en-US" dirty="0" smtClean="0"/>
              <a:t>the provider </a:t>
            </a:r>
            <a:r>
              <a:rPr lang="en-US" dirty="0"/>
              <a:t>fails to meet the service levels or breaches any other aspect of the contract</a:t>
            </a:r>
            <a:r>
              <a:rPr lang="en-US" dirty="0" smtClean="0"/>
              <a:t>.</a:t>
            </a:r>
          </a:p>
          <a:p>
            <a:r>
              <a:rPr lang="en-US" dirty="0"/>
              <a:t>Vendor lock-in occurs when a provider does not support data export or when </a:t>
            </a:r>
            <a:r>
              <a:rPr lang="en-US" dirty="0" smtClean="0"/>
              <a:t>a provider’s </a:t>
            </a:r>
            <a:r>
              <a:rPr lang="en-US" dirty="0"/>
              <a:t>service is unavailable through others. Thus, the customer is “locked in” </a:t>
            </a:r>
            <a:r>
              <a:rPr lang="en-US" dirty="0" smtClean="0"/>
              <a:t>to the </a:t>
            </a:r>
            <a:r>
              <a:rPr lang="en-US" dirty="0"/>
              <a:t>relationship with the vendor.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2932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Source-Code Escrow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Companies fail. Therefore, managers, should perform due diligence on a </a:t>
            </a:r>
            <a:r>
              <a:rPr lang="en-US" dirty="0" smtClean="0"/>
              <a:t>cloud solution provider </a:t>
            </a:r>
            <a:r>
              <a:rPr lang="en-US" dirty="0"/>
              <a:t>before they enter into an agreement.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manager may want </a:t>
            </a:r>
            <a:r>
              <a:rPr lang="en-US" dirty="0" smtClean="0"/>
              <a:t>to arrange </a:t>
            </a:r>
            <a:r>
              <a:rPr lang="en-US" dirty="0"/>
              <a:t>a source code escrow agreement, which places a copy of the </a:t>
            </a:r>
            <a:r>
              <a:rPr lang="en-US" dirty="0" smtClean="0"/>
              <a:t>provider’s </a:t>
            </a:r>
            <a:r>
              <a:rPr lang="en-US" dirty="0"/>
              <a:t>programming-language source code with a third-party escrow company. </a:t>
            </a:r>
            <a:endParaRPr lang="en-US" dirty="0" smtClean="0"/>
          </a:p>
          <a:p>
            <a:r>
              <a:rPr lang="en-US" dirty="0" smtClean="0"/>
              <a:t>If the </a:t>
            </a:r>
            <a:r>
              <a:rPr lang="en-US" dirty="0"/>
              <a:t>solution provider fails, the company can acquire and deploy the source code</a:t>
            </a:r>
            <a:r>
              <a:rPr lang="en-US" dirty="0" smtClean="0"/>
              <a:t>, put </a:t>
            </a:r>
            <a:r>
              <a:rPr lang="en-US" dirty="0"/>
              <a:t>it on its own system, and implement the provider’s solution.</a:t>
            </a:r>
          </a:p>
        </p:txBody>
      </p:sp>
    </p:spTree>
    <p:extLst>
      <p:ext uri="{BB962C8B-B14F-4D97-AF65-F5344CB8AC3E}">
        <p14:creationId xmlns:p14="http://schemas.microsoft.com/office/powerpoint/2010/main" val="1203471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76200"/>
            <a:ext cx="6248400" cy="2000250"/>
          </a:xfrm>
        </p:spPr>
        <p:txBody>
          <a:bodyPr/>
          <a:lstStyle/>
          <a:p>
            <a:r>
              <a:rPr lang="en-US" dirty="0"/>
              <a:t>Determine Technical Support </a:t>
            </a:r>
            <a:r>
              <a:rPr lang="en-US" dirty="0" smtClean="0"/>
              <a:t>and Help </a:t>
            </a:r>
            <a:r>
              <a:rPr lang="en-US" dirty="0"/>
              <a:t>Desk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/>
              <a:t>Depending on the solutions it places in the cloud, a company may have </a:t>
            </a:r>
            <a:r>
              <a:rPr lang="en-US" dirty="0" smtClean="0"/>
              <a:t>various help </a:t>
            </a:r>
            <a:r>
              <a:rPr lang="en-US" dirty="0"/>
              <a:t>desk support requirements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may </a:t>
            </a:r>
            <a:r>
              <a:rPr lang="en-US" dirty="0"/>
              <a:t>also be shared support responsibilities.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all cases, an IT manager </a:t>
            </a:r>
            <a:r>
              <a:rPr lang="en-US" dirty="0" smtClean="0"/>
              <a:t>should ensure </a:t>
            </a:r>
            <a:r>
              <a:rPr lang="en-US" dirty="0"/>
              <a:t>that the support specifics are defined within the SLA.</a:t>
            </a:r>
          </a:p>
        </p:txBody>
      </p:sp>
    </p:spTree>
    <p:extLst>
      <p:ext uri="{BB962C8B-B14F-4D97-AF65-F5344CB8AC3E}">
        <p14:creationId xmlns:p14="http://schemas.microsoft.com/office/powerpoint/2010/main" val="2216733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Determine Training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be successful, large-scale cloud applications often require user training </a:t>
            </a:r>
            <a:r>
              <a:rPr lang="en-US" dirty="0" smtClean="0"/>
              <a:t>before, during</a:t>
            </a:r>
            <a:r>
              <a:rPr lang="en-US" dirty="0"/>
              <a:t>, and after the integration.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 err="1"/>
              <a:t>SaaS</a:t>
            </a:r>
            <a:r>
              <a:rPr lang="en-US" dirty="0"/>
              <a:t> solutions, the cloud-service </a:t>
            </a:r>
            <a:r>
              <a:rPr lang="en-US" dirty="0" smtClean="0"/>
              <a:t>provider normally </a:t>
            </a:r>
            <a:r>
              <a:rPr lang="en-US" dirty="0"/>
              <a:t>provides user training. </a:t>
            </a:r>
            <a:endParaRPr lang="en-US" dirty="0" smtClean="0"/>
          </a:p>
          <a:p>
            <a:r>
              <a:rPr lang="en-US" dirty="0" smtClean="0"/>
              <a:t>Depending </a:t>
            </a:r>
            <a:r>
              <a:rPr lang="en-US" dirty="0"/>
              <a:t>on the application’s processing, </a:t>
            </a:r>
            <a:r>
              <a:rPr lang="en-US" dirty="0" smtClean="0"/>
              <a:t>the company </a:t>
            </a:r>
            <a:r>
              <a:rPr lang="en-US" dirty="0"/>
              <a:t>may need to augment the training with in-house instruction. </a:t>
            </a:r>
            <a:endParaRPr lang="en-US" dirty="0" smtClean="0"/>
          </a:p>
          <a:p>
            <a:r>
              <a:rPr lang="en-US" dirty="0" smtClean="0"/>
              <a:t>The IT manager </a:t>
            </a:r>
            <a:r>
              <a:rPr lang="en-US" dirty="0"/>
              <a:t>should stipulate the training responsibilities within the SLA.</a:t>
            </a:r>
          </a:p>
        </p:txBody>
      </p:sp>
    </p:spTree>
    <p:extLst>
      <p:ext uri="{BB962C8B-B14F-4D97-AF65-F5344CB8AC3E}">
        <p14:creationId xmlns:p14="http://schemas.microsoft.com/office/powerpoint/2010/main" val="2457975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9240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/>
              <a:t>Netuitive</a:t>
            </a:r>
            <a:r>
              <a:rPr lang="en-US" dirty="0"/>
              <a:t> </a:t>
            </a:r>
            <a:r>
              <a:rPr lang="en-US" dirty="0" smtClean="0"/>
              <a:t>Predictive </a:t>
            </a:r>
            <a:r>
              <a:rPr lang="en-US" dirty="0"/>
              <a:t>Analytics and </a:t>
            </a:r>
            <a:r>
              <a:rPr lang="en-US" dirty="0" smtClean="0"/>
              <a:t>Cloud </a:t>
            </a:r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8534400" cy="4191000"/>
          </a:xfrm>
        </p:spPr>
        <p:txBody>
          <a:bodyPr/>
          <a:lstStyle/>
          <a:p>
            <a:r>
              <a:rPr lang="en-US" b="1" dirty="0" smtClean="0"/>
              <a:t>Predictive </a:t>
            </a:r>
            <a:r>
              <a:rPr lang="en-US" b="1" dirty="0"/>
              <a:t>analytics </a:t>
            </a:r>
            <a:r>
              <a:rPr lang="en-US" dirty="0"/>
              <a:t>tools perform statistical analysis to predict future behavior. </a:t>
            </a:r>
            <a:endParaRPr lang="en-US" dirty="0" smtClean="0"/>
          </a:p>
          <a:p>
            <a:r>
              <a:rPr lang="en-US" dirty="0" err="1" smtClean="0"/>
              <a:t>Netuitive</a:t>
            </a:r>
            <a:r>
              <a:rPr lang="en-US" dirty="0" smtClean="0"/>
              <a:t> integrates </a:t>
            </a:r>
            <a:r>
              <a:rPr lang="en-US" dirty="0"/>
              <a:t>predictive analytics to provide IT managers with insights into how a solution </a:t>
            </a:r>
            <a:r>
              <a:rPr lang="en-US" dirty="0" smtClean="0"/>
              <a:t>will work </a:t>
            </a:r>
            <a:r>
              <a:rPr lang="en-US" dirty="0"/>
              <a:t>under different conditions. </a:t>
            </a:r>
            <a:endParaRPr lang="en-US" dirty="0" smtClean="0"/>
          </a:p>
          <a:p>
            <a:r>
              <a:rPr lang="en-US" dirty="0" err="1" smtClean="0"/>
              <a:t>Netuitive</a:t>
            </a:r>
            <a:r>
              <a:rPr lang="en-US" dirty="0" smtClean="0"/>
              <a:t> </a:t>
            </a:r>
            <a:r>
              <a:rPr lang="en-US" dirty="0"/>
              <a:t>software can monitor a group of integrated </a:t>
            </a:r>
            <a:r>
              <a:rPr lang="en-US" dirty="0" smtClean="0"/>
              <a:t>or stand-alone </a:t>
            </a:r>
            <a:r>
              <a:rPr lang="en-US" dirty="0"/>
              <a:t>cloud-based </a:t>
            </a:r>
            <a:r>
              <a:rPr lang="en-US" dirty="0" smtClean="0"/>
              <a:t>solutions.</a:t>
            </a:r>
          </a:p>
          <a:p>
            <a:r>
              <a:rPr lang="en-US" dirty="0" smtClean="0"/>
              <a:t>The </a:t>
            </a:r>
            <a:r>
              <a:rPr lang="en-US" dirty="0"/>
              <a:t>software’s self-learning capabilities allow the </a:t>
            </a:r>
            <a:r>
              <a:rPr lang="en-US" dirty="0" smtClean="0"/>
              <a:t>software to </a:t>
            </a:r>
            <a:r>
              <a:rPr lang="en-US" dirty="0"/>
              <a:t>identify demand trends and more.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79639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771650"/>
          </a:xfrm>
        </p:spPr>
        <p:txBody>
          <a:bodyPr/>
          <a:lstStyle/>
          <a:p>
            <a:r>
              <a:rPr lang="en-US" dirty="0" smtClean="0"/>
              <a:t>Security </a:t>
            </a:r>
            <a:r>
              <a:rPr lang="en-US" dirty="0"/>
              <a:t>Policies and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/>
              <a:t>Many </a:t>
            </a:r>
            <a:r>
              <a:rPr lang="en-US" dirty="0"/>
              <a:t>clients are apprehensive about </a:t>
            </a:r>
            <a:r>
              <a:rPr lang="en-US" dirty="0" smtClean="0"/>
              <a:t>storing their </a:t>
            </a:r>
            <a:r>
              <a:rPr lang="en-US" dirty="0"/>
              <a:t>data in the cloud.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reduce these concerns, IT managers should </a:t>
            </a:r>
            <a:r>
              <a:rPr lang="en-US" dirty="0" smtClean="0"/>
              <a:t>thoroughly understand </a:t>
            </a:r>
            <a:r>
              <a:rPr lang="en-US" dirty="0"/>
              <a:t>the provider’s security plans, policies, and procedures. </a:t>
            </a:r>
            <a:endParaRPr lang="en-US" dirty="0" smtClean="0"/>
          </a:p>
          <a:p>
            <a:r>
              <a:rPr lang="en-US" dirty="0" smtClean="0"/>
              <a:t>Specifically</a:t>
            </a:r>
            <a:r>
              <a:rPr lang="en-US" dirty="0"/>
              <a:t>, </a:t>
            </a:r>
            <a:r>
              <a:rPr lang="en-US" dirty="0" smtClean="0"/>
              <a:t>a manager </a:t>
            </a:r>
            <a:r>
              <a:rPr lang="en-US" dirty="0"/>
              <a:t>should be aware of the provider’s </a:t>
            </a:r>
            <a:r>
              <a:rPr lang="en-US" dirty="0" smtClean="0"/>
              <a:t>multitenant </a:t>
            </a:r>
            <a:r>
              <a:rPr lang="en-US" dirty="0"/>
              <a:t>use, e-commerce processing</a:t>
            </a:r>
            <a:r>
              <a:rPr lang="en-US" dirty="0" smtClean="0"/>
              <a:t>, employee </a:t>
            </a:r>
            <a:r>
              <a:rPr lang="en-US" dirty="0"/>
              <a:t>screening, and encryption policy.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5946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Security Policies and Procedures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smtClean="0"/>
              <a:t>The manager should </a:t>
            </a:r>
            <a:r>
              <a:rPr lang="en-US" dirty="0"/>
              <a:t>examine </a:t>
            </a:r>
            <a:r>
              <a:rPr lang="en-US" dirty="0" smtClean="0"/>
              <a:t>the provider’s </a:t>
            </a:r>
            <a:r>
              <a:rPr lang="en-US" dirty="0"/>
              <a:t>use of firewalls, intrusion detection, and security mechanisms. </a:t>
            </a:r>
            <a:endParaRPr lang="en-US" dirty="0" smtClean="0"/>
          </a:p>
          <a:p>
            <a:r>
              <a:rPr lang="en-US" dirty="0" smtClean="0"/>
              <a:t>These security </a:t>
            </a:r>
            <a:r>
              <a:rPr lang="en-US" dirty="0"/>
              <a:t>factors should be defined in the SLA.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565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819400"/>
            <a:ext cx="8686800" cy="3733800"/>
          </a:xfrm>
        </p:spPr>
        <p:txBody>
          <a:bodyPr/>
          <a:lstStyle/>
          <a:p>
            <a:r>
              <a:rPr lang="en-US" sz="2000" dirty="0"/>
              <a:t>Discuss components often found within a service-level agreement (SLA).</a:t>
            </a:r>
          </a:p>
          <a:p>
            <a:r>
              <a:rPr lang="en-US" sz="2000" dirty="0" smtClean="0"/>
              <a:t>Define </a:t>
            </a:r>
            <a:r>
              <a:rPr lang="en-US" sz="2000" dirty="0"/>
              <a:t>and discuss vendor lock-in and specify steps a manager should </a:t>
            </a:r>
            <a:r>
              <a:rPr lang="en-US" sz="2000" dirty="0" smtClean="0"/>
              <a:t>take to </a:t>
            </a:r>
            <a:r>
              <a:rPr lang="en-US" sz="2000" dirty="0"/>
              <a:t>reduce this risk.</a:t>
            </a:r>
          </a:p>
          <a:p>
            <a:r>
              <a:rPr lang="en-US" sz="2000" dirty="0" smtClean="0"/>
              <a:t>Discuss </a:t>
            </a:r>
            <a:r>
              <a:rPr lang="en-US" sz="2000" dirty="0"/>
              <a:t>a manager’s potential use of audit logs to identify </a:t>
            </a:r>
            <a:r>
              <a:rPr lang="en-US" sz="2000" dirty="0" smtClean="0"/>
              <a:t>system bottlenecks </a:t>
            </a:r>
            <a:r>
              <a:rPr lang="en-US" sz="2000" dirty="0"/>
              <a:t>and resource use.</a:t>
            </a:r>
          </a:p>
          <a:p>
            <a:r>
              <a:rPr lang="en-US" sz="2000" dirty="0" smtClean="0"/>
              <a:t>List </a:t>
            </a:r>
            <a:r>
              <a:rPr lang="en-US" sz="2000" dirty="0"/>
              <a:t>the specific aspects of the cloud deployment that a manager must oversee.</a:t>
            </a:r>
          </a:p>
        </p:txBody>
      </p:sp>
    </p:spTree>
    <p:extLst>
      <p:ext uri="{BB962C8B-B14F-4D97-AF65-F5344CB8AC3E}">
        <p14:creationId xmlns:p14="http://schemas.microsoft.com/office/powerpoint/2010/main" val="1558074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20764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/>
              <a:t>New Relic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Cloud-Performance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/>
              <a:t>When </a:t>
            </a:r>
            <a:r>
              <a:rPr lang="en-US" dirty="0"/>
              <a:t>it comes to cloud-performance monitoring, most managers spend 80 percent </a:t>
            </a:r>
            <a:r>
              <a:rPr lang="en-US" dirty="0" smtClean="0"/>
              <a:t>of their </a:t>
            </a:r>
            <a:r>
              <a:rPr lang="en-US" dirty="0"/>
              <a:t>time monitoring 20 percent of a solution’s code </a:t>
            </a:r>
            <a:r>
              <a:rPr lang="en-US" dirty="0" smtClean="0"/>
              <a:t>(Pareto Principle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New </a:t>
            </a:r>
            <a:r>
              <a:rPr lang="en-US" dirty="0"/>
              <a:t>Relic, </a:t>
            </a:r>
            <a:r>
              <a:rPr lang="en-US" dirty="0" smtClean="0"/>
              <a:t>provides </a:t>
            </a:r>
            <a:r>
              <a:rPr lang="en-US" dirty="0"/>
              <a:t>monitoring software that </a:t>
            </a:r>
            <a:r>
              <a:rPr lang="en-US" dirty="0" smtClean="0"/>
              <a:t>will examine </a:t>
            </a:r>
            <a:r>
              <a:rPr lang="en-US" dirty="0"/>
              <a:t>system performance to identify potential bottlenecks. </a:t>
            </a:r>
            <a:endParaRPr lang="en-US" dirty="0" smtClean="0"/>
          </a:p>
          <a:p>
            <a:r>
              <a:rPr lang="en-US" dirty="0" smtClean="0"/>
              <a:t>New </a:t>
            </a:r>
            <a:r>
              <a:rPr lang="en-US" dirty="0"/>
              <a:t>Relic software </a:t>
            </a:r>
            <a:r>
              <a:rPr lang="en-US" dirty="0" smtClean="0"/>
              <a:t>supports most </a:t>
            </a:r>
            <a:r>
              <a:rPr lang="en-US" dirty="0"/>
              <a:t>common programming languages and can be easily integrated into a site.</a:t>
            </a:r>
          </a:p>
        </p:txBody>
      </p:sp>
    </p:spTree>
    <p:extLst>
      <p:ext uri="{BB962C8B-B14F-4D97-AF65-F5344CB8AC3E}">
        <p14:creationId xmlns:p14="http://schemas.microsoft.com/office/powerpoint/2010/main" val="4152819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Strangeloop</a:t>
            </a:r>
            <a:r>
              <a:rPr lang="en-US" dirty="0" smtClean="0"/>
              <a:t> </a:t>
            </a:r>
            <a:r>
              <a:rPr lang="en-US" dirty="0"/>
              <a:t>Site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Across </a:t>
            </a:r>
            <a:r>
              <a:rPr lang="en-US" dirty="0"/>
              <a:t>the cloud, developers strive for web pages that load in two or three seconds or less.</a:t>
            </a:r>
          </a:p>
          <a:p>
            <a:r>
              <a:rPr lang="en-US" dirty="0"/>
              <a:t>There are a variety of site performance monitoring tools you can use to measure a </a:t>
            </a:r>
            <a:r>
              <a:rPr lang="en-US" dirty="0" smtClean="0"/>
              <a:t>site’s responsiveness</a:t>
            </a:r>
            <a:r>
              <a:rPr lang="en-US" dirty="0"/>
              <a:t>. That’s the easy part. The hard part is making slow pages load faster. </a:t>
            </a:r>
            <a:endParaRPr lang="en-US" dirty="0" smtClean="0"/>
          </a:p>
          <a:p>
            <a:r>
              <a:rPr lang="en-US" dirty="0" smtClean="0"/>
              <a:t>Often, that </a:t>
            </a:r>
            <a:r>
              <a:rPr lang="en-US" dirty="0"/>
              <a:t>requires a company to take steps such as eliminating or compressing graphics, </a:t>
            </a:r>
            <a:r>
              <a:rPr lang="en-US" dirty="0" smtClean="0"/>
              <a:t>compressing text</a:t>
            </a:r>
            <a:r>
              <a:rPr lang="en-US" dirty="0"/>
              <a:t>, and improving cache utilization. </a:t>
            </a:r>
          </a:p>
        </p:txBody>
      </p:sp>
    </p:spTree>
    <p:extLst>
      <p:ext uri="{BB962C8B-B14F-4D97-AF65-F5344CB8AC3E}">
        <p14:creationId xmlns:p14="http://schemas.microsoft.com/office/powerpoint/2010/main" val="3369577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Strangeloop</a:t>
            </a:r>
            <a:r>
              <a:rPr lang="en-US" dirty="0" smtClean="0"/>
              <a:t>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/>
              <a:t>In the age of increasing bandwidth, many web </a:t>
            </a:r>
            <a:r>
              <a:rPr lang="en-US" dirty="0" smtClean="0"/>
              <a:t>managers may </a:t>
            </a:r>
            <a:r>
              <a:rPr lang="en-US" dirty="0"/>
              <a:t>ask, “What’s the big deal about a one- to two-second delay?” </a:t>
            </a:r>
            <a:endParaRPr lang="en-US" dirty="0" smtClean="0"/>
          </a:p>
          <a:p>
            <a:r>
              <a:rPr lang="en-US" dirty="0" smtClean="0"/>
              <a:t>Research </a:t>
            </a:r>
            <a:r>
              <a:rPr lang="en-US" dirty="0"/>
              <a:t>shows, however, </a:t>
            </a:r>
            <a:r>
              <a:rPr lang="en-US" dirty="0" smtClean="0"/>
              <a:t>that such </a:t>
            </a:r>
            <a:r>
              <a:rPr lang="en-US" dirty="0"/>
              <a:t>delays are why customers log off of websites! </a:t>
            </a:r>
            <a:endParaRPr lang="en-US" dirty="0" smtClean="0"/>
          </a:p>
          <a:p>
            <a:r>
              <a:rPr lang="en-US" dirty="0" err="1" smtClean="0"/>
              <a:t>Strangeloop</a:t>
            </a:r>
            <a:r>
              <a:rPr lang="en-US" dirty="0" smtClean="0"/>
              <a:t> provides a </a:t>
            </a:r>
            <a:r>
              <a:rPr lang="en-US" dirty="0"/>
              <a:t>site-optimizing solution that companies can easily deploy to improve their site’s performance.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9861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Monitor Capacity Planning and Scaling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dirty="0" err="1"/>
              <a:t>SaaS</a:t>
            </a:r>
            <a:r>
              <a:rPr lang="en-US" dirty="0"/>
              <a:t> solutions, the cloud-solution provider will scale the </a:t>
            </a:r>
            <a:r>
              <a:rPr lang="en-US" dirty="0" smtClean="0"/>
              <a:t>site to </a:t>
            </a:r>
            <a:r>
              <a:rPr lang="en-US" dirty="0"/>
              <a:t>match user demand. </a:t>
            </a:r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/>
              <a:t>IT manager, however, must define in advance </a:t>
            </a:r>
            <a:r>
              <a:rPr lang="en-US" dirty="0" smtClean="0"/>
              <a:t>key response-time </a:t>
            </a:r>
            <a:r>
              <a:rPr lang="en-US" dirty="0"/>
              <a:t>metrics the solution must provide and then include those </a:t>
            </a:r>
            <a:r>
              <a:rPr lang="en-US" dirty="0" smtClean="0"/>
              <a:t>measures within </a:t>
            </a:r>
            <a:r>
              <a:rPr lang="en-US" dirty="0"/>
              <a:t>the SLA.</a:t>
            </a:r>
          </a:p>
          <a:p>
            <a:r>
              <a:rPr lang="en-US" dirty="0"/>
              <a:t>For </a:t>
            </a:r>
            <a:r>
              <a:rPr lang="en-US" dirty="0" err="1"/>
              <a:t>PaaS</a:t>
            </a:r>
            <a:r>
              <a:rPr lang="en-US" dirty="0"/>
              <a:t> and </a:t>
            </a:r>
            <a:r>
              <a:rPr lang="en-US" dirty="0" err="1"/>
              <a:t>IaaS</a:t>
            </a:r>
            <a:r>
              <a:rPr lang="en-US" dirty="0"/>
              <a:t> solutions, the IT manager must initially estimate the </a:t>
            </a:r>
            <a:r>
              <a:rPr lang="en-US" dirty="0" smtClean="0"/>
              <a:t>solution’s capacity </a:t>
            </a:r>
            <a:r>
              <a:rPr lang="en-US" dirty="0"/>
              <a:t>plan, which defines the resources the solution will need to </a:t>
            </a:r>
            <a:r>
              <a:rPr lang="en-US" dirty="0" smtClean="0"/>
              <a:t>operate satisfactorily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933861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 smtClean="0"/>
              <a:t>Capacity Planning and Scaling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648200"/>
          </a:xfrm>
        </p:spPr>
        <p:txBody>
          <a:bodyPr/>
          <a:lstStyle/>
          <a:p>
            <a:r>
              <a:rPr lang="en-US" dirty="0"/>
              <a:t>The IT manager should also estimate the site’s potential growth </a:t>
            </a:r>
            <a:r>
              <a:rPr lang="en-US" dirty="0" smtClean="0"/>
              <a:t>and define</a:t>
            </a:r>
            <a:r>
              <a:rPr lang="en-US" dirty="0"/>
              <a:t>, with the help of the solution provider, the plan for scaling the site </a:t>
            </a:r>
            <a:r>
              <a:rPr lang="en-US" dirty="0" smtClean="0"/>
              <a:t>resources as </a:t>
            </a:r>
            <a:r>
              <a:rPr lang="en-US" dirty="0"/>
              <a:t>well as the related costs.</a:t>
            </a:r>
          </a:p>
          <a:p>
            <a:r>
              <a:rPr lang="en-US" dirty="0"/>
              <a:t>Several sites within the cloud provide system-performance reports that </a:t>
            </a:r>
            <a:r>
              <a:rPr lang="en-US" dirty="0" smtClean="0"/>
              <a:t>managers can </a:t>
            </a:r>
            <a:r>
              <a:rPr lang="en-US" dirty="0"/>
              <a:t>use to measure current performance and the potential system </a:t>
            </a:r>
            <a:r>
              <a:rPr lang="en-US" dirty="0" smtClean="0"/>
              <a:t>benefit from </a:t>
            </a:r>
            <a:r>
              <a:rPr lang="en-US" dirty="0"/>
              <a:t>scaling specific resources.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1722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 Audit-Log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839200" cy="4724400"/>
          </a:xfrm>
        </p:spPr>
        <p:txBody>
          <a:bodyPr/>
          <a:lstStyle/>
          <a:p>
            <a:r>
              <a:rPr lang="en-US" dirty="0"/>
              <a:t>To identify potential system bottlenecks, detect errors within the system, and </a:t>
            </a:r>
            <a:r>
              <a:rPr lang="en-US" dirty="0" smtClean="0"/>
              <a:t>identify system-resource </a:t>
            </a:r>
            <a:r>
              <a:rPr lang="en-US" dirty="0"/>
              <a:t>use, the IT manager may examine various system log files. </a:t>
            </a:r>
            <a:endParaRPr lang="en-US" dirty="0" smtClean="0"/>
          </a:p>
          <a:p>
            <a:r>
              <a:rPr lang="en-US" dirty="0" smtClean="0"/>
              <a:t>In a </a:t>
            </a:r>
            <a:r>
              <a:rPr lang="en-US" dirty="0" err="1" smtClean="0"/>
              <a:t>PaaS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 err="1"/>
              <a:t>IaaS</a:t>
            </a:r>
            <a:r>
              <a:rPr lang="en-US" dirty="0"/>
              <a:t> solution, the manager can likely turn on the log file reporting </a:t>
            </a:r>
            <a:r>
              <a:rPr lang="en-US" dirty="0" smtClean="0"/>
              <a:t>that meets needs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an </a:t>
            </a:r>
            <a:r>
              <a:rPr lang="en-US" dirty="0" err="1"/>
              <a:t>SaaS</a:t>
            </a:r>
            <a:r>
              <a:rPr lang="en-US" dirty="0"/>
              <a:t> solution, the manager should discuss </a:t>
            </a:r>
            <a:r>
              <a:rPr lang="en-US" dirty="0" smtClean="0"/>
              <a:t>in advance </a:t>
            </a:r>
            <a:r>
              <a:rPr lang="en-US" dirty="0"/>
              <a:t>with the cloud service provider the various </a:t>
            </a:r>
            <a:r>
              <a:rPr lang="en-US" dirty="0" smtClean="0"/>
              <a:t>available logs and the </a:t>
            </a:r>
            <a:r>
              <a:rPr lang="en-US" dirty="0"/>
              <a:t>costs of running them, both in terms of dollars and </a:t>
            </a:r>
            <a:r>
              <a:rPr lang="en-US" dirty="0" smtClean="0"/>
              <a:t>performance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70823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Real World: Uptime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 smtClean="0"/>
              <a:t>T</a:t>
            </a:r>
            <a:r>
              <a:rPr lang="en-US" dirty="0"/>
              <a:t>oo often, cloud-solution managers do not know that a system error has occurred until </a:t>
            </a:r>
            <a:r>
              <a:rPr lang="en-US" dirty="0" smtClean="0"/>
              <a:t>a user </a:t>
            </a:r>
            <a:r>
              <a:rPr lang="en-US" dirty="0"/>
              <a:t>reports one. 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Uptime, IT managers can easily monitor a wide range of servers, </a:t>
            </a:r>
            <a:r>
              <a:rPr lang="en-US" dirty="0" smtClean="0"/>
              <a:t>and produce </a:t>
            </a:r>
            <a:r>
              <a:rPr lang="en-US" dirty="0"/>
              <a:t>resource utilization </a:t>
            </a:r>
            <a:r>
              <a:rPr lang="en-US" dirty="0" smtClean="0"/>
              <a:t>reports.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7161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Solution Testing and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because a company provides a solution does not mean that the solution </a:t>
            </a:r>
            <a:r>
              <a:rPr lang="en-US" dirty="0" smtClean="0"/>
              <a:t>is error </a:t>
            </a:r>
            <a:r>
              <a:rPr lang="en-US" dirty="0"/>
              <a:t>free. </a:t>
            </a:r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/>
              <a:t>IT staff using a cloud-based solution must test the solution </a:t>
            </a:r>
            <a:r>
              <a:rPr lang="en-US" dirty="0" smtClean="0"/>
              <a:t>and periodically </a:t>
            </a:r>
            <a:r>
              <a:rPr lang="en-US" dirty="0"/>
              <a:t>audit key processing to confirm that the application is providing </a:t>
            </a:r>
            <a:r>
              <a:rPr lang="en-US" dirty="0" smtClean="0"/>
              <a:t>correct results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particular, a cloud-service provider will often perform patch </a:t>
            </a:r>
            <a:r>
              <a:rPr lang="en-US" dirty="0" smtClean="0"/>
              <a:t>management and </a:t>
            </a:r>
            <a:r>
              <a:rPr lang="en-US" dirty="0"/>
              <a:t>version updates. The IT staff should be aware of all </a:t>
            </a:r>
            <a:r>
              <a:rPr lang="en-US" dirty="0" smtClean="0"/>
              <a:t>system modifications </a:t>
            </a:r>
            <a:r>
              <a:rPr lang="en-US" dirty="0"/>
              <a:t>and test accordingly.</a:t>
            </a:r>
          </a:p>
        </p:txBody>
      </p:sp>
    </p:spTree>
    <p:extLst>
      <p:ext uri="{BB962C8B-B14F-4D97-AF65-F5344CB8AC3E}">
        <p14:creationId xmlns:p14="http://schemas.microsoft.com/office/powerpoint/2010/main" val="8505631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2786063"/>
            <a:ext cx="782955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38677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9067800" cy="4572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</a:t>
            </a:r>
            <a:r>
              <a:rPr lang="en-US" dirty="0"/>
              <a:t>key items that should be included in an </a:t>
            </a:r>
            <a:r>
              <a:rPr lang="en-US" dirty="0" smtClean="0"/>
              <a:t>SLA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/>
              <a:t>predictive analytics and discuss how an IT manager might use such analytics.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</a:t>
            </a:r>
            <a:r>
              <a:rPr lang="en-US" dirty="0"/>
              <a:t>how an IT manager might use load testing on a site.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/>
              <a:t>and discuss vendor lock-in and identify steps a company should take to </a:t>
            </a:r>
            <a:r>
              <a:rPr lang="en-US" dirty="0" smtClean="0"/>
              <a:t>mitigate this </a:t>
            </a:r>
            <a:r>
              <a:rPr lang="en-US" dirty="0"/>
              <a:t>risk.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With </a:t>
            </a:r>
            <a:r>
              <a:rPr lang="en-US" dirty="0"/>
              <a:t>respect to cloud-based solutions, list and discuss 5 to 10 operations or tasks an </a:t>
            </a:r>
            <a:r>
              <a:rPr lang="en-US" dirty="0" smtClean="0"/>
              <a:t>IT manager </a:t>
            </a:r>
            <a:r>
              <a:rPr lang="en-US" dirty="0"/>
              <a:t>should oversee.</a:t>
            </a:r>
          </a:p>
        </p:txBody>
      </p:sp>
    </p:spTree>
    <p:extLst>
      <p:ext uri="{BB962C8B-B14F-4D97-AF65-F5344CB8AC3E}">
        <p14:creationId xmlns:p14="http://schemas.microsoft.com/office/powerpoint/2010/main" val="3062266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Cloud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/>
              <a:t>By moving a solution </a:t>
            </a:r>
            <a:r>
              <a:rPr lang="en-US" dirty="0"/>
              <a:t>to the cloud, IT managers shift a great </a:t>
            </a:r>
            <a:r>
              <a:rPr lang="en-US" dirty="0" smtClean="0"/>
              <a:t>deal of </a:t>
            </a:r>
            <a:r>
              <a:rPr lang="en-US" dirty="0"/>
              <a:t>day-to-day management from their in-house department to the </a:t>
            </a:r>
            <a:r>
              <a:rPr lang="en-US" dirty="0" smtClean="0"/>
              <a:t>cloud-solution provider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0275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Service Level Agreement (SLA)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8534400" cy="4191000"/>
          </a:xfrm>
        </p:spPr>
        <p:txBody>
          <a:bodyPr/>
          <a:lstStyle/>
          <a:p>
            <a:r>
              <a:rPr lang="en-US" dirty="0"/>
              <a:t>When you contract with a cloud-solution provider, part of your contract </a:t>
            </a:r>
            <a:r>
              <a:rPr lang="en-US" dirty="0" smtClean="0"/>
              <a:t>will contain </a:t>
            </a:r>
            <a:r>
              <a:rPr lang="en-US" dirty="0"/>
              <a:t>a service-level agreement (SLA), which defines the levels of service </a:t>
            </a:r>
            <a:r>
              <a:rPr lang="en-US" dirty="0" smtClean="0"/>
              <a:t>the provider </a:t>
            </a:r>
            <a:r>
              <a:rPr lang="en-US" dirty="0"/>
              <a:t>will meet.</a:t>
            </a:r>
          </a:p>
        </p:txBody>
      </p:sp>
    </p:spTree>
    <p:extLst>
      <p:ext uri="{BB962C8B-B14F-4D97-AF65-F5344CB8AC3E}">
        <p14:creationId xmlns:p14="http://schemas.microsoft.com/office/powerpoint/2010/main" val="4135504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 smtClean="0"/>
              <a:t>SLA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/>
              <a:t>System </a:t>
            </a:r>
            <a:r>
              <a:rPr lang="en-US" dirty="0"/>
              <a:t>uptime, normally expressed as a percentage, such as 99.9 percent</a:t>
            </a:r>
          </a:p>
          <a:p>
            <a:r>
              <a:rPr lang="en-US" dirty="0" smtClean="0"/>
              <a:t>Run-time </a:t>
            </a:r>
            <a:r>
              <a:rPr lang="en-US" dirty="0"/>
              <a:t>monitoring capabilities and event notification</a:t>
            </a:r>
          </a:p>
          <a:p>
            <a:r>
              <a:rPr lang="en-US" dirty="0" smtClean="0"/>
              <a:t>Billing </a:t>
            </a:r>
            <a:r>
              <a:rPr lang="en-US" dirty="0"/>
              <a:t>policy for various types of resource </a:t>
            </a:r>
            <a:r>
              <a:rPr lang="en-US" dirty="0" smtClean="0"/>
              <a:t>use (</a:t>
            </a:r>
            <a:r>
              <a:rPr lang="en-US" dirty="0"/>
              <a:t>e.g., CPUs, disk space</a:t>
            </a:r>
            <a:r>
              <a:rPr lang="en-US" dirty="0" smtClean="0"/>
              <a:t>, and </a:t>
            </a:r>
            <a:r>
              <a:rPr lang="en-US" dirty="0"/>
              <a:t>databases)</a:t>
            </a:r>
          </a:p>
          <a:p>
            <a:r>
              <a:rPr lang="en-US" dirty="0" smtClean="0"/>
              <a:t>Technical </a:t>
            </a:r>
            <a:r>
              <a:rPr lang="en-US" dirty="0"/>
              <a:t>support operations (e.g., call-time delay and event response time)</a:t>
            </a:r>
          </a:p>
        </p:txBody>
      </p:sp>
    </p:spTree>
    <p:extLst>
      <p:ext uri="{BB962C8B-B14F-4D97-AF65-F5344CB8AC3E}">
        <p14:creationId xmlns:p14="http://schemas.microsoft.com/office/powerpoint/2010/main" val="2971118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 smtClean="0"/>
              <a:t>SLA Components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/>
              <a:t>Data-privacy </a:t>
            </a:r>
            <a:r>
              <a:rPr lang="en-US" dirty="0"/>
              <a:t>policy</a:t>
            </a:r>
          </a:p>
          <a:p>
            <a:r>
              <a:rPr lang="en-US" dirty="0" smtClean="0"/>
              <a:t>Multitenant </a:t>
            </a:r>
            <a:r>
              <a:rPr lang="en-US" dirty="0"/>
              <a:t>systems and applications</a:t>
            </a:r>
          </a:p>
          <a:p>
            <a:r>
              <a:rPr lang="en-US" dirty="0" smtClean="0"/>
              <a:t>Customer </a:t>
            </a:r>
            <a:r>
              <a:rPr lang="en-US" dirty="0"/>
              <a:t>and provider roles and responsibilities</a:t>
            </a:r>
          </a:p>
          <a:p>
            <a:r>
              <a:rPr lang="en-US" dirty="0" smtClean="0"/>
              <a:t>Backup </a:t>
            </a:r>
            <a:r>
              <a:rPr lang="en-US" dirty="0"/>
              <a:t>policies and procedures</a:t>
            </a:r>
          </a:p>
          <a:p>
            <a:r>
              <a:rPr lang="en-US" dirty="0" smtClean="0"/>
              <a:t>Resolution </a:t>
            </a:r>
            <a:r>
              <a:rPr lang="en-US" dirty="0"/>
              <a:t>steps in case provider fails to meet the service levels</a:t>
            </a:r>
          </a:p>
        </p:txBody>
      </p:sp>
    </p:spTree>
    <p:extLst>
      <p:ext uri="{BB962C8B-B14F-4D97-AF65-F5344CB8AC3E}">
        <p14:creationId xmlns:p14="http://schemas.microsoft.com/office/powerpoint/2010/main" val="2451562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Real World: APICA Load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 smtClean="0"/>
              <a:t>A key </a:t>
            </a:r>
            <a:r>
              <a:rPr lang="en-US" dirty="0"/>
              <a:t>responsibility of cloud managers is to monitor system performance. </a:t>
            </a:r>
            <a:endParaRPr lang="en-US" dirty="0" smtClean="0"/>
          </a:p>
          <a:p>
            <a:r>
              <a:rPr lang="en-US" dirty="0" smtClean="0"/>
              <a:t>Several </a:t>
            </a:r>
            <a:r>
              <a:rPr lang="en-US" dirty="0"/>
              <a:t>sites in </a:t>
            </a:r>
            <a:r>
              <a:rPr lang="en-US" dirty="0" smtClean="0"/>
              <a:t>the cloud </a:t>
            </a:r>
            <a:r>
              <a:rPr lang="en-US" dirty="0"/>
              <a:t>provide response-time-based cloud performance monitoring; others provide </a:t>
            </a:r>
            <a:r>
              <a:rPr lang="en-US" b="1" dirty="0" smtClean="0"/>
              <a:t>load testing</a:t>
            </a:r>
            <a:r>
              <a:rPr lang="en-US" dirty="0"/>
              <a:t>, which measures how a site will perform during high user demand.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Apica</a:t>
            </a:r>
            <a:r>
              <a:rPr lang="en-US" dirty="0" smtClean="0"/>
              <a:t> website</a:t>
            </a:r>
            <a:r>
              <a:rPr lang="en-US" dirty="0"/>
              <a:t>, </a:t>
            </a:r>
            <a:r>
              <a:rPr lang="en-US" dirty="0" smtClean="0"/>
              <a:t>provides </a:t>
            </a:r>
            <a:r>
              <a:rPr lang="en-US" dirty="0"/>
              <a:t>both types of testing, as well as </a:t>
            </a:r>
            <a:r>
              <a:rPr lang="en-US" dirty="0" smtClean="0"/>
              <a:t>cache-utilization assistance</a:t>
            </a:r>
            <a:r>
              <a:rPr lang="en-US" dirty="0"/>
              <a:t>, which the company says will significantly improve a site’s responsiveness.</a:t>
            </a:r>
          </a:p>
        </p:txBody>
      </p:sp>
    </p:spTree>
    <p:extLst>
      <p:ext uri="{BB962C8B-B14F-4D97-AF65-F5344CB8AC3E}">
        <p14:creationId xmlns:p14="http://schemas.microsoft.com/office/powerpoint/2010/main" val="995733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Ensure and Audit System Backups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/>
              <a:t>Managers should consider different forms of backups.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company </a:t>
            </a:r>
            <a:r>
              <a:rPr lang="en-US" dirty="0" smtClean="0"/>
              <a:t>may back </a:t>
            </a:r>
            <a:r>
              <a:rPr lang="en-US" dirty="0"/>
              <a:t>up user files from on-site computers to disks that reside within the cloud.</a:t>
            </a:r>
          </a:p>
          <a:p>
            <a:r>
              <a:rPr lang="en-US" dirty="0"/>
              <a:t>Hopefully </a:t>
            </a:r>
            <a:r>
              <a:rPr lang="en-US" dirty="0" smtClean="0"/>
              <a:t>the company </a:t>
            </a:r>
            <a:r>
              <a:rPr lang="en-US" dirty="0"/>
              <a:t>will never require these backups; but regardless, </a:t>
            </a:r>
            <a:r>
              <a:rPr lang="en-US" dirty="0" smtClean="0"/>
              <a:t>the company </a:t>
            </a:r>
            <a:r>
              <a:rPr lang="en-US" dirty="0"/>
              <a:t>should </a:t>
            </a:r>
            <a:r>
              <a:rPr lang="en-US" dirty="0" smtClean="0"/>
              <a:t>periodically audit </a:t>
            </a:r>
            <a:r>
              <a:rPr lang="en-US" dirty="0"/>
              <a:t>the backups, perhaps by checking that you can successfully </a:t>
            </a:r>
            <a:r>
              <a:rPr lang="en-US" dirty="0" smtClean="0"/>
              <a:t>restore randomly </a:t>
            </a:r>
            <a:r>
              <a:rPr lang="en-US" dirty="0"/>
              <a:t>selected files of different users.</a:t>
            </a:r>
          </a:p>
        </p:txBody>
      </p:sp>
    </p:spTree>
    <p:extLst>
      <p:ext uri="{BB962C8B-B14F-4D97-AF65-F5344CB8AC3E}">
        <p14:creationId xmlns:p14="http://schemas.microsoft.com/office/powerpoint/2010/main" val="1917440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771650"/>
          </a:xfrm>
        </p:spPr>
        <p:txBody>
          <a:bodyPr/>
          <a:lstStyle/>
          <a:p>
            <a:r>
              <a:rPr lang="en-US" dirty="0" smtClean="0"/>
              <a:t>Real World: Distributed Management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Distributed Management Task Force (DMTF) consists of hundreds of organizations </a:t>
            </a:r>
            <a:r>
              <a:rPr lang="en-US" dirty="0" smtClean="0"/>
              <a:t>and thousands </a:t>
            </a:r>
            <a:r>
              <a:rPr lang="en-US" dirty="0"/>
              <a:t>of members who work to provide IT standards. </a:t>
            </a:r>
            <a:endParaRPr lang="en-US" dirty="0" smtClean="0"/>
          </a:p>
          <a:p>
            <a:r>
              <a:rPr lang="en-US" dirty="0" smtClean="0"/>
              <a:t>The DMTF </a:t>
            </a:r>
            <a:r>
              <a:rPr lang="en-US" dirty="0"/>
              <a:t>provides standards and recommendations for managing the cloud and virtual solutions.</a:t>
            </a:r>
          </a:p>
        </p:txBody>
      </p:sp>
    </p:spTree>
    <p:extLst>
      <p:ext uri="{BB962C8B-B14F-4D97-AF65-F5344CB8AC3E}">
        <p14:creationId xmlns:p14="http://schemas.microsoft.com/office/powerpoint/2010/main" val="14719250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" val="64684ee99a87c5bd9f8bd233490548e9633c668"/>
</p:tagLst>
</file>

<file path=ppt/theme/theme1.xml><?xml version="1.0" encoding="utf-8"?>
<a:theme xmlns:a="http://schemas.openxmlformats.org/drawingml/2006/main" name="PPP_SNATU_TXT_In_The_Cloud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PPP_SNATU_TXT_In_The_Clouds</Template>
  <TotalTime>4015</TotalTime>
  <Words>1746</Words>
  <Application>Microsoft Macintosh PowerPoint</Application>
  <PresentationFormat>On-screen Show (4:3)</PresentationFormat>
  <Paragraphs>109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PPP_SNATU_TXT_In_The_Clouds</vt:lpstr>
      <vt:lpstr>Cloud Computing</vt:lpstr>
      <vt:lpstr>Learning Objectives</vt:lpstr>
      <vt:lpstr>Cloud Management</vt:lpstr>
      <vt:lpstr>Service Level Agreement (SLA)</vt:lpstr>
      <vt:lpstr>SLA Components</vt:lpstr>
      <vt:lpstr>SLA Components Continued</vt:lpstr>
      <vt:lpstr>Real World: APICA Load Testing</vt:lpstr>
      <vt:lpstr>Ensure and Audit System Backups</vt:lpstr>
      <vt:lpstr>Real World: Distributed Management Task Force</vt:lpstr>
      <vt:lpstr>Cloud Backups</vt:lpstr>
      <vt:lpstr>Know Your System’s Data Flow</vt:lpstr>
      <vt:lpstr>Real World: Embionics Cloud Virtualization and Management Tools</vt:lpstr>
      <vt:lpstr>Vendor Lock-In</vt:lpstr>
      <vt:lpstr>Source-Code Escrow</vt:lpstr>
      <vt:lpstr>Determine Technical Support and Help Desk Procedures</vt:lpstr>
      <vt:lpstr>Determine Training Procedures</vt:lpstr>
      <vt:lpstr>Real World: Netuitive Predictive Analytics and Cloud Management</vt:lpstr>
      <vt:lpstr>Security Policies and Procedures</vt:lpstr>
      <vt:lpstr>Security Policies and Procedures Continued</vt:lpstr>
      <vt:lpstr>Real World: New Relic  Cloud-Performance Monitoring</vt:lpstr>
      <vt:lpstr>Real World: Strangeloop Site Optimization</vt:lpstr>
      <vt:lpstr>Strangeloop Continued</vt:lpstr>
      <vt:lpstr>Monitor Capacity Planning and Scaling Capabilities</vt:lpstr>
      <vt:lpstr>Capacity Planning and Scaling Continued</vt:lpstr>
      <vt:lpstr>Monitor Audit-Log Use</vt:lpstr>
      <vt:lpstr>Real World: Uptime Software</vt:lpstr>
      <vt:lpstr>Solution Testing and Validation</vt:lpstr>
      <vt:lpstr>Key Terms</vt:lpstr>
      <vt:lpstr>Chapter Review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Kris</dc:creator>
  <cp:lastModifiedBy>Vladimir Stolichnaya</cp:lastModifiedBy>
  <cp:revision>159</cp:revision>
  <dcterms:created xsi:type="dcterms:W3CDTF">2012-01-24T21:28:01Z</dcterms:created>
  <dcterms:modified xsi:type="dcterms:W3CDTF">2012-05-30T04:41:36Z</dcterms:modified>
</cp:coreProperties>
</file>