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1D3A775-041E-4F44-8C25-60C889210AFF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5"/>
            <p14:sldId id="264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251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printerSettings" Target="printerSettings/printerSettings1.bin"/><Relationship Id="rId24" Type="http://schemas.openxmlformats.org/officeDocument/2006/relationships/tags" Target="tags/tag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4038600"/>
            <a:ext cx="8534400" cy="990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029200"/>
            <a:ext cx="8534400" cy="914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209550"/>
            <a:ext cx="2133600" cy="6343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09550"/>
            <a:ext cx="6248400" cy="6343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7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446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040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8288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657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64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741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23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68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90800" y="209550"/>
            <a:ext cx="6248400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828800"/>
            <a:ext cx="85344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Relationship Id="rId3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11</a:t>
            </a:r>
          </a:p>
          <a:p>
            <a:r>
              <a:rPr lang="en-US" dirty="0" smtClean="0"/>
              <a:t>Service-Oriented Architecture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381000"/>
            <a:ext cx="3344103" cy="43434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6888" y="5181600"/>
            <a:ext cx="2295525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981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Disadvantage of Web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0"/>
            <a:ext cx="8534400" cy="4343400"/>
          </a:xfrm>
        </p:spPr>
        <p:txBody>
          <a:bodyPr/>
          <a:lstStyle/>
          <a:p>
            <a:r>
              <a:rPr lang="en-US" dirty="0"/>
              <a:t>Because web services require </a:t>
            </a:r>
            <a:r>
              <a:rPr lang="en-US" dirty="0" smtClean="0"/>
              <a:t>network operations</a:t>
            </a:r>
            <a:r>
              <a:rPr lang="en-US" dirty="0"/>
              <a:t>, a web service will be considerable slower than a program’s </a:t>
            </a:r>
            <a:r>
              <a:rPr lang="en-US" dirty="0" smtClean="0"/>
              <a:t>call to </a:t>
            </a:r>
            <a:r>
              <a:rPr lang="en-US" dirty="0"/>
              <a:t>a function that resides on the same computer.</a:t>
            </a:r>
          </a:p>
        </p:txBody>
      </p:sp>
    </p:spTree>
    <p:extLst>
      <p:ext uri="{BB962C8B-B14F-4D97-AF65-F5344CB8AC3E}">
        <p14:creationId xmlns:p14="http://schemas.microsoft.com/office/powerpoint/2010/main" val="3019045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Scaling a Web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/>
          <a:lstStyle/>
          <a:p>
            <a:r>
              <a:rPr lang="en-US" dirty="0"/>
              <a:t>Using a load-balancing model, developers can scale a web service solution.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219" y="3352799"/>
            <a:ext cx="4676775" cy="286751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6238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Coupling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0"/>
            <a:ext cx="8534400" cy="4343400"/>
          </a:xfrm>
        </p:spPr>
        <p:txBody>
          <a:bodyPr/>
          <a:lstStyle/>
          <a:p>
            <a:r>
              <a:rPr lang="en-US" dirty="0" smtClean="0"/>
              <a:t>Describes </a:t>
            </a:r>
            <a:r>
              <a:rPr lang="en-US" dirty="0"/>
              <a:t>the </a:t>
            </a:r>
            <a:r>
              <a:rPr lang="en-US" dirty="0" smtClean="0"/>
              <a:t>degree of </a:t>
            </a:r>
            <a:r>
              <a:rPr lang="en-US" dirty="0"/>
              <a:t>dependence between a calling program and the web service. </a:t>
            </a:r>
            <a:endParaRPr lang="en-US" dirty="0" smtClean="0"/>
          </a:p>
          <a:p>
            <a:r>
              <a:rPr lang="en-US" dirty="0" smtClean="0"/>
              <a:t>Ideally</a:t>
            </a:r>
            <a:r>
              <a:rPr lang="en-US" dirty="0"/>
              <a:t>, to use </a:t>
            </a:r>
            <a:r>
              <a:rPr lang="en-US" dirty="0" smtClean="0"/>
              <a:t>a web </a:t>
            </a:r>
            <a:r>
              <a:rPr lang="en-US" dirty="0"/>
              <a:t>service, a program only needs to know the location of the web service (</a:t>
            </a:r>
            <a:r>
              <a:rPr lang="en-US" dirty="0" smtClean="0"/>
              <a:t>its URL</a:t>
            </a:r>
            <a:r>
              <a:rPr lang="en-US" dirty="0"/>
              <a:t>), the name of the functions (methods) the web service provides, and </a:t>
            </a:r>
            <a:r>
              <a:rPr lang="en-US" dirty="0" smtClean="0"/>
              <a:t>parameters the </a:t>
            </a:r>
            <a:r>
              <a:rPr lang="en-US" dirty="0"/>
              <a:t>program can pass to the functions.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this way, programs and web </a:t>
            </a:r>
            <a:r>
              <a:rPr lang="en-US" dirty="0" smtClean="0"/>
              <a:t>services are </a:t>
            </a:r>
            <a:r>
              <a:rPr lang="en-US" dirty="0"/>
              <a:t>said to be </a:t>
            </a:r>
            <a:r>
              <a:rPr lang="en-US" b="1" dirty="0"/>
              <a:t>loosely coupled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454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Coupling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362200"/>
            <a:ext cx="8534400" cy="4191000"/>
          </a:xfrm>
        </p:spPr>
        <p:txBody>
          <a:bodyPr/>
          <a:lstStyle/>
          <a:p>
            <a:r>
              <a:rPr lang="en-US" dirty="0"/>
              <a:t>Because of a program’s loosely coupled relationship to a web service, it </a:t>
            </a:r>
            <a:r>
              <a:rPr lang="en-US" dirty="0" smtClean="0"/>
              <a:t>is possible </a:t>
            </a:r>
            <a:r>
              <a:rPr lang="en-US" dirty="0"/>
              <a:t>for a developer to update a web service with a newer version (perhaps </a:t>
            </a:r>
            <a:r>
              <a:rPr lang="en-US" dirty="0" smtClean="0"/>
              <a:t>a faster </a:t>
            </a:r>
            <a:r>
              <a:rPr lang="en-US" dirty="0"/>
              <a:t>version) and for programs that use the service to use the new version </a:t>
            </a:r>
            <a:r>
              <a:rPr lang="en-US" dirty="0" smtClean="0"/>
              <a:t>immediately without </a:t>
            </a:r>
            <a:r>
              <a:rPr lang="en-US" dirty="0"/>
              <a:t>requiring any modifications.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1229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Web Services as Black Boxes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0"/>
            <a:ext cx="8534400" cy="4267200"/>
          </a:xfrm>
        </p:spPr>
        <p:txBody>
          <a:bodyPr/>
          <a:lstStyle/>
          <a:p>
            <a:r>
              <a:rPr lang="en-US" dirty="0"/>
              <a:t>The term </a:t>
            </a:r>
            <a:r>
              <a:rPr lang="en-US" b="1" dirty="0"/>
              <a:t>black box </a:t>
            </a:r>
            <a:r>
              <a:rPr lang="en-US" dirty="0"/>
              <a:t>describes a module for which the software developer </a:t>
            </a:r>
            <a:r>
              <a:rPr lang="en-US" dirty="0" smtClean="0"/>
              <a:t>does not </a:t>
            </a:r>
            <a:r>
              <a:rPr lang="en-US" dirty="0"/>
              <a:t>care how the processing is performed, but instead, knows that the code, </a:t>
            </a:r>
            <a:r>
              <a:rPr lang="en-US" dirty="0" smtClean="0"/>
              <a:t>when provided </a:t>
            </a:r>
            <a:r>
              <a:rPr lang="en-US" dirty="0"/>
              <a:t>valid inputs, will produce predictable results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Developers should </a:t>
            </a:r>
            <a:r>
              <a:rPr lang="en-US" dirty="0"/>
              <a:t>treat the web </a:t>
            </a:r>
            <a:r>
              <a:rPr lang="en-US" dirty="0" smtClean="0"/>
              <a:t>service </a:t>
            </a:r>
            <a:r>
              <a:rPr lang="en-US" dirty="0"/>
              <a:t>as a black box, and not worry about how it performs a task. Instead, the </a:t>
            </a:r>
            <a:r>
              <a:rPr lang="en-US" dirty="0" smtClean="0"/>
              <a:t>developer trusts </a:t>
            </a:r>
            <a:r>
              <a:rPr lang="en-US" dirty="0"/>
              <a:t>that, with valid input, the web service will function consistently.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763784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Web Services and Interoperability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r>
              <a:rPr lang="en-US" dirty="0"/>
              <a:t>One of the biggest advantages of web services is their </a:t>
            </a:r>
            <a:r>
              <a:rPr lang="en-US" b="1" dirty="0"/>
              <a:t>interoperability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In other words</a:t>
            </a:r>
            <a:r>
              <a:rPr lang="en-US" dirty="0"/>
              <a:t>, they can be called from programs using a variety of programming languages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Meaning, the same web service can be called by PHP, Java, or C#.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2138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Web Service Description Language (WSDL)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dirty="0"/>
              <a:t>A web service consists of one or more functions, each of which performs a </a:t>
            </a:r>
            <a:r>
              <a:rPr lang="en-US" dirty="0" smtClean="0"/>
              <a:t>specific task </a:t>
            </a:r>
            <a:r>
              <a:rPr lang="en-US" dirty="0"/>
              <a:t>and normally returns a specific result. </a:t>
            </a:r>
            <a:endParaRPr lang="en-US" dirty="0" smtClean="0"/>
          </a:p>
          <a:p>
            <a:r>
              <a:rPr lang="en-US" dirty="0" smtClean="0"/>
              <a:t>Within </a:t>
            </a:r>
            <a:r>
              <a:rPr lang="en-US" dirty="0"/>
              <a:t>the web service, </a:t>
            </a:r>
            <a:r>
              <a:rPr lang="en-US" dirty="0" smtClean="0"/>
              <a:t>each function </a:t>
            </a:r>
            <a:r>
              <a:rPr lang="en-US" dirty="0"/>
              <a:t>has a unique name and may receive zero or more parameter values.</a:t>
            </a:r>
          </a:p>
        </p:txBody>
      </p:sp>
    </p:spTree>
    <p:extLst>
      <p:ext uri="{BB962C8B-B14F-4D97-AF65-F5344CB8AC3E}">
        <p14:creationId xmlns:p14="http://schemas.microsoft.com/office/powerpoint/2010/main" val="42085118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WSDL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dirty="0"/>
              <a:t>Behind the scenes</a:t>
            </a:r>
            <a:r>
              <a:rPr lang="en-US" dirty="0" smtClean="0"/>
              <a:t>, the </a:t>
            </a:r>
            <a:r>
              <a:rPr lang="en-US" dirty="0"/>
              <a:t>web service uses a </a:t>
            </a:r>
            <a:r>
              <a:rPr lang="en-US" b="1" dirty="0"/>
              <a:t>Web Service Description Language (WSDL) </a:t>
            </a:r>
            <a:r>
              <a:rPr lang="en-US" dirty="0"/>
              <a:t>file </a:t>
            </a:r>
            <a:r>
              <a:rPr lang="en-US" dirty="0" smtClean="0"/>
              <a:t>to describe </a:t>
            </a:r>
            <a:r>
              <a:rPr lang="en-US" dirty="0"/>
              <a:t>the web service and its methods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Programs </a:t>
            </a:r>
            <a:r>
              <a:rPr lang="en-US" dirty="0"/>
              <a:t>that use the web service </a:t>
            </a:r>
            <a:r>
              <a:rPr lang="en-US" dirty="0" smtClean="0"/>
              <a:t>will use </a:t>
            </a:r>
            <a:r>
              <a:rPr lang="en-US" dirty="0"/>
              <a:t>the WSDL file to determine the available </a:t>
            </a:r>
            <a:r>
              <a:rPr lang="en-US" dirty="0" smtClean="0"/>
              <a:t>functions</a:t>
            </a:r>
            <a:r>
              <a:rPr lang="en-US" dirty="0"/>
              <a:t>, parameter types, </a:t>
            </a:r>
            <a:r>
              <a:rPr lang="en-US" dirty="0" smtClean="0"/>
              <a:t>and more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1167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Governing Web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0"/>
            <a:ext cx="8534400" cy="4267200"/>
          </a:xfrm>
        </p:spPr>
        <p:txBody>
          <a:bodyPr/>
          <a:lstStyle/>
          <a:p>
            <a:r>
              <a:rPr lang="en-US" dirty="0"/>
              <a:t>Before a developer uses a web </a:t>
            </a:r>
            <a:r>
              <a:rPr lang="en-US" dirty="0" smtClean="0"/>
              <a:t>service within </a:t>
            </a:r>
            <a:r>
              <a:rPr lang="en-US" dirty="0"/>
              <a:t>an application, the company’s IT staff should ensure that the web </a:t>
            </a:r>
            <a:r>
              <a:rPr lang="en-US" dirty="0" smtClean="0"/>
              <a:t>service implementation </a:t>
            </a:r>
            <a:r>
              <a:rPr lang="en-US" dirty="0"/>
              <a:t>and deployment satisfies their policies and procedures.</a:t>
            </a:r>
          </a:p>
        </p:txBody>
      </p:sp>
    </p:spTree>
    <p:extLst>
      <p:ext uri="{BB962C8B-B14F-4D97-AF65-F5344CB8AC3E}">
        <p14:creationId xmlns:p14="http://schemas.microsoft.com/office/powerpoint/2010/main" val="5139874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Considerations for Web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534400" cy="4648200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solution must be developed and deployed by a reputable company.</a:t>
            </a:r>
          </a:p>
          <a:p>
            <a:r>
              <a:rPr lang="en-US" dirty="0" smtClean="0"/>
              <a:t>The </a:t>
            </a:r>
            <a:r>
              <a:rPr lang="en-US" dirty="0"/>
              <a:t>solution cannot be dynamically changed </a:t>
            </a:r>
            <a:r>
              <a:rPr lang="en-US" dirty="0" smtClean="0"/>
              <a:t>without the company’s notification/approval</a:t>
            </a:r>
            <a:r>
              <a:rPr lang="en-US" dirty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solution must provide secure communications to avoid threats such as </a:t>
            </a:r>
            <a:r>
              <a:rPr lang="en-US" dirty="0" smtClean="0"/>
              <a:t>a man-in-the-middle </a:t>
            </a:r>
            <a:r>
              <a:rPr lang="en-US" dirty="0"/>
              <a:t>attack.</a:t>
            </a:r>
          </a:p>
          <a:p>
            <a:r>
              <a:rPr lang="en-US" dirty="0" smtClean="0"/>
              <a:t>The </a:t>
            </a:r>
            <a:r>
              <a:rPr lang="en-US" dirty="0"/>
              <a:t>solution must be scalable to meet potential demand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 </a:t>
            </a:r>
            <a:r>
              <a:rPr lang="en-US" dirty="0"/>
              <a:t>solution must be able to be validated.</a:t>
            </a:r>
          </a:p>
        </p:txBody>
      </p:sp>
    </p:spTree>
    <p:extLst>
      <p:ext uri="{BB962C8B-B14F-4D97-AF65-F5344CB8AC3E}">
        <p14:creationId xmlns:p14="http://schemas.microsoft.com/office/powerpoint/2010/main" val="1630363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514600"/>
            <a:ext cx="8686800" cy="4038600"/>
          </a:xfrm>
        </p:spPr>
        <p:txBody>
          <a:bodyPr/>
          <a:lstStyle/>
          <a:p>
            <a:r>
              <a:rPr lang="en-US" sz="2000" dirty="0" smtClean="0"/>
              <a:t>Define </a:t>
            </a:r>
            <a:r>
              <a:rPr lang="en-US" sz="2000" dirty="0"/>
              <a:t>and describe SOA.</a:t>
            </a:r>
          </a:p>
          <a:p>
            <a:r>
              <a:rPr lang="en-US" sz="2000" dirty="0" smtClean="0"/>
              <a:t>Compare </a:t>
            </a:r>
            <a:r>
              <a:rPr lang="en-US" sz="2000" dirty="0"/>
              <a:t>and contrast the roles of web services and web pages.</a:t>
            </a:r>
          </a:p>
          <a:p>
            <a:r>
              <a:rPr lang="en-US" sz="2000" dirty="0" smtClean="0"/>
              <a:t>List </a:t>
            </a:r>
            <a:r>
              <a:rPr lang="en-US" sz="2000" dirty="0"/>
              <a:t>common examples of web services.</a:t>
            </a:r>
          </a:p>
          <a:p>
            <a:r>
              <a:rPr lang="en-US" sz="2000" dirty="0" smtClean="0"/>
              <a:t>Discuss </a:t>
            </a:r>
            <a:r>
              <a:rPr lang="en-US" sz="2000" dirty="0"/>
              <a:t>the benefits of treating a web service as a black box.</a:t>
            </a:r>
          </a:p>
          <a:p>
            <a:r>
              <a:rPr lang="en-US" sz="2000" dirty="0" smtClean="0"/>
              <a:t>Discuss </a:t>
            </a:r>
            <a:r>
              <a:rPr lang="en-US" sz="2000" dirty="0"/>
              <a:t>governance challenges in using web services.</a:t>
            </a:r>
          </a:p>
          <a:p>
            <a:r>
              <a:rPr lang="en-US" sz="2000" dirty="0" smtClean="0"/>
              <a:t>Discuss </a:t>
            </a:r>
            <a:r>
              <a:rPr lang="en-US" sz="2000" dirty="0"/>
              <a:t>the role of the Web Service Description Language (WSDL) </a:t>
            </a:r>
            <a:r>
              <a:rPr lang="en-US" sz="2000" dirty="0" smtClean="0"/>
              <a:t>to describe </a:t>
            </a:r>
            <a:r>
              <a:rPr lang="en-US" sz="2000" dirty="0"/>
              <a:t>a web service and its methods.</a:t>
            </a:r>
          </a:p>
        </p:txBody>
      </p:sp>
    </p:spTree>
    <p:extLst>
      <p:ext uri="{BB962C8B-B14F-4D97-AF65-F5344CB8AC3E}">
        <p14:creationId xmlns:p14="http://schemas.microsoft.com/office/powerpoint/2010/main" val="1558074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75" y="2552700"/>
            <a:ext cx="779145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75663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Define </a:t>
            </a:r>
            <a:r>
              <a:rPr lang="en-US" dirty="0"/>
              <a:t>software architecture.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Define </a:t>
            </a:r>
            <a:r>
              <a:rPr lang="en-US" dirty="0"/>
              <a:t>and describe SOA.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Compare </a:t>
            </a:r>
            <a:r>
              <a:rPr lang="en-US" dirty="0"/>
              <a:t>and contrast a web page and a web service.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Search </a:t>
            </a:r>
            <a:r>
              <a:rPr lang="en-US" dirty="0"/>
              <a:t>the Web for companies that offer web services and then describe three to five </a:t>
            </a:r>
            <a:r>
              <a:rPr lang="en-US" dirty="0" smtClean="0"/>
              <a:t>web services </a:t>
            </a:r>
            <a:r>
              <a:rPr lang="en-US" dirty="0"/>
              <a:t>that programmers might integrate into the applications they create.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Discuss </a:t>
            </a:r>
            <a:r>
              <a:rPr lang="en-US" dirty="0"/>
              <a:t>what it means for a web service to be interoperable.</a:t>
            </a:r>
          </a:p>
        </p:txBody>
      </p:sp>
    </p:spTree>
    <p:extLst>
      <p:ext uri="{BB962C8B-B14F-4D97-AF65-F5344CB8AC3E}">
        <p14:creationId xmlns:p14="http://schemas.microsoft.com/office/powerpoint/2010/main" val="174449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Services Oriented Architecture (SOA)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Describes the </a:t>
            </a:r>
            <a:r>
              <a:rPr lang="en-US" dirty="0"/>
              <a:t>major components </a:t>
            </a:r>
            <a:r>
              <a:rPr lang="en-US" dirty="0" smtClean="0"/>
              <a:t>that comprise </a:t>
            </a:r>
            <a:r>
              <a:rPr lang="en-US" dirty="0"/>
              <a:t>a system, their relationships, and the information the </a:t>
            </a:r>
            <a:r>
              <a:rPr lang="en-US" dirty="0" smtClean="0"/>
              <a:t>components exchange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distributed nature of the cloud has provided an </a:t>
            </a:r>
            <a:r>
              <a:rPr lang="en-US" dirty="0" smtClean="0"/>
              <a:t>ideal platform </a:t>
            </a:r>
            <a:r>
              <a:rPr lang="en-US" dirty="0"/>
              <a:t>to support service-oriented architecture (SOA), an </a:t>
            </a:r>
            <a:r>
              <a:rPr lang="en-US" dirty="0" smtClean="0"/>
              <a:t>architectural approach </a:t>
            </a:r>
            <a:r>
              <a:rPr lang="en-US" dirty="0"/>
              <a:t>to building solutions through the integration of services.</a:t>
            </a:r>
          </a:p>
        </p:txBody>
      </p:sp>
    </p:spTree>
    <p:extLst>
      <p:ext uri="{BB962C8B-B14F-4D97-AF65-F5344CB8AC3E}">
        <p14:creationId xmlns:p14="http://schemas.microsoft.com/office/powerpoint/2010/main" val="4206589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SOA and Web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dirty="0"/>
              <a:t>Within SOA, programs make remote-procedure calls to services that reside on </a:t>
            </a:r>
            <a:r>
              <a:rPr lang="en-US" dirty="0" smtClean="0"/>
              <a:t>servers distributed </a:t>
            </a:r>
            <a:r>
              <a:rPr lang="en-US" dirty="0"/>
              <a:t>across the Web.</a:t>
            </a: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911880"/>
            <a:ext cx="5729288" cy="253235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5823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466850"/>
          </a:xfrm>
        </p:spPr>
        <p:txBody>
          <a:bodyPr/>
          <a:lstStyle/>
          <a:p>
            <a:r>
              <a:rPr lang="en-US" dirty="0"/>
              <a:t>Web Services Are Not Web Pages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web service is </a:t>
            </a:r>
            <a:r>
              <a:rPr lang="en-US" dirty="0" smtClean="0"/>
              <a:t>program code </a:t>
            </a:r>
            <a:r>
              <a:rPr lang="en-US" dirty="0"/>
              <a:t>that resides on the Web and performs a </a:t>
            </a:r>
            <a:r>
              <a:rPr lang="en-US" dirty="0" smtClean="0"/>
              <a:t>specific </a:t>
            </a:r>
            <a:r>
              <a:rPr lang="en-US" dirty="0"/>
              <a:t>task that </a:t>
            </a:r>
            <a:r>
              <a:rPr lang="en-US" dirty="0" smtClean="0"/>
              <a:t>other programs</a:t>
            </a:r>
            <a:r>
              <a:rPr lang="en-US" dirty="0"/>
              <a:t>, not people, use. The following are examples of tasks performed by </a:t>
            </a:r>
            <a:r>
              <a:rPr lang="en-US" dirty="0" smtClean="0"/>
              <a:t>a web </a:t>
            </a:r>
            <a:r>
              <a:rPr lang="en-US" dirty="0"/>
              <a:t>service:</a:t>
            </a:r>
          </a:p>
          <a:p>
            <a:pPr lvl="1"/>
            <a:r>
              <a:rPr lang="en-US" dirty="0" smtClean="0"/>
              <a:t>Return </a:t>
            </a:r>
            <a:r>
              <a:rPr lang="en-US" dirty="0"/>
              <a:t>the weather conditions for a specific zip code</a:t>
            </a:r>
          </a:p>
          <a:p>
            <a:pPr lvl="1"/>
            <a:r>
              <a:rPr lang="en-US" dirty="0" smtClean="0"/>
              <a:t>Return </a:t>
            </a:r>
            <a:r>
              <a:rPr lang="en-US" dirty="0"/>
              <a:t>real-time traffic conditions for a road or highway</a:t>
            </a:r>
          </a:p>
          <a:p>
            <a:pPr lvl="1"/>
            <a:r>
              <a:rPr lang="en-US" dirty="0" smtClean="0"/>
              <a:t>Return </a:t>
            </a:r>
            <a:r>
              <a:rPr lang="en-US" dirty="0"/>
              <a:t>a stock price for a particular company</a:t>
            </a:r>
          </a:p>
          <a:p>
            <a:pPr lvl="1"/>
            <a:r>
              <a:rPr lang="en-US" dirty="0" smtClean="0"/>
              <a:t>Return </a:t>
            </a:r>
            <a:r>
              <a:rPr lang="en-US" dirty="0"/>
              <a:t>driving directions to a specific location</a:t>
            </a:r>
          </a:p>
          <a:p>
            <a:pPr lvl="1"/>
            <a:r>
              <a:rPr lang="en-US" dirty="0" smtClean="0"/>
              <a:t>Return </a:t>
            </a:r>
            <a:r>
              <a:rPr lang="en-US" dirty="0"/>
              <a:t>the country associated with an IP address</a:t>
            </a:r>
          </a:p>
        </p:txBody>
      </p:sp>
    </p:spTree>
    <p:extLst>
      <p:ext uri="{BB962C8B-B14F-4D97-AF65-F5344CB8AC3E}">
        <p14:creationId xmlns:p14="http://schemas.microsoft.com/office/powerpoint/2010/main" val="3576412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847850"/>
          </a:xfrm>
        </p:spPr>
        <p:txBody>
          <a:bodyPr/>
          <a:lstStyle/>
          <a:p>
            <a:r>
              <a:rPr lang="en-US" dirty="0" smtClean="0"/>
              <a:t>Message Passing to a Web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362200"/>
            <a:ext cx="8534400" cy="4191000"/>
          </a:xfrm>
        </p:spPr>
        <p:txBody>
          <a:bodyPr/>
          <a:lstStyle/>
          <a:p>
            <a:r>
              <a:rPr lang="en-US" dirty="0"/>
              <a:t>A program exchanges messages with a web service to call a specific method and then </a:t>
            </a:r>
            <a:r>
              <a:rPr lang="en-US" dirty="0" smtClean="0"/>
              <a:t>normally waits </a:t>
            </a:r>
            <a:r>
              <a:rPr lang="en-US" dirty="0"/>
              <a:t>for the web service to return its result.</a:t>
            </a: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191000"/>
            <a:ext cx="6096000" cy="221672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5216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Real World: Xmethods.com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r>
              <a:rPr lang="en-US" dirty="0" smtClean="0"/>
              <a:t>As </a:t>
            </a:r>
            <a:r>
              <a:rPr lang="en-US" dirty="0"/>
              <a:t>programmers develop web services, often they will share them with </a:t>
            </a:r>
            <a:r>
              <a:rPr lang="en-US" dirty="0" smtClean="0"/>
              <a:t>others—sometimes free</a:t>
            </a:r>
            <a:r>
              <a:rPr lang="en-US" dirty="0"/>
              <a:t>, sometimes not. </a:t>
            </a:r>
            <a:endParaRPr lang="en-US" dirty="0" smtClean="0"/>
          </a:p>
          <a:p>
            <a:r>
              <a:rPr lang="en-US" dirty="0" smtClean="0"/>
              <a:t>At </a:t>
            </a:r>
            <a:r>
              <a:rPr lang="en-US" dirty="0"/>
              <a:t>the </a:t>
            </a:r>
            <a:r>
              <a:rPr lang="en-US" dirty="0" err="1"/>
              <a:t>XMethods</a:t>
            </a:r>
            <a:r>
              <a:rPr lang="en-US" dirty="0"/>
              <a:t> website, </a:t>
            </a:r>
            <a:r>
              <a:rPr lang="en-US" dirty="0" smtClean="0"/>
              <a:t>you </a:t>
            </a:r>
            <a:r>
              <a:rPr lang="en-US" dirty="0"/>
              <a:t>can find a </a:t>
            </a:r>
            <a:r>
              <a:rPr lang="en-US" dirty="0" smtClean="0"/>
              <a:t>wide variety </a:t>
            </a:r>
            <a:r>
              <a:rPr lang="en-US" dirty="0"/>
              <a:t>of web services available for use within programs. </a:t>
            </a:r>
            <a:endParaRPr lang="en-US" dirty="0" smtClean="0"/>
          </a:p>
          <a:p>
            <a:r>
              <a:rPr lang="en-US" dirty="0" smtClean="0"/>
              <a:t>Even </a:t>
            </a:r>
            <a:r>
              <a:rPr lang="en-US" dirty="0"/>
              <a:t>if you are not a developer, </a:t>
            </a:r>
            <a:r>
              <a:rPr lang="en-US" dirty="0" smtClean="0"/>
              <a:t>you should </a:t>
            </a:r>
            <a:r>
              <a:rPr lang="en-US" dirty="0"/>
              <a:t>visit the site to gain a better understanding of the types of tasks performed by web services.</a:t>
            </a:r>
          </a:p>
        </p:txBody>
      </p:sp>
    </p:spTree>
    <p:extLst>
      <p:ext uri="{BB962C8B-B14F-4D97-AF65-F5344CB8AC3E}">
        <p14:creationId xmlns:p14="http://schemas.microsoft.com/office/powerpoint/2010/main" val="1757135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619250"/>
          </a:xfrm>
        </p:spPr>
        <p:txBody>
          <a:bodyPr/>
          <a:lstStyle/>
          <a:p>
            <a:r>
              <a:rPr lang="en-US" dirty="0" smtClean="0"/>
              <a:t>Advantages of Web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0"/>
            <a:ext cx="8534400" cy="4343400"/>
          </a:xfrm>
        </p:spPr>
        <p:txBody>
          <a:bodyPr/>
          <a:lstStyle/>
          <a:p>
            <a:r>
              <a:rPr lang="en-US" dirty="0"/>
              <a:t>Primarily because of their distributed nature, web services provide advantages </a:t>
            </a:r>
            <a:r>
              <a:rPr lang="en-US" dirty="0" smtClean="0"/>
              <a:t>to developers</a:t>
            </a:r>
            <a:r>
              <a:rPr lang="en-US" dirty="0"/>
              <a:t>, the most important of which is ease of code reuse</a:t>
            </a:r>
            <a:r>
              <a:rPr lang="en-US" dirty="0" smtClean="0"/>
              <a:t>.</a:t>
            </a:r>
          </a:p>
          <a:p>
            <a:r>
              <a:rPr lang="en-US" dirty="0"/>
              <a:t>When programmers develop code, they break large, complex operations </a:t>
            </a:r>
            <a:r>
              <a:rPr lang="en-US" dirty="0" smtClean="0"/>
              <a:t>into smaller</a:t>
            </a:r>
            <a:r>
              <a:rPr lang="en-US" dirty="0"/>
              <a:t>, more manageable tasks. </a:t>
            </a:r>
            <a:endParaRPr lang="en-US" dirty="0" smtClean="0"/>
          </a:p>
          <a:p>
            <a:r>
              <a:rPr lang="en-US" dirty="0" smtClean="0"/>
              <a:t>Then </a:t>
            </a:r>
            <a:r>
              <a:rPr lang="en-US" dirty="0"/>
              <a:t>they implement the well-defined tasks </a:t>
            </a:r>
            <a:r>
              <a:rPr lang="en-US" dirty="0" smtClean="0"/>
              <a:t>as functions</a:t>
            </a:r>
            <a:r>
              <a:rPr lang="en-US" dirty="0"/>
              <a:t>. Ideally, each function should perform one task only. </a:t>
            </a:r>
          </a:p>
        </p:txBody>
      </p:sp>
    </p:spTree>
    <p:extLst>
      <p:ext uri="{BB962C8B-B14F-4D97-AF65-F5344CB8AC3E}">
        <p14:creationId xmlns:p14="http://schemas.microsoft.com/office/powerpoint/2010/main" val="3864542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771650"/>
          </a:xfrm>
        </p:spPr>
        <p:txBody>
          <a:bodyPr/>
          <a:lstStyle/>
          <a:p>
            <a:r>
              <a:rPr lang="en-US" dirty="0" smtClean="0"/>
              <a:t>Advantages of Web Services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0"/>
            <a:ext cx="8534400" cy="4343400"/>
          </a:xfrm>
        </p:spPr>
        <p:txBody>
          <a:bodyPr/>
          <a:lstStyle/>
          <a:p>
            <a:r>
              <a:rPr lang="en-US" dirty="0" smtClean="0"/>
              <a:t>Programmers </a:t>
            </a:r>
            <a:r>
              <a:rPr lang="en-US" dirty="0"/>
              <a:t>can reuse the function code in other programs, which saves </a:t>
            </a:r>
            <a:r>
              <a:rPr lang="en-US" dirty="0" smtClean="0"/>
              <a:t>development and </a:t>
            </a:r>
            <a:r>
              <a:rPr lang="en-US" dirty="0"/>
              <a:t>testing time and ultimately reduces costs.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common rule of </a:t>
            </a:r>
            <a:r>
              <a:rPr lang="en-US" dirty="0" smtClean="0"/>
              <a:t>programming is </a:t>
            </a:r>
            <a:r>
              <a:rPr lang="en-US" dirty="0"/>
              <a:t>not to “reinvent the wheel,” which means that if </a:t>
            </a:r>
            <a:r>
              <a:rPr lang="en-US" dirty="0" smtClean="0"/>
              <a:t>another programmer has </a:t>
            </a:r>
            <a:r>
              <a:rPr lang="en-US" dirty="0"/>
              <a:t>written code that performs the task that your program needs, you </a:t>
            </a:r>
            <a:r>
              <a:rPr lang="en-US" dirty="0" smtClean="0"/>
              <a:t>should reuse </a:t>
            </a:r>
            <a:r>
              <a:rPr lang="en-US" dirty="0"/>
              <a:t>that code</a:t>
            </a:r>
            <a:r>
              <a:rPr lang="en-US" dirty="0" smtClean="0"/>
              <a:t>.</a:t>
            </a:r>
          </a:p>
          <a:p>
            <a:r>
              <a:rPr lang="en-US" dirty="0" smtClean="0"/>
              <a:t>Web services are ideal for code reuse.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5826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" val="a13a1cea625e35eb595b22bd03d01ed654e59"/>
</p:tagLst>
</file>

<file path=ppt/theme/theme1.xml><?xml version="1.0" encoding="utf-8"?>
<a:theme xmlns:a="http://schemas.openxmlformats.org/drawingml/2006/main" name="PPP_SNATU_TXT_In_The_Clouds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PPP_SNATU_TXT_In_The_Clouds</Template>
  <TotalTime>3966</TotalTime>
  <Words>1071</Words>
  <Application>Microsoft Macintosh PowerPoint</Application>
  <PresentationFormat>On-screen Show (4:3)</PresentationFormat>
  <Paragraphs>74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PPP_SNATU_TXT_In_The_Clouds</vt:lpstr>
      <vt:lpstr>Cloud Computing</vt:lpstr>
      <vt:lpstr>Learning Objectives</vt:lpstr>
      <vt:lpstr>Services Oriented Architecture (SOA)</vt:lpstr>
      <vt:lpstr>SOA and Web Services</vt:lpstr>
      <vt:lpstr>Web Services Are Not Web Pages</vt:lpstr>
      <vt:lpstr>Message Passing to a Web Service</vt:lpstr>
      <vt:lpstr>Real World: Xmethods.com</vt:lpstr>
      <vt:lpstr>Advantages of Web Services</vt:lpstr>
      <vt:lpstr>Advantages of Web Services Continued</vt:lpstr>
      <vt:lpstr>Disadvantage of Web Services</vt:lpstr>
      <vt:lpstr>Scaling a Web Service</vt:lpstr>
      <vt:lpstr>Coupling</vt:lpstr>
      <vt:lpstr>Coupling Continued</vt:lpstr>
      <vt:lpstr>Web Services as Black Boxes</vt:lpstr>
      <vt:lpstr>Web Services and Interoperability</vt:lpstr>
      <vt:lpstr>Web Service Description Language (WSDL)</vt:lpstr>
      <vt:lpstr>WSDL Continued</vt:lpstr>
      <vt:lpstr>Governing Web Services</vt:lpstr>
      <vt:lpstr>Considerations for Web Services</vt:lpstr>
      <vt:lpstr>Key Terms</vt:lpstr>
      <vt:lpstr>Chapter Review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 Computing</dc:title>
  <dc:creator>Kris</dc:creator>
  <cp:lastModifiedBy>Vladimir Stolichnaya</cp:lastModifiedBy>
  <cp:revision>148</cp:revision>
  <dcterms:created xsi:type="dcterms:W3CDTF">2012-01-24T21:28:01Z</dcterms:created>
  <dcterms:modified xsi:type="dcterms:W3CDTF">2012-05-30T04:41:26Z</dcterms:modified>
</cp:coreProperties>
</file>