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D3A775-041E-4F44-8C25-60C889210AFF}">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2512"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4038600"/>
            <a:ext cx="8534400" cy="990600"/>
          </a:xfrm>
        </p:spPr>
        <p:txBody>
          <a:bodyPr/>
          <a:lstStyle>
            <a:lvl1pPr>
              <a:defRPr>
                <a:solidFill>
                  <a:schemeClr val="tx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304800" y="5029200"/>
            <a:ext cx="8534400" cy="914400"/>
          </a:xfrm>
        </p:spPr>
        <p:txBody>
          <a:bodyPr/>
          <a:lstStyle>
            <a:lvl1pPr marL="0" indent="0">
              <a:buFontTx/>
              <a:buNone/>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fld id="{630F1676-2C07-4911-B8FC-29BAA9C0CAE3}" type="datetimeFigureOut">
              <a:rPr lang="en-US" smtClean="0"/>
              <a:t>5/30/12</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5DEC43B1-E2EE-4AA3-A456-2D25F3228C5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2334205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09550"/>
            <a:ext cx="2133600" cy="6343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09550"/>
            <a:ext cx="6248400" cy="6343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39320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192044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379304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8288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307265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40176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300674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938323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628168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13042264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90800" y="209550"/>
            <a:ext cx="62484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828800"/>
            <a:ext cx="853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30F1676-2C07-4911-B8FC-29BAA9C0CAE3}" type="datetimeFigureOut">
              <a:rPr lang="en-US" smtClean="0"/>
              <a:t>5/30/12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7056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5DEC43B1-E2EE-4AA3-A456-2D25F3228C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cs typeface="Arial" charset="0"/>
        </a:defRPr>
      </a:lvl2pPr>
      <a:lvl3pPr algn="l" rtl="0" eaLnBrk="1" fontAlgn="base" hangingPunct="1">
        <a:spcBef>
          <a:spcPct val="0"/>
        </a:spcBef>
        <a:spcAft>
          <a:spcPct val="0"/>
        </a:spcAft>
        <a:defRPr sz="4000">
          <a:solidFill>
            <a:schemeClr val="bg1"/>
          </a:solidFill>
          <a:latin typeface="Arial" charset="0"/>
          <a:cs typeface="Arial" charset="0"/>
        </a:defRPr>
      </a:lvl3pPr>
      <a:lvl4pPr algn="l" rtl="0" eaLnBrk="1" fontAlgn="base" hangingPunct="1">
        <a:spcBef>
          <a:spcPct val="0"/>
        </a:spcBef>
        <a:spcAft>
          <a:spcPct val="0"/>
        </a:spcAft>
        <a:defRPr sz="4000">
          <a:solidFill>
            <a:schemeClr val="bg1"/>
          </a:solidFill>
          <a:latin typeface="Arial" charset="0"/>
          <a:cs typeface="Arial" charset="0"/>
        </a:defRPr>
      </a:lvl4pPr>
      <a:lvl5pPr algn="l" rtl="0" eaLnBrk="1" fontAlgn="base" hangingPunct="1">
        <a:spcBef>
          <a:spcPct val="0"/>
        </a:spcBef>
        <a:spcAft>
          <a:spcPct val="0"/>
        </a:spcAft>
        <a:defRPr sz="4000">
          <a:solidFill>
            <a:schemeClr val="bg1"/>
          </a:solidFill>
          <a:latin typeface="Arial" charset="0"/>
          <a:cs typeface="Arial" charset="0"/>
        </a:defRPr>
      </a:lvl5pPr>
      <a:lvl6pPr marL="457200" algn="l" rtl="0" eaLnBrk="1" fontAlgn="base" hangingPunct="1">
        <a:spcBef>
          <a:spcPct val="0"/>
        </a:spcBef>
        <a:spcAft>
          <a:spcPct val="0"/>
        </a:spcAft>
        <a:defRPr sz="4000">
          <a:solidFill>
            <a:schemeClr val="bg1"/>
          </a:solidFill>
          <a:latin typeface="Arial" charset="0"/>
          <a:cs typeface="Arial" charset="0"/>
        </a:defRPr>
      </a:lvl6pPr>
      <a:lvl7pPr marL="914400" algn="l" rtl="0" eaLnBrk="1" fontAlgn="base" hangingPunct="1">
        <a:spcBef>
          <a:spcPct val="0"/>
        </a:spcBef>
        <a:spcAft>
          <a:spcPct val="0"/>
        </a:spcAft>
        <a:defRPr sz="4000">
          <a:solidFill>
            <a:schemeClr val="bg1"/>
          </a:solidFill>
          <a:latin typeface="Arial" charset="0"/>
          <a:cs typeface="Arial" charset="0"/>
        </a:defRPr>
      </a:lvl7pPr>
      <a:lvl8pPr marL="1371600" algn="l" rtl="0" eaLnBrk="1" fontAlgn="base" hangingPunct="1">
        <a:spcBef>
          <a:spcPct val="0"/>
        </a:spcBef>
        <a:spcAft>
          <a:spcPct val="0"/>
        </a:spcAft>
        <a:defRPr sz="4000">
          <a:solidFill>
            <a:schemeClr val="bg1"/>
          </a:solidFill>
          <a:latin typeface="Arial" charset="0"/>
          <a:cs typeface="Arial" charset="0"/>
        </a:defRPr>
      </a:lvl8pPr>
      <a:lvl9pPr marL="1828800" algn="l" rtl="0" eaLnBrk="1" fontAlgn="base" hangingPunct="1">
        <a:spcBef>
          <a:spcPct val="0"/>
        </a:spcBef>
        <a:spcAft>
          <a:spcPct val="0"/>
        </a:spcAft>
        <a:defRPr sz="40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Cloud Computing</a:t>
            </a:r>
            <a:endParaRPr lang="en-US" dirty="0"/>
          </a:p>
        </p:txBody>
      </p:sp>
      <p:sp>
        <p:nvSpPr>
          <p:cNvPr id="3" name="Subtitle 2"/>
          <p:cNvSpPr>
            <a:spLocks noGrp="1"/>
          </p:cNvSpPr>
          <p:nvPr>
            <p:ph type="subTitle" idx="1"/>
          </p:nvPr>
        </p:nvSpPr>
        <p:spPr/>
        <p:txBody>
          <a:bodyPr/>
          <a:lstStyle/>
          <a:p>
            <a:r>
              <a:rPr lang="en-US" dirty="0" smtClean="0"/>
              <a:t>Chapter 10</a:t>
            </a:r>
          </a:p>
          <a:p>
            <a:r>
              <a:rPr lang="en-US" dirty="0"/>
              <a:t>Disaster Recovery </a:t>
            </a:r>
            <a:r>
              <a:rPr lang="en-US" dirty="0" smtClean="0"/>
              <a:t>and Business </a:t>
            </a:r>
            <a:br>
              <a:rPr lang="en-US" dirty="0" smtClean="0"/>
            </a:br>
            <a:r>
              <a:rPr lang="en-US" dirty="0" smtClean="0"/>
              <a:t>Continuity and </a:t>
            </a:r>
            <a:r>
              <a:rPr lang="en-US" dirty="0"/>
              <a:t>the Cloud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381000"/>
            <a:ext cx="3344103" cy="43434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888" y="5181600"/>
            <a:ext cx="229552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9811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 Disk Systems</a:t>
            </a:r>
            <a:endParaRPr lang="en-US" dirty="0"/>
          </a:p>
        </p:txBody>
      </p:sp>
      <p:sp>
        <p:nvSpPr>
          <p:cNvPr id="3" name="Content Placeholder 2"/>
          <p:cNvSpPr>
            <a:spLocks noGrp="1"/>
          </p:cNvSpPr>
          <p:nvPr>
            <p:ph idx="1"/>
          </p:nvPr>
        </p:nvSpPr>
        <p:spPr>
          <a:xfrm>
            <a:off x="304800" y="2286000"/>
            <a:ext cx="8686800" cy="4267200"/>
          </a:xfrm>
        </p:spPr>
        <p:txBody>
          <a:bodyPr/>
          <a:lstStyle/>
          <a:p>
            <a:r>
              <a:rPr lang="en-US" dirty="0" smtClean="0"/>
              <a:t>Many </a:t>
            </a:r>
            <a:r>
              <a:rPr lang="en-US" dirty="0"/>
              <a:t>data centers use of a </a:t>
            </a:r>
            <a:r>
              <a:rPr lang="en-US" b="1" dirty="0"/>
              <a:t>redundant array </a:t>
            </a:r>
            <a:r>
              <a:rPr lang="en-US" b="1" dirty="0" smtClean="0"/>
              <a:t>of independent </a:t>
            </a:r>
            <a:r>
              <a:rPr lang="en-US" b="1" dirty="0"/>
              <a:t>(or inexpensive) disks (RAID) </a:t>
            </a:r>
            <a:r>
              <a:rPr lang="en-US" dirty="0"/>
              <a:t>to reduce the impact of disk failure</a:t>
            </a:r>
            <a:r>
              <a:rPr lang="en-US" dirty="0" smtClean="0"/>
              <a:t>. A </a:t>
            </a:r>
            <a:r>
              <a:rPr lang="en-US" dirty="0"/>
              <a:t>RAID system contains multiple disk drives</a:t>
            </a:r>
            <a:r>
              <a:rPr lang="en-US" dirty="0" smtClean="0"/>
              <a:t>.</a:t>
            </a:r>
          </a:p>
          <a:p>
            <a:r>
              <a:rPr lang="en-US" dirty="0"/>
              <a:t>Rather than simply store a file </a:t>
            </a:r>
            <a:r>
              <a:rPr lang="en-US" dirty="0" smtClean="0"/>
              <a:t>on one </a:t>
            </a:r>
            <a:r>
              <a:rPr lang="en-US" dirty="0"/>
              <a:t>drive, the RAID system stores the data across several </a:t>
            </a:r>
            <a:r>
              <a:rPr lang="en-US" dirty="0" smtClean="0"/>
              <a:t>drives along with </a:t>
            </a:r>
            <a:r>
              <a:rPr lang="en-US" dirty="0"/>
              <a:t>data that can be used to reconstruct the file if one of </a:t>
            </a:r>
            <a:r>
              <a:rPr lang="en-US" dirty="0" smtClean="0"/>
              <a:t>the drives </a:t>
            </a:r>
            <a:r>
              <a:rPr lang="en-US" dirty="0"/>
              <a:t>fail. </a:t>
            </a:r>
            <a:endParaRPr lang="en-US" dirty="0" smtClean="0"/>
          </a:p>
        </p:txBody>
      </p:sp>
    </p:spTree>
    <p:extLst>
      <p:ext uri="{BB962C8B-B14F-4D97-AF65-F5344CB8AC3E}">
        <p14:creationId xmlns:p14="http://schemas.microsoft.com/office/powerpoint/2010/main" val="2045853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543050"/>
          </a:xfrm>
        </p:spPr>
        <p:txBody>
          <a:bodyPr/>
          <a:lstStyle/>
          <a:p>
            <a:r>
              <a:rPr lang="en-US" dirty="0" smtClean="0"/>
              <a:t>RAID Disk Systems Continued</a:t>
            </a:r>
            <a:endParaRPr lang="en-US" dirty="0"/>
          </a:p>
        </p:txBody>
      </p:sp>
      <p:sp>
        <p:nvSpPr>
          <p:cNvPr id="3" name="Content Placeholder 2"/>
          <p:cNvSpPr>
            <a:spLocks noGrp="1"/>
          </p:cNvSpPr>
          <p:nvPr>
            <p:ph idx="1"/>
          </p:nvPr>
        </p:nvSpPr>
        <p:spPr>
          <a:xfrm>
            <a:off x="304800" y="2133600"/>
            <a:ext cx="8534400" cy="4419600"/>
          </a:xfrm>
        </p:spPr>
        <p:txBody>
          <a:bodyPr/>
          <a:lstStyle/>
          <a:p>
            <a:r>
              <a:rPr lang="en-US" dirty="0"/>
              <a:t>If a disk drive fails, no file recovery is required from the tape backup. Instead, the IT staff can simply replace the failed disk and the RAID system will rebuild the disk’s contents on the fly!</a:t>
            </a:r>
          </a:p>
          <a:p>
            <a:endParaRPr lang="en-US" dirty="0"/>
          </a:p>
        </p:txBody>
      </p:sp>
    </p:spTree>
    <p:extLst>
      <p:ext uri="{BB962C8B-B14F-4D97-AF65-F5344CB8AC3E}">
        <p14:creationId xmlns:p14="http://schemas.microsoft.com/office/powerpoint/2010/main" val="1229729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Cloud-Based Disk Storage</a:t>
            </a:r>
            <a:endParaRPr lang="en-US" dirty="0"/>
          </a:p>
        </p:txBody>
      </p:sp>
      <p:sp>
        <p:nvSpPr>
          <p:cNvPr id="3" name="Content Placeholder 2"/>
          <p:cNvSpPr>
            <a:spLocks noGrp="1"/>
          </p:cNvSpPr>
          <p:nvPr>
            <p:ph idx="1"/>
          </p:nvPr>
        </p:nvSpPr>
        <p:spPr>
          <a:xfrm>
            <a:off x="304800" y="2209800"/>
            <a:ext cx="8534400" cy="4343400"/>
          </a:xfrm>
        </p:spPr>
        <p:txBody>
          <a:bodyPr/>
          <a:lstStyle/>
          <a:p>
            <a:r>
              <a:rPr lang="en-US" dirty="0"/>
              <a:t>Most cloud-based data storage facilities provide automatic </a:t>
            </a:r>
            <a:r>
              <a:rPr lang="en-US" dirty="0" smtClean="0"/>
              <a:t>data replication </a:t>
            </a:r>
            <a:r>
              <a:rPr lang="en-US" dirty="0"/>
              <a:t>to another cloud-based data repository.</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794333"/>
            <a:ext cx="5505450" cy="26283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9793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619250"/>
          </a:xfrm>
        </p:spPr>
        <p:txBody>
          <a:bodyPr/>
          <a:lstStyle/>
          <a:p>
            <a:r>
              <a:rPr lang="en-US" dirty="0" smtClean="0"/>
              <a:t>Cloud-Based Data Backups</a:t>
            </a:r>
            <a:endParaRPr lang="en-US" dirty="0"/>
          </a:p>
        </p:txBody>
      </p:sp>
      <p:sp>
        <p:nvSpPr>
          <p:cNvPr id="3" name="Content Placeholder 2"/>
          <p:cNvSpPr>
            <a:spLocks noGrp="1"/>
          </p:cNvSpPr>
          <p:nvPr>
            <p:ph idx="1"/>
          </p:nvPr>
        </p:nvSpPr>
        <p:spPr>
          <a:xfrm>
            <a:off x="304800" y="2286000"/>
            <a:ext cx="8534400" cy="4267200"/>
          </a:xfrm>
        </p:spPr>
        <p:txBody>
          <a:bodyPr/>
          <a:lstStyle/>
          <a:p>
            <a:r>
              <a:rPr lang="en-US" dirty="0"/>
              <a:t>Because </a:t>
            </a:r>
            <a:r>
              <a:rPr lang="en-US" dirty="0" smtClean="0"/>
              <a:t>cloud-based backups </a:t>
            </a:r>
            <a:r>
              <a:rPr lang="en-US" dirty="0"/>
              <a:t>reside at a remote storage facility, the backups immediately </a:t>
            </a:r>
            <a:r>
              <a:rPr lang="en-US" dirty="0" smtClean="0"/>
              <a:t>introduce a </a:t>
            </a:r>
            <a:r>
              <a:rPr lang="en-US" dirty="0"/>
              <a:t>level of protection. </a:t>
            </a:r>
            <a:endParaRPr lang="en-US" dirty="0" smtClean="0"/>
          </a:p>
          <a:p>
            <a:r>
              <a:rPr lang="en-US" dirty="0" smtClean="0"/>
              <a:t>Because </a:t>
            </a:r>
            <a:r>
              <a:rPr lang="en-US" dirty="0"/>
              <a:t>the backup files are </a:t>
            </a:r>
            <a:r>
              <a:rPr lang="en-US" dirty="0" smtClean="0"/>
              <a:t>immediately available </a:t>
            </a:r>
            <a:r>
              <a:rPr lang="en-US" dirty="0"/>
              <a:t>from any device, anywhere, the backups reduce potential </a:t>
            </a:r>
            <a:r>
              <a:rPr lang="en-US" dirty="0" smtClean="0"/>
              <a:t>downtime because </a:t>
            </a:r>
            <a:r>
              <a:rPr lang="en-US" dirty="0"/>
              <a:t>no time is needed to find, retrieve, and restore a tape backup from a </a:t>
            </a:r>
            <a:r>
              <a:rPr lang="en-US" dirty="0" smtClean="0"/>
              <a:t>traditional backup </a:t>
            </a:r>
            <a:r>
              <a:rPr lang="en-US" dirty="0"/>
              <a:t>storage facility.</a:t>
            </a:r>
          </a:p>
        </p:txBody>
      </p:sp>
    </p:spTree>
    <p:extLst>
      <p:ext uri="{BB962C8B-B14F-4D97-AF65-F5344CB8AC3E}">
        <p14:creationId xmlns:p14="http://schemas.microsoft.com/office/powerpoint/2010/main" val="4065212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Threats</a:t>
            </a:r>
            <a:endParaRPr lang="en-US" dirty="0"/>
          </a:p>
        </p:txBody>
      </p:sp>
      <p:sp>
        <p:nvSpPr>
          <p:cNvPr id="3" name="Content Placeholder 2"/>
          <p:cNvSpPr>
            <a:spLocks noGrp="1"/>
          </p:cNvSpPr>
          <p:nvPr>
            <p:ph idx="1"/>
          </p:nvPr>
        </p:nvSpPr>
        <p:spPr>
          <a:xfrm>
            <a:off x="304800" y="2209800"/>
            <a:ext cx="8534400" cy="4343400"/>
          </a:xfrm>
        </p:spPr>
        <p:txBody>
          <a:bodyPr/>
          <a:lstStyle/>
          <a:p>
            <a:r>
              <a:rPr lang="en-US" dirty="0"/>
              <a:t>Computers are sensitive electronic devices. When a computer loses power, </a:t>
            </a:r>
            <a:r>
              <a:rPr lang="en-US" dirty="0" smtClean="0"/>
              <a:t>the user’s </a:t>
            </a:r>
            <a:r>
              <a:rPr lang="en-US" dirty="0"/>
              <a:t>current unsaved data is lost. </a:t>
            </a:r>
            <a:endParaRPr lang="en-US" dirty="0" smtClean="0"/>
          </a:p>
          <a:p>
            <a:r>
              <a:rPr lang="en-US" dirty="0" smtClean="0"/>
              <a:t>Further</a:t>
            </a:r>
            <a:r>
              <a:rPr lang="en-US" dirty="0"/>
              <a:t>, an electrical spike can </a:t>
            </a:r>
            <a:r>
              <a:rPr lang="en-US" dirty="0" smtClean="0"/>
              <a:t>permanently damage </a:t>
            </a:r>
            <a:r>
              <a:rPr lang="en-US" dirty="0"/>
              <a:t>the computer’s electronic components, rendering the device unusable </a:t>
            </a:r>
            <a:r>
              <a:rPr lang="en-US" dirty="0" smtClean="0"/>
              <a:t>or destroying </a:t>
            </a:r>
            <a:r>
              <a:rPr lang="en-US" dirty="0"/>
              <a:t>disk-based data. </a:t>
            </a:r>
            <a:endParaRPr lang="en-US" dirty="0" smtClean="0"/>
          </a:p>
        </p:txBody>
      </p:sp>
    </p:spTree>
    <p:extLst>
      <p:ext uri="{BB962C8B-B14F-4D97-AF65-F5344CB8AC3E}">
        <p14:creationId xmlns:p14="http://schemas.microsoft.com/office/powerpoint/2010/main" val="1628363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Threats Continued</a:t>
            </a:r>
            <a:endParaRPr lang="en-US" dirty="0"/>
          </a:p>
        </p:txBody>
      </p:sp>
      <p:sp>
        <p:nvSpPr>
          <p:cNvPr id="3" name="Content Placeholder 2"/>
          <p:cNvSpPr>
            <a:spLocks noGrp="1"/>
          </p:cNvSpPr>
          <p:nvPr>
            <p:ph idx="1"/>
          </p:nvPr>
        </p:nvSpPr>
        <p:spPr>
          <a:xfrm>
            <a:off x="304800" y="2286000"/>
            <a:ext cx="8534400" cy="4267200"/>
          </a:xfrm>
        </p:spPr>
        <p:txBody>
          <a:bodyPr/>
          <a:lstStyle/>
          <a:p>
            <a:r>
              <a:rPr lang="en-US" dirty="0"/>
              <a:t>Although power blackouts can be caused by storms, accidents, or acts of terrorism, the more common power brownout is typically more damaging. </a:t>
            </a:r>
            <a:endParaRPr lang="en-US" dirty="0" smtClean="0"/>
          </a:p>
          <a:p>
            <a:r>
              <a:rPr lang="en-US" dirty="0" smtClean="0"/>
              <a:t>Unfortunately</a:t>
            </a:r>
            <a:r>
              <a:rPr lang="en-US" dirty="0"/>
              <a:t>, power brownouts can be quite common, especially in the hot summer months when electrical demands spike.</a:t>
            </a:r>
          </a:p>
          <a:p>
            <a:endParaRPr lang="en-US" dirty="0"/>
          </a:p>
        </p:txBody>
      </p:sp>
    </p:spTree>
    <p:extLst>
      <p:ext uri="{BB962C8B-B14F-4D97-AF65-F5344CB8AC3E}">
        <p14:creationId xmlns:p14="http://schemas.microsoft.com/office/powerpoint/2010/main" val="3268930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543050"/>
          </a:xfrm>
        </p:spPr>
        <p:txBody>
          <a:bodyPr/>
          <a:lstStyle/>
          <a:p>
            <a:r>
              <a:rPr lang="en-US" dirty="0" smtClean="0"/>
              <a:t>Uninterruptible Power Supply (UPS)</a:t>
            </a:r>
            <a:endParaRPr lang="en-US" dirty="0"/>
          </a:p>
        </p:txBody>
      </p:sp>
      <p:sp>
        <p:nvSpPr>
          <p:cNvPr id="3" name="Content Placeholder 2"/>
          <p:cNvSpPr>
            <a:spLocks noGrp="1"/>
          </p:cNvSpPr>
          <p:nvPr>
            <p:ph idx="1"/>
          </p:nvPr>
        </p:nvSpPr>
        <p:spPr>
          <a:xfrm>
            <a:off x="304800" y="2209800"/>
            <a:ext cx="8534400" cy="4343400"/>
          </a:xfrm>
        </p:spPr>
        <p:txBody>
          <a:bodyPr/>
          <a:lstStyle/>
          <a:p>
            <a:r>
              <a:rPr lang="en-US" dirty="0"/>
              <a:t>Users plug devices into surge suppressors to protect the devices from power spikes. </a:t>
            </a:r>
            <a:endParaRPr lang="en-US" dirty="0" smtClean="0"/>
          </a:p>
          <a:p>
            <a:r>
              <a:rPr lang="en-US" dirty="0" smtClean="0"/>
              <a:t>A </a:t>
            </a:r>
            <a:r>
              <a:rPr lang="en-US" dirty="0"/>
              <a:t>UPS </a:t>
            </a:r>
            <a:r>
              <a:rPr lang="en-US" dirty="0" smtClean="0"/>
              <a:t>provides users </a:t>
            </a:r>
            <a:r>
              <a:rPr lang="en-US" dirty="0"/>
              <a:t>with a few minutes of battery backup power so the users can save their work and shut down their systems in </a:t>
            </a:r>
            <a:r>
              <a:rPr lang="en-US" dirty="0" smtClean="0"/>
              <a:t>an orderly </a:t>
            </a:r>
            <a:r>
              <a:rPr lang="en-US" dirty="0"/>
              <a:t>way.</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774963"/>
            <a:ext cx="4099891" cy="1676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41842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543050"/>
          </a:xfrm>
        </p:spPr>
        <p:txBody>
          <a:bodyPr/>
          <a:lstStyle/>
          <a:p>
            <a:r>
              <a:rPr lang="en-US" dirty="0" smtClean="0"/>
              <a:t>Diesel-Powered Generators</a:t>
            </a:r>
            <a:endParaRPr lang="en-US" dirty="0"/>
          </a:p>
        </p:txBody>
      </p:sp>
      <p:sp>
        <p:nvSpPr>
          <p:cNvPr id="3" name="Content Placeholder 2"/>
          <p:cNvSpPr>
            <a:spLocks noGrp="1"/>
          </p:cNvSpPr>
          <p:nvPr>
            <p:ph idx="1"/>
          </p:nvPr>
        </p:nvSpPr>
        <p:spPr>
          <a:xfrm>
            <a:off x="304800" y="2057400"/>
            <a:ext cx="8534400" cy="4495800"/>
          </a:xfrm>
        </p:spPr>
        <p:txBody>
          <a:bodyPr/>
          <a:lstStyle/>
          <a:p>
            <a:r>
              <a:rPr lang="en-US" dirty="0"/>
              <a:t>Many data centers have </a:t>
            </a:r>
            <a:r>
              <a:rPr lang="en-US" dirty="0" smtClean="0"/>
              <a:t>diesel-powered generators </a:t>
            </a:r>
            <a:r>
              <a:rPr lang="en-US" dirty="0"/>
              <a:t>to produce power in the event of a long-term outage.</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338557"/>
            <a:ext cx="3401435" cy="30337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99036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543050"/>
          </a:xfrm>
        </p:spPr>
        <p:txBody>
          <a:bodyPr/>
          <a:lstStyle/>
          <a:p>
            <a:r>
              <a:rPr lang="en-US" dirty="0"/>
              <a:t>Cloud-Based Power Loss Risk Mitigation</a:t>
            </a:r>
          </a:p>
        </p:txBody>
      </p:sp>
      <p:sp>
        <p:nvSpPr>
          <p:cNvPr id="3" name="Content Placeholder 2"/>
          <p:cNvSpPr>
            <a:spLocks noGrp="1"/>
          </p:cNvSpPr>
          <p:nvPr>
            <p:ph idx="1"/>
          </p:nvPr>
        </p:nvSpPr>
        <p:spPr>
          <a:xfrm>
            <a:off x="304800" y="2133600"/>
            <a:ext cx="8534400" cy="4419600"/>
          </a:xfrm>
        </p:spPr>
        <p:txBody>
          <a:bodyPr/>
          <a:lstStyle/>
          <a:p>
            <a:r>
              <a:rPr lang="en-US" dirty="0"/>
              <a:t>When you consider the expensive infrastructure needed </a:t>
            </a:r>
            <a:r>
              <a:rPr lang="en-US" dirty="0" smtClean="0"/>
              <a:t>to reduce </a:t>
            </a:r>
            <a:r>
              <a:rPr lang="en-US" dirty="0"/>
              <a:t>the impact of power interruption, that alone should make you </a:t>
            </a:r>
            <a:r>
              <a:rPr lang="en-US" dirty="0" smtClean="0"/>
              <a:t>consider housing your </a:t>
            </a:r>
            <a:r>
              <a:rPr lang="en-US" dirty="0"/>
              <a:t>data center off-site within the cloud. </a:t>
            </a:r>
            <a:endParaRPr lang="en-US" dirty="0" smtClean="0"/>
          </a:p>
          <a:p>
            <a:r>
              <a:rPr lang="en-US" dirty="0" smtClean="0"/>
              <a:t>Most </a:t>
            </a:r>
            <a:r>
              <a:rPr lang="en-US" dirty="0" err="1"/>
              <a:t>PaaS</a:t>
            </a:r>
            <a:r>
              <a:rPr lang="en-US" dirty="0"/>
              <a:t> and </a:t>
            </a:r>
            <a:r>
              <a:rPr lang="en-US" dirty="0" err="1"/>
              <a:t>IaaS</a:t>
            </a:r>
            <a:r>
              <a:rPr lang="en-US" dirty="0"/>
              <a:t> </a:t>
            </a:r>
            <a:r>
              <a:rPr lang="en-US" dirty="0" smtClean="0"/>
              <a:t>solution providers </a:t>
            </a:r>
            <a:r>
              <a:rPr lang="en-US" dirty="0"/>
              <a:t>have effectively dealt with power loss issues. </a:t>
            </a:r>
            <a:endParaRPr lang="en-US" dirty="0" smtClean="0"/>
          </a:p>
          <a:p>
            <a:r>
              <a:rPr lang="en-US" dirty="0" smtClean="0"/>
              <a:t>Remember</a:t>
            </a:r>
            <a:r>
              <a:rPr lang="en-US" dirty="0"/>
              <a:t>, such </a:t>
            </a:r>
            <a:r>
              <a:rPr lang="en-US" dirty="0" smtClean="0"/>
              <a:t>providers can </a:t>
            </a:r>
            <a:r>
              <a:rPr lang="en-US" dirty="0"/>
              <a:t>share the infrastructure costs across many customers. Also, most of the </a:t>
            </a:r>
            <a:r>
              <a:rPr lang="en-US" dirty="0" smtClean="0"/>
              <a:t>providers have </a:t>
            </a:r>
            <a:r>
              <a:rPr lang="en-US" dirty="0" err="1"/>
              <a:t>colocated</a:t>
            </a:r>
            <a:r>
              <a:rPr lang="en-US" dirty="0"/>
              <a:t> facilities on different power grids.</a:t>
            </a:r>
          </a:p>
        </p:txBody>
      </p:sp>
    </p:spTree>
    <p:extLst>
      <p:ext uri="{BB962C8B-B14F-4D97-AF65-F5344CB8AC3E}">
        <p14:creationId xmlns:p14="http://schemas.microsoft.com/office/powerpoint/2010/main" val="4013881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Computer Viruses</a:t>
            </a:r>
            <a:endParaRPr lang="en-US" dirty="0"/>
          </a:p>
        </p:txBody>
      </p:sp>
      <p:sp>
        <p:nvSpPr>
          <p:cNvPr id="3" name="Content Placeholder 2"/>
          <p:cNvSpPr>
            <a:spLocks noGrp="1"/>
          </p:cNvSpPr>
          <p:nvPr>
            <p:ph idx="1"/>
          </p:nvPr>
        </p:nvSpPr>
        <p:spPr>
          <a:xfrm>
            <a:off x="304800" y="2133600"/>
            <a:ext cx="8534400" cy="4419600"/>
          </a:xfrm>
        </p:spPr>
        <p:txBody>
          <a:bodyPr/>
          <a:lstStyle/>
          <a:p>
            <a:r>
              <a:rPr lang="en-US" dirty="0"/>
              <a:t>As users surf the web (potentially downloading and installing software) and </a:t>
            </a:r>
            <a:r>
              <a:rPr lang="en-US" dirty="0" smtClean="0"/>
              <a:t>share drives </a:t>
            </a:r>
            <a:r>
              <a:rPr lang="en-US" dirty="0"/>
              <a:t>(such as junk drives), their systems and those in the same network are at </a:t>
            </a:r>
            <a:r>
              <a:rPr lang="en-US" dirty="0" smtClean="0"/>
              <a:t>risk for </a:t>
            </a:r>
            <a:r>
              <a:rPr lang="en-US" dirty="0"/>
              <a:t>a computer </a:t>
            </a:r>
            <a:r>
              <a:rPr lang="en-US" b="1" dirty="0"/>
              <a:t>virus </a:t>
            </a:r>
            <a:r>
              <a:rPr lang="en-US" dirty="0"/>
              <a:t>attack or spyware. </a:t>
            </a:r>
            <a:endParaRPr lang="en-US" dirty="0" smtClean="0"/>
          </a:p>
          <a:p>
            <a:r>
              <a:rPr lang="en-US" dirty="0" smtClean="0"/>
              <a:t>It </a:t>
            </a:r>
            <a:r>
              <a:rPr lang="en-US" dirty="0"/>
              <a:t>is estimated that within the United </a:t>
            </a:r>
            <a:r>
              <a:rPr lang="en-US" dirty="0" smtClean="0"/>
              <a:t>States alone</a:t>
            </a:r>
            <a:r>
              <a:rPr lang="en-US" dirty="0"/>
              <a:t>, lost productivity time due to computer viruses exceeds $10 billion per year!</a:t>
            </a:r>
          </a:p>
        </p:txBody>
      </p:sp>
    </p:spTree>
    <p:extLst>
      <p:ext uri="{BB962C8B-B14F-4D97-AF65-F5344CB8AC3E}">
        <p14:creationId xmlns:p14="http://schemas.microsoft.com/office/powerpoint/2010/main" val="2533986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304800" y="2286000"/>
            <a:ext cx="8686800" cy="4267200"/>
          </a:xfrm>
        </p:spPr>
        <p:txBody>
          <a:bodyPr/>
          <a:lstStyle/>
          <a:p>
            <a:r>
              <a:rPr lang="en-US" sz="2000" dirty="0" smtClean="0"/>
              <a:t>Define </a:t>
            </a:r>
            <a:r>
              <a:rPr lang="en-US" sz="2000" dirty="0"/>
              <a:t>and describe business continuity.</a:t>
            </a:r>
          </a:p>
          <a:p>
            <a:r>
              <a:rPr lang="en-US" sz="2000" dirty="0" smtClean="0"/>
              <a:t>Define </a:t>
            </a:r>
            <a:r>
              <a:rPr lang="en-US" sz="2000" dirty="0"/>
              <a:t>and describe disaster recovery.</a:t>
            </a:r>
          </a:p>
          <a:p>
            <a:r>
              <a:rPr lang="en-US" sz="2000" dirty="0" smtClean="0"/>
              <a:t>Describe </a:t>
            </a:r>
            <a:r>
              <a:rPr lang="en-US" sz="2000" dirty="0"/>
              <a:t>the benefits of cloud-based or off-site backups.</a:t>
            </a:r>
          </a:p>
          <a:p>
            <a:r>
              <a:rPr lang="en-US" sz="2000" dirty="0" smtClean="0"/>
              <a:t>Evaluate </a:t>
            </a:r>
            <a:r>
              <a:rPr lang="en-US" sz="2000" dirty="0"/>
              <a:t>the risk of various threats and discuss steps to mitigate each.</a:t>
            </a:r>
          </a:p>
          <a:p>
            <a:r>
              <a:rPr lang="en-US" sz="2000" dirty="0" smtClean="0"/>
              <a:t>Discuss </a:t>
            </a:r>
            <a:r>
              <a:rPr lang="en-US" sz="2000" dirty="0"/>
              <a:t>the role of colocation as a business continuity and disaster </a:t>
            </a:r>
            <a:r>
              <a:rPr lang="en-US" sz="2000" dirty="0" smtClean="0"/>
              <a:t>recovery solution.</a:t>
            </a:r>
          </a:p>
          <a:p>
            <a:r>
              <a:rPr lang="en-US" sz="2000" dirty="0"/>
              <a:t>Identify and discuss a variety of system threats.</a:t>
            </a:r>
          </a:p>
          <a:p>
            <a:r>
              <a:rPr lang="en-US" sz="2000" dirty="0" smtClean="0"/>
              <a:t>Describe </a:t>
            </a:r>
            <a:r>
              <a:rPr lang="en-US" sz="2000" dirty="0"/>
              <a:t>the benefits of a cloud-based phone system.</a:t>
            </a:r>
          </a:p>
          <a:p>
            <a:r>
              <a:rPr lang="en-US" sz="2000" dirty="0" smtClean="0"/>
              <a:t>Describe </a:t>
            </a:r>
            <a:r>
              <a:rPr lang="en-US" sz="2000" dirty="0"/>
              <a:t>the benefit of cloud-based data storage to business continuity.</a:t>
            </a:r>
          </a:p>
          <a:p>
            <a:r>
              <a:rPr lang="en-US" sz="2000" dirty="0" smtClean="0"/>
              <a:t>Describe </a:t>
            </a:r>
            <a:r>
              <a:rPr lang="en-US" sz="2000" dirty="0"/>
              <a:t>the importance of testing/auditing the business continuity </a:t>
            </a:r>
            <a:r>
              <a:rPr lang="en-US" sz="2000" dirty="0" smtClean="0"/>
              <a:t>and disaster </a:t>
            </a:r>
            <a:r>
              <a:rPr lang="en-US" sz="2000" dirty="0"/>
              <a:t>recovery plan.</a:t>
            </a:r>
          </a:p>
          <a:p>
            <a:r>
              <a:rPr lang="en-US" sz="2000" dirty="0" smtClean="0"/>
              <a:t>Create </a:t>
            </a:r>
            <a:r>
              <a:rPr lang="en-US" sz="2000" dirty="0"/>
              <a:t>a business continuity and disaster recovery plan.</a:t>
            </a:r>
          </a:p>
        </p:txBody>
      </p:sp>
    </p:spTree>
    <p:extLst>
      <p:ext uri="{BB962C8B-B14F-4D97-AF65-F5344CB8AC3E}">
        <p14:creationId xmlns:p14="http://schemas.microsoft.com/office/powerpoint/2010/main" val="15580749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543050"/>
          </a:xfrm>
        </p:spPr>
        <p:txBody>
          <a:bodyPr/>
          <a:lstStyle/>
          <a:p>
            <a:r>
              <a:rPr lang="en-US" dirty="0" smtClean="0"/>
              <a:t>Computer Viruses Continued</a:t>
            </a:r>
            <a:endParaRPr lang="en-US" dirty="0"/>
          </a:p>
        </p:txBody>
      </p:sp>
      <p:sp>
        <p:nvSpPr>
          <p:cNvPr id="3" name="Content Placeholder 2"/>
          <p:cNvSpPr>
            <a:spLocks noGrp="1"/>
          </p:cNvSpPr>
          <p:nvPr>
            <p:ph idx="1"/>
          </p:nvPr>
        </p:nvSpPr>
        <p:spPr>
          <a:xfrm>
            <a:off x="304800" y="2209800"/>
            <a:ext cx="8534400" cy="4343400"/>
          </a:xfrm>
        </p:spPr>
        <p:txBody>
          <a:bodyPr/>
          <a:lstStyle/>
          <a:p>
            <a:r>
              <a:rPr lang="en-US" dirty="0"/>
              <a:t>The best defense against computer viruses and spyware is to ensure that </a:t>
            </a:r>
            <a:r>
              <a:rPr lang="en-US" dirty="0" smtClean="0"/>
              <a:t>every system </a:t>
            </a:r>
            <a:r>
              <a:rPr lang="en-US" dirty="0"/>
              <a:t>has antivirus software installed. </a:t>
            </a:r>
            <a:endParaRPr lang="en-US" dirty="0" smtClean="0"/>
          </a:p>
          <a:p>
            <a:r>
              <a:rPr lang="en-US" dirty="0" smtClean="0"/>
              <a:t>Most </a:t>
            </a:r>
            <a:r>
              <a:rPr lang="en-US" dirty="0"/>
              <a:t>antivirus solutions today </a:t>
            </a:r>
            <a:r>
              <a:rPr lang="en-US" dirty="0" smtClean="0"/>
              <a:t>automatically update </a:t>
            </a:r>
            <a:r>
              <a:rPr lang="en-US" dirty="0"/>
              <a:t>themselves across the web, as often as daily, with the most </a:t>
            </a:r>
            <a:r>
              <a:rPr lang="en-US" dirty="0" smtClean="0"/>
              <a:t>recent virus </a:t>
            </a:r>
            <a:r>
              <a:rPr lang="en-US" dirty="0"/>
              <a:t>and spyware signatures.</a:t>
            </a:r>
          </a:p>
        </p:txBody>
      </p:sp>
    </p:spTree>
    <p:extLst>
      <p:ext uri="{BB962C8B-B14F-4D97-AF65-F5344CB8AC3E}">
        <p14:creationId xmlns:p14="http://schemas.microsoft.com/office/powerpoint/2010/main" val="2489899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Firewall Protection</a:t>
            </a:r>
            <a:endParaRPr lang="en-US" dirty="0"/>
          </a:p>
        </p:txBody>
      </p:sp>
      <p:sp>
        <p:nvSpPr>
          <p:cNvPr id="3" name="Content Placeholder 2"/>
          <p:cNvSpPr>
            <a:spLocks noGrp="1"/>
          </p:cNvSpPr>
          <p:nvPr>
            <p:ph idx="1"/>
          </p:nvPr>
        </p:nvSpPr>
        <p:spPr>
          <a:xfrm>
            <a:off x="304800" y="2286000"/>
            <a:ext cx="8534400" cy="4267200"/>
          </a:xfrm>
        </p:spPr>
        <p:txBody>
          <a:bodyPr/>
          <a:lstStyle/>
          <a:p>
            <a:r>
              <a:rPr lang="en-US" dirty="0"/>
              <a:t>Home computer users and business users should </a:t>
            </a:r>
            <a:r>
              <a:rPr lang="en-US" dirty="0" smtClean="0"/>
              <a:t>protect their </a:t>
            </a:r>
            <a:r>
              <a:rPr lang="en-US" dirty="0"/>
              <a:t>systems by placing a firewall between the systems and the Internet.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115" y="4114800"/>
            <a:ext cx="5581650" cy="15335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99012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543050"/>
          </a:xfrm>
        </p:spPr>
        <p:txBody>
          <a:bodyPr/>
          <a:lstStyle/>
          <a:p>
            <a:r>
              <a:rPr lang="en-US" dirty="0" smtClean="0"/>
              <a:t>Other Virus Protection Steps</a:t>
            </a:r>
            <a:endParaRPr lang="en-US" dirty="0"/>
          </a:p>
        </p:txBody>
      </p:sp>
      <p:sp>
        <p:nvSpPr>
          <p:cNvPr id="3" name="Content Placeholder 2"/>
          <p:cNvSpPr>
            <a:spLocks noGrp="1"/>
          </p:cNvSpPr>
          <p:nvPr>
            <p:ph idx="1"/>
          </p:nvPr>
        </p:nvSpPr>
        <p:spPr>
          <a:xfrm>
            <a:off x="304800" y="2057400"/>
            <a:ext cx="8534400" cy="4495800"/>
          </a:xfrm>
        </p:spPr>
        <p:txBody>
          <a:bodyPr/>
          <a:lstStyle/>
          <a:p>
            <a:r>
              <a:rPr lang="en-US" dirty="0" smtClean="0"/>
              <a:t>Many </a:t>
            </a:r>
            <a:r>
              <a:rPr lang="en-US" dirty="0"/>
              <a:t>organizations prevent users from installing their own software.</a:t>
            </a:r>
          </a:p>
          <a:p>
            <a:r>
              <a:rPr lang="en-US" dirty="0"/>
              <a:t>Not only does this practice reduce the chance of a computer virus infection, </a:t>
            </a:r>
            <a:r>
              <a:rPr lang="en-US" dirty="0" smtClean="0"/>
              <a:t>it also </a:t>
            </a:r>
            <a:r>
              <a:rPr lang="en-US" dirty="0"/>
              <a:t>aids the company in preventing the installation of software that the </a:t>
            </a:r>
            <a:r>
              <a:rPr lang="en-US" dirty="0" smtClean="0"/>
              <a:t>company does </a:t>
            </a:r>
            <a:r>
              <a:rPr lang="en-US" dirty="0"/>
              <a:t>not own</a:t>
            </a:r>
            <a:r>
              <a:rPr lang="en-US" dirty="0" smtClean="0"/>
              <a:t>.</a:t>
            </a:r>
          </a:p>
          <a:p>
            <a:r>
              <a:rPr lang="en-US" dirty="0" smtClean="0"/>
              <a:t>Companies </a:t>
            </a:r>
            <a:r>
              <a:rPr lang="en-US" dirty="0"/>
              <a:t>must train users to not open e-mail attachments in </a:t>
            </a:r>
            <a:r>
              <a:rPr lang="en-US" dirty="0" smtClean="0"/>
              <a:t>messages they </a:t>
            </a:r>
            <a:r>
              <a:rPr lang="en-US" dirty="0"/>
              <a:t>receive from users they do not know.</a:t>
            </a:r>
          </a:p>
        </p:txBody>
      </p:sp>
    </p:spTree>
    <p:extLst>
      <p:ext uri="{BB962C8B-B14F-4D97-AF65-F5344CB8AC3E}">
        <p14:creationId xmlns:p14="http://schemas.microsoft.com/office/powerpoint/2010/main" val="1931119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Fire</a:t>
            </a:r>
            <a:endParaRPr lang="en-US" dirty="0"/>
          </a:p>
        </p:txBody>
      </p:sp>
      <p:sp>
        <p:nvSpPr>
          <p:cNvPr id="3" name="Content Placeholder 2"/>
          <p:cNvSpPr>
            <a:spLocks noGrp="1"/>
          </p:cNvSpPr>
          <p:nvPr>
            <p:ph idx="1"/>
          </p:nvPr>
        </p:nvSpPr>
        <p:spPr>
          <a:xfrm>
            <a:off x="304800" y="2133600"/>
            <a:ext cx="8534400" cy="4419600"/>
          </a:xfrm>
        </p:spPr>
        <p:txBody>
          <a:bodyPr/>
          <a:lstStyle/>
          <a:p>
            <a:r>
              <a:rPr lang="en-US" dirty="0"/>
              <a:t>Fire can damage computer resources, data stored on disks, and local copies </a:t>
            </a:r>
            <a:r>
              <a:rPr lang="en-US" dirty="0" smtClean="0"/>
              <a:t>of system </a:t>
            </a:r>
            <a:r>
              <a:rPr lang="en-US" dirty="0"/>
              <a:t>backups. If the fire itself does not damage the equipment, the smoke or </a:t>
            </a:r>
            <a:r>
              <a:rPr lang="en-US" dirty="0" smtClean="0"/>
              <a:t>the process </a:t>
            </a:r>
            <a:r>
              <a:rPr lang="en-US" dirty="0"/>
              <a:t>of putting out the fire will</a:t>
            </a:r>
            <a:r>
              <a:rPr lang="en-US" dirty="0" smtClean="0"/>
              <a:t>.</a:t>
            </a:r>
          </a:p>
          <a:p>
            <a:r>
              <a:rPr lang="en-US" dirty="0"/>
              <a:t>Most offices have sprinkler systems, which, as you can imagine, destroy </a:t>
            </a:r>
            <a:r>
              <a:rPr lang="en-US" dirty="0" smtClean="0"/>
              <a:t>computers when </a:t>
            </a:r>
            <a:r>
              <a:rPr lang="en-US" dirty="0"/>
              <a:t>they deploy. Often there is no good way to protect office </a:t>
            </a:r>
            <a:r>
              <a:rPr lang="en-US" dirty="0" smtClean="0"/>
              <a:t>hardware other </a:t>
            </a:r>
            <a:r>
              <a:rPr lang="en-US" dirty="0"/>
              <a:t>than simply to insure it.</a:t>
            </a:r>
          </a:p>
        </p:txBody>
      </p:sp>
    </p:spTree>
    <p:extLst>
      <p:ext uri="{BB962C8B-B14F-4D97-AF65-F5344CB8AC3E}">
        <p14:creationId xmlns:p14="http://schemas.microsoft.com/office/powerpoint/2010/main" val="2292275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Halon</a:t>
            </a:r>
            <a:r>
              <a:rPr lang="en-US" dirty="0" smtClean="0"/>
              <a:t>-Based Fire Systems</a:t>
            </a:r>
            <a:endParaRPr lang="en-US" dirty="0"/>
          </a:p>
        </p:txBody>
      </p:sp>
      <p:sp>
        <p:nvSpPr>
          <p:cNvPr id="3" name="Content Placeholder 2"/>
          <p:cNvSpPr>
            <a:spLocks noGrp="1"/>
          </p:cNvSpPr>
          <p:nvPr>
            <p:ph idx="1"/>
          </p:nvPr>
        </p:nvSpPr>
        <p:spPr>
          <a:xfrm>
            <a:off x="304800" y="2362200"/>
            <a:ext cx="8534400" cy="4191000"/>
          </a:xfrm>
        </p:spPr>
        <p:txBody>
          <a:bodyPr/>
          <a:lstStyle/>
          <a:p>
            <a:r>
              <a:rPr lang="en-US" dirty="0"/>
              <a:t>Within a data center, you normally won’t find sprinkler systems, but </a:t>
            </a:r>
            <a:r>
              <a:rPr lang="en-US" dirty="0" smtClean="0"/>
              <a:t>rather </a:t>
            </a:r>
            <a:r>
              <a:rPr lang="en-US" b="1" dirty="0" err="1" smtClean="0"/>
              <a:t>halon</a:t>
            </a:r>
            <a:r>
              <a:rPr lang="en-US" b="1" dirty="0" smtClean="0"/>
              <a:t> </a:t>
            </a:r>
            <a:r>
              <a:rPr lang="en-US" dirty="0"/>
              <a:t>systems, based on compounds of carbon and one or more halogens, </a:t>
            </a:r>
            <a:r>
              <a:rPr lang="en-US" dirty="0" smtClean="0"/>
              <a:t>that stop </a:t>
            </a:r>
            <a:r>
              <a:rPr lang="en-US" dirty="0"/>
              <a:t>fire by removing all the oxygen from the room.</a:t>
            </a:r>
          </a:p>
        </p:txBody>
      </p:sp>
    </p:spTree>
    <p:extLst>
      <p:ext uri="{BB962C8B-B14F-4D97-AF65-F5344CB8AC3E}">
        <p14:creationId xmlns:p14="http://schemas.microsoft.com/office/powerpoint/2010/main" val="3531019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543050"/>
          </a:xfrm>
        </p:spPr>
        <p:txBody>
          <a:bodyPr/>
          <a:lstStyle/>
          <a:p>
            <a:r>
              <a:rPr lang="en-US" dirty="0" smtClean="0"/>
              <a:t>Cloud-Based Fire Suppression</a:t>
            </a:r>
            <a:endParaRPr lang="en-US" dirty="0"/>
          </a:p>
        </p:txBody>
      </p:sp>
      <p:sp>
        <p:nvSpPr>
          <p:cNvPr id="3" name="Content Placeholder 2"/>
          <p:cNvSpPr>
            <a:spLocks noGrp="1"/>
          </p:cNvSpPr>
          <p:nvPr>
            <p:ph idx="1"/>
          </p:nvPr>
        </p:nvSpPr>
        <p:spPr>
          <a:xfrm>
            <a:off x="304800" y="2133600"/>
            <a:ext cx="8534400" cy="4419600"/>
          </a:xfrm>
        </p:spPr>
        <p:txBody>
          <a:bodyPr/>
          <a:lstStyle/>
          <a:p>
            <a:r>
              <a:rPr lang="en-US" dirty="0"/>
              <a:t>If you house your data center in the cloud, your system will reside in a </a:t>
            </a:r>
            <a:r>
              <a:rPr lang="en-US" dirty="0" smtClean="0"/>
              <a:t>state-of-the-art </a:t>
            </a:r>
            <a:r>
              <a:rPr lang="en-US" dirty="0"/>
              <a:t>data center that provides fire suppression systems and, in most cases, </a:t>
            </a:r>
            <a:r>
              <a:rPr lang="en-US" dirty="0" err="1" smtClean="0"/>
              <a:t>colocated</a:t>
            </a:r>
            <a:r>
              <a:rPr lang="en-US" dirty="0" smtClean="0"/>
              <a:t> system </a:t>
            </a:r>
            <a:r>
              <a:rPr lang="en-US" dirty="0"/>
              <a:t>redundancy. </a:t>
            </a:r>
            <a:endParaRPr lang="en-US" dirty="0" smtClean="0"/>
          </a:p>
          <a:p>
            <a:r>
              <a:rPr lang="en-US" dirty="0" smtClean="0"/>
              <a:t>Again</a:t>
            </a:r>
            <a:r>
              <a:rPr lang="en-US" dirty="0"/>
              <a:t>, because the </a:t>
            </a:r>
            <a:r>
              <a:rPr lang="en-US" dirty="0" err="1"/>
              <a:t>PaaS</a:t>
            </a:r>
            <a:r>
              <a:rPr lang="en-US" dirty="0"/>
              <a:t> and </a:t>
            </a:r>
            <a:r>
              <a:rPr lang="en-US" dirty="0" err="1"/>
              <a:t>IaaS</a:t>
            </a:r>
            <a:r>
              <a:rPr lang="en-US" dirty="0"/>
              <a:t> solution </a:t>
            </a:r>
            <a:r>
              <a:rPr lang="en-US" dirty="0" smtClean="0"/>
              <a:t>providers share </a:t>
            </a:r>
            <a:r>
              <a:rPr lang="en-US" dirty="0"/>
              <a:t>their costs across many customers, they are able to provide their </a:t>
            </a:r>
            <a:r>
              <a:rPr lang="en-US" dirty="0" smtClean="0"/>
              <a:t>customers with </a:t>
            </a:r>
            <a:r>
              <a:rPr lang="en-US" dirty="0"/>
              <a:t>top-level service at a relatively low cost.</a:t>
            </a:r>
          </a:p>
        </p:txBody>
      </p:sp>
    </p:spTree>
    <p:extLst>
      <p:ext uri="{BB962C8B-B14F-4D97-AF65-F5344CB8AC3E}">
        <p14:creationId xmlns:p14="http://schemas.microsoft.com/office/powerpoint/2010/main" val="512324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Floods</a:t>
            </a:r>
            <a:endParaRPr lang="en-US" dirty="0"/>
          </a:p>
        </p:txBody>
      </p:sp>
      <p:sp>
        <p:nvSpPr>
          <p:cNvPr id="3" name="Content Placeholder 2"/>
          <p:cNvSpPr>
            <a:spLocks noGrp="1"/>
          </p:cNvSpPr>
          <p:nvPr>
            <p:ph idx="1"/>
          </p:nvPr>
        </p:nvSpPr>
        <p:spPr>
          <a:xfrm>
            <a:off x="304800" y="2362200"/>
            <a:ext cx="8534400" cy="4191000"/>
          </a:xfrm>
        </p:spPr>
        <p:txBody>
          <a:bodyPr/>
          <a:lstStyle/>
          <a:p>
            <a:r>
              <a:rPr lang="en-US" dirty="0"/>
              <a:t>As with fire, so with flood: the best defense is to have </a:t>
            </a:r>
            <a:r>
              <a:rPr lang="en-US" dirty="0" smtClean="0"/>
              <a:t>current backups </a:t>
            </a:r>
            <a:r>
              <a:rPr lang="en-US" dirty="0"/>
              <a:t>and insured equipment</a:t>
            </a:r>
            <a:r>
              <a:rPr lang="en-US" dirty="0" smtClean="0"/>
              <a:t>.</a:t>
            </a:r>
          </a:p>
          <a:p>
            <a:r>
              <a:rPr lang="en-US" dirty="0"/>
              <a:t>Within many data centers </a:t>
            </a:r>
            <a:r>
              <a:rPr lang="en-US" dirty="0" smtClean="0"/>
              <a:t>you will </a:t>
            </a:r>
            <a:r>
              <a:rPr lang="en-US" dirty="0"/>
              <a:t>find flood </a:t>
            </a:r>
            <a:r>
              <a:rPr lang="en-US" dirty="0" smtClean="0"/>
              <a:t>sensors which </a:t>
            </a:r>
            <a:r>
              <a:rPr lang="en-US" dirty="0"/>
              <a:t>sound an alarm if water is detected</a:t>
            </a:r>
            <a:r>
              <a:rPr lang="en-US" dirty="0" smtClean="0"/>
              <a:t>.</a:t>
            </a:r>
          </a:p>
          <a:p>
            <a:r>
              <a:rPr lang="en-US" dirty="0" smtClean="0"/>
              <a:t>These </a:t>
            </a:r>
            <a:r>
              <a:rPr lang="en-US" dirty="0"/>
              <a:t>sensors do </a:t>
            </a:r>
            <a:r>
              <a:rPr lang="en-US" dirty="0" smtClean="0"/>
              <a:t>not exist </a:t>
            </a:r>
            <a:r>
              <a:rPr lang="en-US" dirty="0"/>
              <a:t>to detect widespread flooding</a:t>
            </a:r>
            <a:r>
              <a:rPr lang="en-US" dirty="0" smtClean="0"/>
              <a:t>,</a:t>
            </a:r>
            <a:r>
              <a:rPr lang="en-US" dirty="0"/>
              <a:t> but rather water </a:t>
            </a:r>
            <a:r>
              <a:rPr lang="en-US" dirty="0" smtClean="0"/>
              <a:t>leaking from </a:t>
            </a:r>
            <a:r>
              <a:rPr lang="en-US" dirty="0"/>
              <a:t>an on-site pipe break</a:t>
            </a:r>
            <a:r>
              <a:rPr lang="en-US" dirty="0" smtClean="0"/>
              <a:t>.</a:t>
            </a:r>
          </a:p>
          <a:p>
            <a:r>
              <a:rPr lang="en-US" dirty="0" smtClean="0"/>
              <a:t>The new </a:t>
            </a:r>
            <a:r>
              <a:rPr lang="en-US" dirty="0"/>
              <a:t>rule of thumb is to not select a </a:t>
            </a:r>
            <a:r>
              <a:rPr lang="en-US" dirty="0" err="1"/>
              <a:t>PaaS</a:t>
            </a:r>
            <a:r>
              <a:rPr lang="en-US" dirty="0"/>
              <a:t> or </a:t>
            </a:r>
            <a:r>
              <a:rPr lang="en-US" dirty="0" err="1"/>
              <a:t>IaaS</a:t>
            </a:r>
            <a:r>
              <a:rPr lang="en-US" dirty="0"/>
              <a:t> provider located in a flood zone.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81000"/>
            <a:ext cx="1576388" cy="17014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28432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619250"/>
          </a:xfrm>
        </p:spPr>
        <p:txBody>
          <a:bodyPr/>
          <a:lstStyle/>
          <a:p>
            <a:r>
              <a:rPr lang="en-US" dirty="0" smtClean="0"/>
              <a:t>Threat: Disgruntled Employees</a:t>
            </a:r>
            <a:endParaRPr lang="en-US" dirty="0"/>
          </a:p>
        </p:txBody>
      </p:sp>
      <p:sp>
        <p:nvSpPr>
          <p:cNvPr id="3" name="Content Placeholder 2"/>
          <p:cNvSpPr>
            <a:spLocks noGrp="1"/>
          </p:cNvSpPr>
          <p:nvPr>
            <p:ph idx="1"/>
          </p:nvPr>
        </p:nvSpPr>
        <p:spPr>
          <a:xfrm>
            <a:off x="304800" y="2362200"/>
            <a:ext cx="8534400" cy="4191000"/>
          </a:xfrm>
        </p:spPr>
        <p:txBody>
          <a:bodyPr/>
          <a:lstStyle/>
          <a:p>
            <a:r>
              <a:rPr lang="en-US" dirty="0"/>
              <a:t>A disgruntled employee can harm a company by launching a computer virus</a:t>
            </a:r>
            <a:r>
              <a:rPr lang="en-US" dirty="0" smtClean="0"/>
              <a:t>, changing </a:t>
            </a:r>
            <a:r>
              <a:rPr lang="en-US" dirty="0"/>
              <a:t>or deleting files, or exposing system passwords. </a:t>
            </a:r>
            <a:endParaRPr lang="en-US" dirty="0" smtClean="0"/>
          </a:p>
          <a:p>
            <a:r>
              <a:rPr lang="en-US" dirty="0" smtClean="0"/>
              <a:t>It </a:t>
            </a:r>
            <a:r>
              <a:rPr lang="en-US" dirty="0"/>
              <a:t>is very difficult </a:t>
            </a:r>
            <a:r>
              <a:rPr lang="en-US" dirty="0" smtClean="0"/>
              <a:t>to defend </a:t>
            </a:r>
            <a:r>
              <a:rPr lang="en-US" dirty="0"/>
              <a:t>completely against a disgruntled employee, particularly one who has </a:t>
            </a:r>
            <a:r>
              <a:rPr lang="en-US" dirty="0" smtClean="0"/>
              <a:t>physical access </a:t>
            </a:r>
            <a:r>
              <a:rPr lang="en-US" dirty="0"/>
              <a:t>to systems.</a:t>
            </a:r>
          </a:p>
        </p:txBody>
      </p:sp>
    </p:spTree>
    <p:extLst>
      <p:ext uri="{BB962C8B-B14F-4D97-AF65-F5344CB8AC3E}">
        <p14:creationId xmlns:p14="http://schemas.microsoft.com/office/powerpoint/2010/main" val="3247500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619250"/>
          </a:xfrm>
        </p:spPr>
        <p:txBody>
          <a:bodyPr/>
          <a:lstStyle/>
          <a:p>
            <a:r>
              <a:rPr lang="en-US" dirty="0" smtClean="0"/>
              <a:t>Disgruntled Employees Continued</a:t>
            </a:r>
            <a:endParaRPr lang="en-US" dirty="0"/>
          </a:p>
        </p:txBody>
      </p:sp>
      <p:sp>
        <p:nvSpPr>
          <p:cNvPr id="3" name="Content Placeholder 2"/>
          <p:cNvSpPr>
            <a:spLocks noGrp="1"/>
          </p:cNvSpPr>
          <p:nvPr>
            <p:ph idx="1"/>
          </p:nvPr>
        </p:nvSpPr>
        <p:spPr>
          <a:xfrm>
            <a:off x="304800" y="2286000"/>
            <a:ext cx="8534400" cy="4267200"/>
          </a:xfrm>
        </p:spPr>
        <p:txBody>
          <a:bodyPr/>
          <a:lstStyle/>
          <a:p>
            <a:r>
              <a:rPr lang="en-US" dirty="0" smtClean="0"/>
              <a:t>For companies that use single-sign-on solutions, should the </a:t>
            </a:r>
            <a:r>
              <a:rPr lang="en-US" dirty="0"/>
              <a:t>company </a:t>
            </a:r>
            <a:r>
              <a:rPr lang="en-US" dirty="0" smtClean="0"/>
              <a:t>terminate </a:t>
            </a:r>
            <a:r>
              <a:rPr lang="en-US" dirty="0"/>
              <a:t>an employee, the company </a:t>
            </a:r>
            <a:r>
              <a:rPr lang="en-US" dirty="0" smtClean="0"/>
              <a:t>can quickly </a:t>
            </a:r>
            <a:r>
              <a:rPr lang="en-US" dirty="0"/>
              <a:t>disable the employee’s access to all systems by simply disabling </a:t>
            </a:r>
            <a:r>
              <a:rPr lang="en-US" dirty="0" smtClean="0"/>
              <a:t>the employee </a:t>
            </a:r>
            <a:r>
              <a:rPr lang="en-US" dirty="0"/>
              <a:t>within the authentication server.</a:t>
            </a:r>
          </a:p>
        </p:txBody>
      </p:sp>
    </p:spTree>
    <p:extLst>
      <p:ext uri="{BB962C8B-B14F-4D97-AF65-F5344CB8AC3E}">
        <p14:creationId xmlns:p14="http://schemas.microsoft.com/office/powerpoint/2010/main" val="3906747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Lost Equipment</a:t>
            </a:r>
            <a:endParaRPr lang="en-US" dirty="0"/>
          </a:p>
        </p:txBody>
      </p:sp>
      <p:sp>
        <p:nvSpPr>
          <p:cNvPr id="3" name="Content Placeholder 2"/>
          <p:cNvSpPr>
            <a:spLocks noGrp="1"/>
          </p:cNvSpPr>
          <p:nvPr>
            <p:ph idx="1"/>
          </p:nvPr>
        </p:nvSpPr>
        <p:spPr>
          <a:xfrm>
            <a:off x="152400" y="1828800"/>
            <a:ext cx="8915400" cy="4724400"/>
          </a:xfrm>
        </p:spPr>
        <p:txBody>
          <a:bodyPr/>
          <a:lstStyle/>
          <a:p>
            <a:r>
              <a:rPr lang="en-US" dirty="0"/>
              <a:t>Each year, within airports alone, thousands of notebook computers are lost or stolen.</a:t>
            </a:r>
          </a:p>
          <a:p>
            <a:r>
              <a:rPr lang="en-US" dirty="0"/>
              <a:t>When an employee loses a notebook, not only is the computer lost, but also the </a:t>
            </a:r>
            <a:r>
              <a:rPr lang="en-US" dirty="0" smtClean="0"/>
              <a:t>user’s local </a:t>
            </a:r>
            <a:r>
              <a:rPr lang="en-US" dirty="0"/>
              <a:t>data, which may be confidential. </a:t>
            </a:r>
            <a:endParaRPr lang="en-US" dirty="0" smtClean="0"/>
          </a:p>
          <a:p>
            <a:r>
              <a:rPr lang="en-US" dirty="0" smtClean="0"/>
              <a:t>Today</a:t>
            </a:r>
            <a:r>
              <a:rPr lang="en-US" dirty="0"/>
              <a:t>, with users carrying powerful </a:t>
            </a:r>
            <a:r>
              <a:rPr lang="en-US" dirty="0" smtClean="0"/>
              <a:t>handheld devices</a:t>
            </a:r>
            <a:r>
              <a:rPr lang="en-US" dirty="0"/>
              <a:t>, the opportunity for loss becomes </a:t>
            </a:r>
            <a:r>
              <a:rPr lang="en-US" dirty="0" smtClean="0"/>
              <a:t>greater</a:t>
            </a:r>
            <a:r>
              <a:rPr lang="en-US" dirty="0"/>
              <a:t>. </a:t>
            </a:r>
            <a:endParaRPr lang="en-US" dirty="0" smtClean="0"/>
          </a:p>
          <a:p>
            <a:r>
              <a:rPr lang="en-US" dirty="0" smtClean="0"/>
              <a:t>Given </a:t>
            </a:r>
            <a:r>
              <a:rPr lang="en-US" dirty="0"/>
              <a:t>the amount of </a:t>
            </a:r>
            <a:r>
              <a:rPr lang="en-US" dirty="0" smtClean="0"/>
              <a:t>information a </a:t>
            </a:r>
            <a:r>
              <a:rPr lang="en-US" dirty="0"/>
              <a:t>user stores on such a device, identity theft often follows the theft of a device.</a:t>
            </a:r>
          </a:p>
        </p:txBody>
      </p:sp>
    </p:spTree>
    <p:extLst>
      <p:ext uri="{BB962C8B-B14F-4D97-AF65-F5344CB8AC3E}">
        <p14:creationId xmlns:p14="http://schemas.microsoft.com/office/powerpoint/2010/main" val="4280371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 Disk Failure</a:t>
            </a:r>
            <a:endParaRPr lang="en-US" dirty="0"/>
          </a:p>
        </p:txBody>
      </p:sp>
      <p:sp>
        <p:nvSpPr>
          <p:cNvPr id="3" name="Content Placeholder 2"/>
          <p:cNvSpPr>
            <a:spLocks noGrp="1"/>
          </p:cNvSpPr>
          <p:nvPr>
            <p:ph idx="1"/>
          </p:nvPr>
        </p:nvSpPr>
        <p:spPr>
          <a:xfrm>
            <a:off x="304800" y="2286000"/>
            <a:ext cx="8534400" cy="4267200"/>
          </a:xfrm>
        </p:spPr>
        <p:txBody>
          <a:bodyPr/>
          <a:lstStyle/>
          <a:p>
            <a:r>
              <a:rPr lang="en-US" dirty="0"/>
              <a:t>Disk drives are mechanical devices, and as such they will eventually wear out </a:t>
            </a:r>
            <a:r>
              <a:rPr lang="en-US" dirty="0" smtClean="0"/>
              <a:t>and fail</a:t>
            </a:r>
            <a:r>
              <a:rPr lang="en-US" dirty="0"/>
              <a:t>. </a:t>
            </a:r>
            <a:endParaRPr lang="en-US" dirty="0" smtClean="0"/>
          </a:p>
          <a:p>
            <a:r>
              <a:rPr lang="en-US" dirty="0" smtClean="0"/>
              <a:t>Further</a:t>
            </a:r>
            <a:r>
              <a:rPr lang="en-US" dirty="0"/>
              <a:t>, other threats, such as fire, flood, theft, or power surges, can result </a:t>
            </a:r>
            <a:r>
              <a:rPr lang="en-US" dirty="0" smtClean="0"/>
              <a:t>in the </a:t>
            </a:r>
            <a:r>
              <a:rPr lang="en-US" dirty="0"/>
              <a:t>loss of disk-based data.</a:t>
            </a:r>
          </a:p>
        </p:txBody>
      </p:sp>
    </p:spTree>
    <p:extLst>
      <p:ext uri="{BB962C8B-B14F-4D97-AF65-F5344CB8AC3E}">
        <p14:creationId xmlns:p14="http://schemas.microsoft.com/office/powerpoint/2010/main" val="1947991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543050"/>
          </a:xfrm>
        </p:spPr>
        <p:txBody>
          <a:bodyPr/>
          <a:lstStyle/>
          <a:p>
            <a:r>
              <a:rPr lang="en-US" dirty="0" smtClean="0"/>
              <a:t>Reducing Risk of Lost Equipment</a:t>
            </a:r>
            <a:endParaRPr lang="en-US" dirty="0"/>
          </a:p>
        </p:txBody>
      </p:sp>
      <p:sp>
        <p:nvSpPr>
          <p:cNvPr id="3" name="Content Placeholder 2"/>
          <p:cNvSpPr>
            <a:spLocks noGrp="1"/>
          </p:cNvSpPr>
          <p:nvPr>
            <p:ph idx="1"/>
          </p:nvPr>
        </p:nvSpPr>
        <p:spPr>
          <a:xfrm>
            <a:off x="304800" y="2438400"/>
            <a:ext cx="8534400" cy="4114800"/>
          </a:xfrm>
        </p:spPr>
        <p:txBody>
          <a:bodyPr/>
          <a:lstStyle/>
          <a:p>
            <a:r>
              <a:rPr lang="en-US" dirty="0"/>
              <a:t>To reduce the risk of data loss when a device is lost or stolen (or broken), the </a:t>
            </a:r>
            <a:r>
              <a:rPr lang="en-US" dirty="0" smtClean="0"/>
              <a:t>user must </a:t>
            </a:r>
            <a:r>
              <a:rPr lang="en-US" dirty="0"/>
              <a:t>maintain current backups</a:t>
            </a:r>
            <a:r>
              <a:rPr lang="en-US" dirty="0" smtClean="0"/>
              <a:t>.</a:t>
            </a:r>
          </a:p>
          <a:p>
            <a:r>
              <a:rPr lang="en-US" dirty="0"/>
              <a:t>Typically, the more a company utilizes the cloud, the less risk the company </a:t>
            </a:r>
            <a:r>
              <a:rPr lang="en-US" dirty="0" smtClean="0"/>
              <a:t>will have </a:t>
            </a:r>
            <a:r>
              <a:rPr lang="en-US" dirty="0"/>
              <a:t>with respect to a lost device. </a:t>
            </a:r>
            <a:endParaRPr lang="en-US" dirty="0" smtClean="0"/>
          </a:p>
          <a:p>
            <a:r>
              <a:rPr lang="en-US" dirty="0" smtClean="0"/>
              <a:t>If</a:t>
            </a:r>
            <a:r>
              <a:rPr lang="en-US" dirty="0"/>
              <a:t>, for example, the user stores (or syncs) key </a:t>
            </a:r>
            <a:r>
              <a:rPr lang="en-US" dirty="0" smtClean="0"/>
              <a:t>files to </a:t>
            </a:r>
            <a:r>
              <a:rPr lang="en-US" dirty="0"/>
              <a:t>a cloud-based data repository, the user is likely to lose only minimal data.</a:t>
            </a:r>
          </a:p>
        </p:txBody>
      </p:sp>
    </p:spTree>
    <p:extLst>
      <p:ext uri="{BB962C8B-B14F-4D97-AF65-F5344CB8AC3E}">
        <p14:creationId xmlns:p14="http://schemas.microsoft.com/office/powerpoint/2010/main" val="3013557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Desktop Failure</a:t>
            </a:r>
            <a:endParaRPr lang="en-US" dirty="0"/>
          </a:p>
        </p:txBody>
      </p:sp>
      <p:sp>
        <p:nvSpPr>
          <p:cNvPr id="3" name="Content Placeholder 2"/>
          <p:cNvSpPr>
            <a:spLocks noGrp="1"/>
          </p:cNvSpPr>
          <p:nvPr>
            <p:ph idx="1"/>
          </p:nvPr>
        </p:nvSpPr>
        <p:spPr>
          <a:xfrm>
            <a:off x="304800" y="2133600"/>
            <a:ext cx="8534400" cy="4419600"/>
          </a:xfrm>
        </p:spPr>
        <p:txBody>
          <a:bodyPr/>
          <a:lstStyle/>
          <a:p>
            <a:r>
              <a:rPr lang="en-US" dirty="0"/>
              <a:t>Computers, like all devices, may eventually wear out and fail. The cause of </a:t>
            </a:r>
            <a:r>
              <a:rPr lang="en-US" dirty="0" smtClean="0"/>
              <a:t>failure may </a:t>
            </a:r>
            <a:r>
              <a:rPr lang="en-US" dirty="0"/>
              <a:t>be a bad disk drive, motherboard, power supply, and so on. The bottom </a:t>
            </a:r>
            <a:r>
              <a:rPr lang="en-US" dirty="0" smtClean="0"/>
              <a:t>line is </a:t>
            </a:r>
            <a:r>
              <a:rPr lang="en-US" dirty="0"/>
              <a:t>that a user is now without a system</a:t>
            </a:r>
            <a:r>
              <a:rPr lang="en-US" dirty="0" smtClean="0"/>
              <a:t>.</a:t>
            </a:r>
          </a:p>
          <a:p>
            <a:r>
              <a:rPr lang="en-US" dirty="0"/>
              <a:t>The first step in recovering from a desktop failure is to ensure that </a:t>
            </a:r>
            <a:r>
              <a:rPr lang="en-US" dirty="0" smtClean="0"/>
              <a:t>current backups </a:t>
            </a:r>
            <a:r>
              <a:rPr lang="en-US" dirty="0"/>
              <a:t>of the user’s files exist.</a:t>
            </a:r>
          </a:p>
        </p:txBody>
      </p:sp>
    </p:spTree>
    <p:extLst>
      <p:ext uri="{BB962C8B-B14F-4D97-AF65-F5344CB8AC3E}">
        <p14:creationId xmlns:p14="http://schemas.microsoft.com/office/powerpoint/2010/main" val="3830782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543050"/>
          </a:xfrm>
        </p:spPr>
        <p:txBody>
          <a:bodyPr/>
          <a:lstStyle/>
          <a:p>
            <a:r>
              <a:rPr lang="en-US" dirty="0" smtClean="0"/>
              <a:t>Reducing Risk through Virtualization</a:t>
            </a:r>
            <a:endParaRPr lang="en-US" dirty="0"/>
          </a:p>
        </p:txBody>
      </p:sp>
      <p:sp>
        <p:nvSpPr>
          <p:cNvPr id="3" name="Content Placeholder 2"/>
          <p:cNvSpPr>
            <a:spLocks noGrp="1"/>
          </p:cNvSpPr>
          <p:nvPr>
            <p:ph idx="1"/>
          </p:nvPr>
        </p:nvSpPr>
        <p:spPr>
          <a:xfrm>
            <a:off x="304800" y="2057400"/>
            <a:ext cx="8534400" cy="4495800"/>
          </a:xfrm>
        </p:spPr>
        <p:txBody>
          <a:bodyPr/>
          <a:lstStyle/>
          <a:p>
            <a:r>
              <a:rPr lang="en-US" dirty="0"/>
              <a:t>If a </a:t>
            </a:r>
            <a:r>
              <a:rPr lang="en-US" dirty="0" smtClean="0"/>
              <a:t>company delivers </a:t>
            </a:r>
            <a:r>
              <a:rPr lang="en-US" dirty="0"/>
              <a:t>the users’ desktops on demand, a user whose system has failed need </a:t>
            </a:r>
            <a:r>
              <a:rPr lang="en-US" dirty="0" smtClean="0"/>
              <a:t>only stand </a:t>
            </a:r>
            <a:r>
              <a:rPr lang="en-US" dirty="0"/>
              <a:t>up, walk to another system, and log in. The employee can then resume </a:t>
            </a:r>
            <a:r>
              <a:rPr lang="en-US" dirty="0" smtClean="0"/>
              <a:t>work right </a:t>
            </a:r>
            <a:r>
              <a:rPr lang="en-US" dirty="0"/>
              <a:t>where he or she left off. </a:t>
            </a:r>
            <a:endParaRPr lang="en-US" dirty="0" smtClean="0"/>
          </a:p>
          <a:p>
            <a:r>
              <a:rPr lang="en-US" dirty="0" smtClean="0"/>
              <a:t>Further</a:t>
            </a:r>
            <a:r>
              <a:rPr lang="en-US" dirty="0"/>
              <a:t>, if the user stores files in the cloud, he or </a:t>
            </a:r>
            <a:r>
              <a:rPr lang="en-US" dirty="0" smtClean="0"/>
              <a:t>she </a:t>
            </a:r>
            <a:r>
              <a:rPr lang="en-US" dirty="0"/>
              <a:t>can likely access them from any device, and, </a:t>
            </a:r>
            <a:r>
              <a:rPr lang="en-US" dirty="0" smtClean="0"/>
              <a:t>if necessary</a:t>
            </a:r>
            <a:r>
              <a:rPr lang="en-US" dirty="0"/>
              <a:t>, use software such as Office Web </a:t>
            </a:r>
            <a:r>
              <a:rPr lang="en-US" dirty="0" smtClean="0"/>
              <a:t>Apps to </a:t>
            </a:r>
            <a:r>
              <a:rPr lang="en-US" dirty="0"/>
              <a:t>access and edit the files.</a:t>
            </a:r>
          </a:p>
        </p:txBody>
      </p:sp>
    </p:spTree>
    <p:extLst>
      <p:ext uri="{BB962C8B-B14F-4D97-AF65-F5344CB8AC3E}">
        <p14:creationId xmlns:p14="http://schemas.microsoft.com/office/powerpoint/2010/main" val="380934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Blade Server Failure</a:t>
            </a:r>
            <a:endParaRPr lang="en-US" dirty="0"/>
          </a:p>
        </p:txBody>
      </p:sp>
      <p:sp>
        <p:nvSpPr>
          <p:cNvPr id="3" name="Content Placeholder 2"/>
          <p:cNvSpPr>
            <a:spLocks noGrp="1"/>
          </p:cNvSpPr>
          <p:nvPr>
            <p:ph idx="1"/>
          </p:nvPr>
        </p:nvSpPr>
        <p:spPr/>
        <p:txBody>
          <a:bodyPr/>
          <a:lstStyle/>
          <a:p>
            <a:r>
              <a:rPr lang="en-US" dirty="0"/>
              <a:t>Just as desktop computers can fail, so too </a:t>
            </a:r>
            <a:r>
              <a:rPr lang="en-US" dirty="0" smtClean="0"/>
              <a:t>can servers.</a:t>
            </a:r>
          </a:p>
          <a:p>
            <a:r>
              <a:rPr lang="en-US" dirty="0"/>
              <a:t>Blade server replacement is normally </a:t>
            </a:r>
            <a:r>
              <a:rPr lang="en-US" dirty="0" smtClean="0"/>
              <a:t>fast and </a:t>
            </a:r>
            <a:r>
              <a:rPr lang="en-US" dirty="0"/>
              <a:t>simple. Because most servers boot from a NAS device</a:t>
            </a:r>
            <a:r>
              <a:rPr lang="en-US" dirty="0" smtClean="0"/>
              <a:t>, only </a:t>
            </a:r>
            <a:r>
              <a:rPr lang="en-US" dirty="0"/>
              <a:t>minimal software setup is normally required.</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790" y="4343400"/>
            <a:ext cx="3033936" cy="21526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31111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Network Failure</a:t>
            </a:r>
            <a:endParaRPr lang="en-US" dirty="0"/>
          </a:p>
        </p:txBody>
      </p:sp>
      <p:sp>
        <p:nvSpPr>
          <p:cNvPr id="3" name="Content Placeholder 2"/>
          <p:cNvSpPr>
            <a:spLocks noGrp="1"/>
          </p:cNvSpPr>
          <p:nvPr>
            <p:ph idx="1"/>
          </p:nvPr>
        </p:nvSpPr>
        <p:spPr>
          <a:xfrm>
            <a:off x="304800" y="2209800"/>
            <a:ext cx="8534400" cy="4343400"/>
          </a:xfrm>
        </p:spPr>
        <p:txBody>
          <a:bodyPr/>
          <a:lstStyle/>
          <a:p>
            <a:r>
              <a:rPr lang="en-US" dirty="0"/>
              <a:t>For home computer users, when a network fails, users are going to be offline </a:t>
            </a:r>
            <a:r>
              <a:rPr lang="en-US" dirty="0" smtClean="0"/>
              <a:t>until a </a:t>
            </a:r>
            <a:r>
              <a:rPr lang="en-US" dirty="0"/>
              <a:t>fix is applied. </a:t>
            </a:r>
            <a:r>
              <a:rPr lang="en-US" dirty="0" smtClean="0"/>
              <a:t>As </a:t>
            </a:r>
            <a:r>
              <a:rPr lang="en-US" dirty="0"/>
              <a:t>a solution, some users are </a:t>
            </a:r>
            <a:r>
              <a:rPr lang="en-US" dirty="0" smtClean="0"/>
              <a:t>purchasing 3G </a:t>
            </a:r>
            <a:r>
              <a:rPr lang="en-US" dirty="0"/>
              <a:t>and 4G wireless hotspot devices as a backup method of </a:t>
            </a:r>
            <a:r>
              <a:rPr lang="en-US" dirty="0" smtClean="0"/>
              <a:t>accessing the </a:t>
            </a:r>
            <a:r>
              <a:rPr lang="en-US" dirty="0"/>
              <a:t>Internet.</a:t>
            </a:r>
          </a:p>
          <a:p>
            <a:r>
              <a:rPr lang="en-US" dirty="0"/>
              <a:t>To avoid the network from becoming a potential single point of failure, </a:t>
            </a:r>
            <a:r>
              <a:rPr lang="en-US" dirty="0" smtClean="0"/>
              <a:t>some companies </a:t>
            </a:r>
            <a:r>
              <a:rPr lang="en-US" dirty="0"/>
              <a:t>bring in a second Internet source from a vendor other than their </a:t>
            </a:r>
            <a:r>
              <a:rPr lang="en-US" dirty="0" smtClean="0"/>
              <a:t>primary ISP</a:t>
            </a:r>
            <a:r>
              <a:rPr lang="en-US" dirty="0"/>
              <a:t>.</a:t>
            </a:r>
          </a:p>
        </p:txBody>
      </p:sp>
    </p:spTree>
    <p:extLst>
      <p:ext uri="{BB962C8B-B14F-4D97-AF65-F5344CB8AC3E}">
        <p14:creationId xmlns:p14="http://schemas.microsoft.com/office/powerpoint/2010/main" val="2367006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System Failure</a:t>
            </a:r>
            <a:endParaRPr lang="en-US" dirty="0"/>
          </a:p>
        </p:txBody>
      </p:sp>
      <p:sp>
        <p:nvSpPr>
          <p:cNvPr id="3" name="Content Placeholder 2"/>
          <p:cNvSpPr>
            <a:spLocks noGrp="1"/>
          </p:cNvSpPr>
          <p:nvPr>
            <p:ph idx="1"/>
          </p:nvPr>
        </p:nvSpPr>
        <p:spPr>
          <a:xfrm>
            <a:off x="304800" y="1905000"/>
            <a:ext cx="8534400" cy="4648200"/>
          </a:xfrm>
        </p:spPr>
        <p:txBody>
          <a:bodyPr/>
          <a:lstStyle/>
          <a:p>
            <a:r>
              <a:rPr lang="en-US" dirty="0"/>
              <a:t>Most companies today rely on database management systems to store a </a:t>
            </a:r>
            <a:r>
              <a:rPr lang="en-US" dirty="0" smtClean="0"/>
              <a:t>wide range </a:t>
            </a:r>
            <a:r>
              <a:rPr lang="en-US" dirty="0"/>
              <a:t>of data, from customer data, to human resources data, to </a:t>
            </a:r>
            <a:r>
              <a:rPr lang="en-US" dirty="0" smtClean="0"/>
              <a:t>application specific data</a:t>
            </a:r>
            <a:r>
              <a:rPr lang="en-US" dirty="0"/>
              <a:t>. </a:t>
            </a:r>
            <a:endParaRPr lang="en-US" dirty="0" smtClean="0"/>
          </a:p>
          <a:p>
            <a:r>
              <a:rPr lang="en-US" dirty="0" smtClean="0"/>
              <a:t>If </a:t>
            </a:r>
            <a:r>
              <a:rPr lang="en-US" dirty="0"/>
              <a:t>a company’s database fails, many applications may also fail.</a:t>
            </a:r>
          </a:p>
        </p:txBody>
      </p:sp>
    </p:spTree>
    <p:extLst>
      <p:ext uri="{BB962C8B-B14F-4D97-AF65-F5344CB8AC3E}">
        <p14:creationId xmlns:p14="http://schemas.microsoft.com/office/powerpoint/2010/main" val="8110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543050"/>
          </a:xfrm>
        </p:spPr>
        <p:txBody>
          <a:bodyPr/>
          <a:lstStyle/>
          <a:p>
            <a:r>
              <a:rPr lang="en-US" dirty="0" smtClean="0"/>
              <a:t>Reducing Risk of Database Failure</a:t>
            </a:r>
            <a:endParaRPr lang="en-US" dirty="0"/>
          </a:p>
        </p:txBody>
      </p:sp>
      <p:sp>
        <p:nvSpPr>
          <p:cNvPr id="3" name="Content Placeholder 2"/>
          <p:cNvSpPr>
            <a:spLocks noGrp="1"/>
          </p:cNvSpPr>
          <p:nvPr>
            <p:ph idx="1"/>
          </p:nvPr>
        </p:nvSpPr>
        <p:spPr>
          <a:xfrm>
            <a:off x="304800" y="2057400"/>
            <a:ext cx="8534400" cy="4495800"/>
          </a:xfrm>
        </p:spPr>
        <p:txBody>
          <a:bodyPr/>
          <a:lstStyle/>
          <a:p>
            <a:r>
              <a:rPr lang="en-US" dirty="0" smtClean="0"/>
              <a:t>Database </a:t>
            </a:r>
            <a:r>
              <a:rPr lang="en-US" dirty="0"/>
              <a:t>replication creates two live copies of databases on separate servers. If one database fails, </a:t>
            </a:r>
            <a:r>
              <a:rPr lang="en-US" dirty="0" smtClean="0"/>
              <a:t>the other </a:t>
            </a:r>
            <a:r>
              <a:rPr lang="en-US" dirty="0"/>
              <a:t>can immediately take over operations.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782858"/>
            <a:ext cx="5067300" cy="26793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27844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619250"/>
          </a:xfrm>
        </p:spPr>
        <p:txBody>
          <a:bodyPr/>
          <a:lstStyle/>
          <a:p>
            <a:r>
              <a:rPr lang="en-US" dirty="0" smtClean="0"/>
              <a:t>Threat: Phone System Failure</a:t>
            </a:r>
            <a:endParaRPr lang="en-US" dirty="0"/>
          </a:p>
        </p:txBody>
      </p:sp>
      <p:sp>
        <p:nvSpPr>
          <p:cNvPr id="3" name="Content Placeholder 2"/>
          <p:cNvSpPr>
            <a:spLocks noGrp="1"/>
          </p:cNvSpPr>
          <p:nvPr>
            <p:ph idx="1"/>
          </p:nvPr>
        </p:nvSpPr>
        <p:spPr>
          <a:xfrm>
            <a:off x="304800" y="2133600"/>
            <a:ext cx="8534400" cy="4419600"/>
          </a:xfrm>
        </p:spPr>
        <p:txBody>
          <a:bodyPr/>
          <a:lstStyle/>
          <a:p>
            <a:r>
              <a:rPr lang="en-US" dirty="0"/>
              <a:t>Historically, there have been few ways outside of redundancy to reduce the </a:t>
            </a:r>
            <a:r>
              <a:rPr lang="en-US" dirty="0" smtClean="0"/>
              <a:t>impact of </a:t>
            </a:r>
            <a:r>
              <a:rPr lang="en-US" dirty="0"/>
              <a:t>a phone system failure. That was the case until the advent of </a:t>
            </a:r>
            <a:r>
              <a:rPr lang="en-US" dirty="0" smtClean="0"/>
              <a:t>cloud-based phone </a:t>
            </a:r>
            <a:r>
              <a:rPr lang="en-US" dirty="0"/>
              <a:t>systems</a:t>
            </a:r>
            <a:r>
              <a:rPr lang="en-US" dirty="0" smtClean="0"/>
              <a:t>.</a:t>
            </a:r>
          </a:p>
          <a:p>
            <a:r>
              <a:rPr lang="en-US" dirty="0"/>
              <a:t>To avoid a single point of failure for phone systems, cloud-based phone </a:t>
            </a:r>
            <a:r>
              <a:rPr lang="en-US" dirty="0" smtClean="0"/>
              <a:t>systems have </a:t>
            </a:r>
            <a:r>
              <a:rPr lang="en-US" dirty="0"/>
              <a:t>now emerged. The cloud-based systems provide the functionality of a </a:t>
            </a:r>
            <a:r>
              <a:rPr lang="en-US" dirty="0" smtClean="0"/>
              <a:t>traditional phone </a:t>
            </a:r>
            <a:r>
              <a:rPr lang="en-US" dirty="0"/>
              <a:t>system and, behind the scenes, provide system replication.</a:t>
            </a:r>
          </a:p>
        </p:txBody>
      </p:sp>
    </p:spTree>
    <p:extLst>
      <p:ext uri="{BB962C8B-B14F-4D97-AF65-F5344CB8AC3E}">
        <p14:creationId xmlns:p14="http://schemas.microsoft.com/office/powerpoint/2010/main" val="2204569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World: </a:t>
            </a:r>
            <a:r>
              <a:rPr lang="en-US" dirty="0" err="1" smtClean="0"/>
              <a:t>RingCentral</a:t>
            </a:r>
            <a:endParaRPr lang="en-US" dirty="0"/>
          </a:p>
        </p:txBody>
      </p:sp>
      <p:sp>
        <p:nvSpPr>
          <p:cNvPr id="3" name="Content Placeholder 2"/>
          <p:cNvSpPr>
            <a:spLocks noGrp="1"/>
          </p:cNvSpPr>
          <p:nvPr>
            <p:ph idx="1"/>
          </p:nvPr>
        </p:nvSpPr>
        <p:spPr>
          <a:xfrm>
            <a:off x="304800" y="1600200"/>
            <a:ext cx="8686800" cy="4953000"/>
          </a:xfrm>
        </p:spPr>
        <p:txBody>
          <a:bodyPr/>
          <a:lstStyle/>
          <a:p>
            <a:r>
              <a:rPr lang="en-US" dirty="0" smtClean="0"/>
              <a:t>A cloud-based </a:t>
            </a:r>
            <a:r>
              <a:rPr lang="en-US" dirty="0"/>
              <a:t>phone system </a:t>
            </a:r>
            <a:r>
              <a:rPr lang="en-US" dirty="0" smtClean="0"/>
              <a:t>provider featuring:</a:t>
            </a:r>
          </a:p>
          <a:p>
            <a:pPr lvl="1"/>
            <a:r>
              <a:rPr lang="en-US" dirty="0" smtClean="0"/>
              <a:t>Free </a:t>
            </a:r>
            <a:r>
              <a:rPr lang="en-US" dirty="0"/>
              <a:t>nationwide calling and faxing</a:t>
            </a:r>
          </a:p>
          <a:p>
            <a:pPr lvl="1"/>
            <a:r>
              <a:rPr lang="en-US" dirty="0" smtClean="0"/>
              <a:t>Support </a:t>
            </a:r>
            <a:r>
              <a:rPr lang="en-US" dirty="0"/>
              <a:t>for existing phones and faxes as well as </a:t>
            </a:r>
            <a:r>
              <a:rPr lang="en-US" dirty="0" err="1"/>
              <a:t>RingCentral</a:t>
            </a:r>
            <a:r>
              <a:rPr lang="en-US" dirty="0"/>
              <a:t> IP phones</a:t>
            </a:r>
          </a:p>
          <a:p>
            <a:pPr lvl="1"/>
            <a:r>
              <a:rPr lang="en-US" dirty="0" smtClean="0"/>
              <a:t>Lets </a:t>
            </a:r>
            <a:r>
              <a:rPr lang="en-US" dirty="0"/>
              <a:t>users place calls from any phone, anywhere, </a:t>
            </a:r>
            <a:r>
              <a:rPr lang="en-US" dirty="0" smtClean="0"/>
              <a:t>appearing </a:t>
            </a:r>
            <a:r>
              <a:rPr lang="en-US" dirty="0"/>
              <a:t>to be made from the </a:t>
            </a:r>
            <a:r>
              <a:rPr lang="en-US" dirty="0" smtClean="0"/>
              <a:t>usual office </a:t>
            </a:r>
            <a:r>
              <a:rPr lang="en-US" dirty="0"/>
              <a:t>number</a:t>
            </a:r>
          </a:p>
          <a:p>
            <a:pPr lvl="1"/>
            <a:r>
              <a:rPr lang="en-US" dirty="0" smtClean="0"/>
              <a:t>Caller </a:t>
            </a:r>
            <a:r>
              <a:rPr lang="en-US" dirty="0"/>
              <a:t>greetings customized by the time of </a:t>
            </a:r>
            <a:r>
              <a:rPr lang="en-US" dirty="0" smtClean="0"/>
              <a:t>day</a:t>
            </a:r>
          </a:p>
          <a:p>
            <a:pPr lvl="1"/>
            <a:r>
              <a:rPr lang="en-US" dirty="0" smtClean="0"/>
              <a:t>Fully </a:t>
            </a:r>
            <a:r>
              <a:rPr lang="en-US" dirty="0"/>
              <a:t>customizable call forwarding</a:t>
            </a:r>
          </a:p>
          <a:p>
            <a:pPr lvl="1"/>
            <a:r>
              <a:rPr lang="en-US" dirty="0" smtClean="0"/>
              <a:t>Forwarding </a:t>
            </a:r>
            <a:r>
              <a:rPr lang="en-US" dirty="0"/>
              <a:t>of voice mail and faxes to e-mail</a:t>
            </a:r>
          </a:p>
          <a:p>
            <a:pPr lvl="1"/>
            <a:r>
              <a:rPr lang="en-US" dirty="0" smtClean="0"/>
              <a:t>A </a:t>
            </a:r>
            <a:r>
              <a:rPr lang="en-US" dirty="0"/>
              <a:t>phone directory system </a:t>
            </a:r>
            <a:endParaRPr lang="en-US" dirty="0" smtClean="0"/>
          </a:p>
          <a:p>
            <a:pPr lvl="1"/>
            <a:r>
              <a:rPr lang="en-US" dirty="0" smtClean="0"/>
              <a:t>Ability </a:t>
            </a:r>
            <a:r>
              <a:rPr lang="en-US" dirty="0"/>
              <a:t>to let companies deliver music or corporate messaging to callers who are on hold</a:t>
            </a:r>
          </a:p>
        </p:txBody>
      </p:sp>
    </p:spTree>
    <p:extLst>
      <p:ext uri="{BB962C8B-B14F-4D97-AF65-F5344CB8AC3E}">
        <p14:creationId xmlns:p14="http://schemas.microsoft.com/office/powerpoint/2010/main" val="493478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Mitigation</a:t>
            </a:r>
            <a:endParaRPr lang="en-US" dirty="0"/>
          </a:p>
        </p:txBody>
      </p:sp>
      <p:sp>
        <p:nvSpPr>
          <p:cNvPr id="3" name="Content Placeholder 2"/>
          <p:cNvSpPr>
            <a:spLocks noGrp="1"/>
          </p:cNvSpPr>
          <p:nvPr>
            <p:ph idx="1"/>
          </p:nvPr>
        </p:nvSpPr>
        <p:spPr/>
        <p:txBody>
          <a:bodyPr/>
          <a:lstStyle/>
          <a:p>
            <a:r>
              <a:rPr lang="en-US" dirty="0"/>
              <a:t>To start the risk mitigation process, make a list of the company’s </a:t>
            </a:r>
            <a:r>
              <a:rPr lang="en-US" dirty="0" smtClean="0"/>
              <a:t>potential technology </a:t>
            </a:r>
            <a:r>
              <a:rPr lang="en-US" dirty="0"/>
              <a:t>risks. Then estimate each risk’s potential for occurrence and its </a:t>
            </a:r>
            <a:r>
              <a:rPr lang="en-US" dirty="0" smtClean="0"/>
              <a:t>business continuity impact.</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10000"/>
            <a:ext cx="3443288"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739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MTBF</a:t>
            </a:r>
            <a:endParaRPr lang="en-US" dirty="0"/>
          </a:p>
        </p:txBody>
      </p:sp>
      <p:sp>
        <p:nvSpPr>
          <p:cNvPr id="3" name="Content Placeholder 2"/>
          <p:cNvSpPr>
            <a:spLocks noGrp="1"/>
          </p:cNvSpPr>
          <p:nvPr>
            <p:ph idx="1"/>
          </p:nvPr>
        </p:nvSpPr>
        <p:spPr/>
        <p:txBody>
          <a:bodyPr/>
          <a:lstStyle/>
          <a:p>
            <a:r>
              <a:rPr lang="en-US" dirty="0"/>
              <a:t>All mechanical devices have an associated </a:t>
            </a:r>
            <a:r>
              <a:rPr lang="en-US" b="1" dirty="0"/>
              <a:t>mean time between </a:t>
            </a:r>
            <a:r>
              <a:rPr lang="en-US" b="1" dirty="0" smtClean="0"/>
              <a:t>failure (</a:t>
            </a:r>
            <a:r>
              <a:rPr lang="en-US" b="1" dirty="0"/>
              <a:t>MTBF) </a:t>
            </a:r>
            <a:r>
              <a:rPr lang="en-US" dirty="0"/>
              <a:t>rating. For a disk drive, the MTBF may be 500,000 hours of use (</a:t>
            </a:r>
            <a:r>
              <a:rPr lang="en-US" dirty="0" smtClean="0"/>
              <a:t>about 8 </a:t>
            </a:r>
            <a:r>
              <a:rPr lang="en-US" dirty="0"/>
              <a:t>years). </a:t>
            </a:r>
            <a:endParaRPr lang="en-US" dirty="0" smtClean="0"/>
          </a:p>
          <a:p>
            <a:r>
              <a:rPr lang="en-US" dirty="0"/>
              <a:t>I</a:t>
            </a:r>
            <a:r>
              <a:rPr lang="en-US" dirty="0" smtClean="0"/>
              <a:t>t </a:t>
            </a:r>
            <a:r>
              <a:rPr lang="en-US" dirty="0"/>
              <a:t>is important that you understand how manufacturers </a:t>
            </a:r>
            <a:r>
              <a:rPr lang="en-US" dirty="0" smtClean="0"/>
              <a:t>calculate the </a:t>
            </a:r>
            <a:r>
              <a:rPr lang="en-US" dirty="0"/>
              <a:t>MTBF. </a:t>
            </a:r>
            <a:endParaRPr lang="en-US" dirty="0" smtClean="0"/>
          </a:p>
          <a:p>
            <a:r>
              <a:rPr lang="en-US" dirty="0" smtClean="0"/>
              <a:t>To </a:t>
            </a:r>
            <a:r>
              <a:rPr lang="en-US" dirty="0"/>
              <a:t>start, the manufacturer may begin running 1000 disk drives</a:t>
            </a:r>
            <a:r>
              <a:rPr lang="en-US" dirty="0" smtClean="0"/>
              <a:t>. When </a:t>
            </a:r>
            <a:r>
              <a:rPr lang="en-US" dirty="0"/>
              <a:t>the first disk drive fails, the manufacturer will note the time—let’s say </a:t>
            </a:r>
            <a:r>
              <a:rPr lang="en-US" dirty="0" smtClean="0"/>
              <a:t>after 500 </a:t>
            </a:r>
            <a:r>
              <a:rPr lang="en-US" dirty="0"/>
              <a:t>hours (less than a month). </a:t>
            </a:r>
          </a:p>
        </p:txBody>
      </p:sp>
    </p:spTree>
    <p:extLst>
      <p:ext uri="{BB962C8B-B14F-4D97-AF65-F5344CB8AC3E}">
        <p14:creationId xmlns:p14="http://schemas.microsoft.com/office/powerpoint/2010/main" val="121750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Recovery</a:t>
            </a:r>
            <a:endParaRPr lang="en-US" dirty="0"/>
          </a:p>
        </p:txBody>
      </p:sp>
      <p:sp>
        <p:nvSpPr>
          <p:cNvPr id="3" name="Content Placeholder 2"/>
          <p:cNvSpPr>
            <a:spLocks noGrp="1"/>
          </p:cNvSpPr>
          <p:nvPr>
            <p:ph idx="1"/>
          </p:nvPr>
        </p:nvSpPr>
        <p:spPr>
          <a:xfrm>
            <a:off x="304800" y="2133600"/>
            <a:ext cx="8534400" cy="4419600"/>
          </a:xfrm>
        </p:spPr>
        <p:txBody>
          <a:bodyPr/>
          <a:lstStyle/>
          <a:p>
            <a:r>
              <a:rPr lang="en-US" dirty="0"/>
              <a:t>Disaster recovery </a:t>
            </a:r>
            <a:r>
              <a:rPr lang="en-US" dirty="0" smtClean="0"/>
              <a:t>describes the </a:t>
            </a:r>
            <a:r>
              <a:rPr lang="en-US" dirty="0"/>
              <a:t>steps a business will take to restore operations in the event of a disaster (fire, flood, hurricane</a:t>
            </a:r>
            <a:r>
              <a:rPr lang="en-US" dirty="0" smtClean="0"/>
              <a:t>, tornado</a:t>
            </a:r>
            <a:r>
              <a:rPr lang="en-US" dirty="0"/>
              <a:t>, or other event). </a:t>
            </a:r>
            <a:endParaRPr lang="en-US" dirty="0" smtClean="0"/>
          </a:p>
          <a:p>
            <a:r>
              <a:rPr lang="en-US" dirty="0" smtClean="0"/>
              <a:t>By </a:t>
            </a:r>
            <a:r>
              <a:rPr lang="en-US" dirty="0"/>
              <a:t>integrating cloud-based solutions, many companies </a:t>
            </a:r>
            <a:r>
              <a:rPr lang="en-US" dirty="0" smtClean="0"/>
              <a:t>have significantly </a:t>
            </a:r>
            <a:r>
              <a:rPr lang="en-US" dirty="0"/>
              <a:t>reduced the cost of their business continuity programs while </a:t>
            </a:r>
            <a:r>
              <a:rPr lang="en-US" dirty="0" smtClean="0"/>
              <a:t>simultaneously reducing </a:t>
            </a:r>
            <a:r>
              <a:rPr lang="en-US" dirty="0"/>
              <a:t>potential risks.</a:t>
            </a:r>
          </a:p>
        </p:txBody>
      </p:sp>
    </p:spTree>
    <p:extLst>
      <p:ext uri="{BB962C8B-B14F-4D97-AF65-F5344CB8AC3E}">
        <p14:creationId xmlns:p14="http://schemas.microsoft.com/office/powerpoint/2010/main" val="478978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2386013"/>
            <a:ext cx="793432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159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Define </a:t>
            </a:r>
            <a:r>
              <a:rPr lang="en-US" dirty="0"/>
              <a:t>and describe business continuity.</a:t>
            </a:r>
          </a:p>
          <a:p>
            <a:pPr marL="514350" indent="-514350">
              <a:buFont typeface="+mj-lt"/>
              <a:buAutoNum type="arabicPeriod"/>
            </a:pPr>
            <a:r>
              <a:rPr lang="en-US" dirty="0" smtClean="0"/>
              <a:t>Define </a:t>
            </a:r>
            <a:r>
              <a:rPr lang="en-US" dirty="0"/>
              <a:t>and describe disaster recovery.</a:t>
            </a:r>
          </a:p>
          <a:p>
            <a:pPr marL="514350" indent="-514350">
              <a:buFont typeface="+mj-lt"/>
              <a:buAutoNum type="arabicPeriod"/>
            </a:pPr>
            <a:r>
              <a:rPr lang="en-US" dirty="0" smtClean="0"/>
              <a:t>Discuss </a:t>
            </a:r>
            <a:r>
              <a:rPr lang="en-US" dirty="0"/>
              <a:t>pros and cons of cloud-based backup operations.</a:t>
            </a:r>
          </a:p>
          <a:p>
            <a:pPr marL="514350" indent="-514350">
              <a:buFont typeface="+mj-lt"/>
              <a:buAutoNum type="arabicPeriod"/>
            </a:pPr>
            <a:r>
              <a:rPr lang="en-US" dirty="0" smtClean="0"/>
              <a:t>Discuss </a:t>
            </a:r>
            <a:r>
              <a:rPr lang="en-US" dirty="0"/>
              <a:t>threats to an IT data center infrastructure and provide cloud-based solutions </a:t>
            </a:r>
            <a:r>
              <a:rPr lang="en-US" dirty="0" smtClean="0"/>
              <a:t>to mitigate </a:t>
            </a:r>
            <a:r>
              <a:rPr lang="en-US" dirty="0"/>
              <a:t>the risks.</a:t>
            </a:r>
          </a:p>
          <a:p>
            <a:pPr marL="514350" indent="-514350">
              <a:buFont typeface="+mj-lt"/>
              <a:buAutoNum type="arabicPeriod"/>
            </a:pPr>
            <a:r>
              <a:rPr lang="en-US" dirty="0" smtClean="0"/>
              <a:t>Create </a:t>
            </a:r>
            <a:r>
              <a:rPr lang="en-US" dirty="0"/>
              <a:t>a DRP for a company with which you are familiar.</a:t>
            </a:r>
          </a:p>
        </p:txBody>
      </p:sp>
    </p:spTree>
    <p:extLst>
      <p:ext uri="{BB962C8B-B14F-4D97-AF65-F5344CB8AC3E}">
        <p14:creationId xmlns:p14="http://schemas.microsoft.com/office/powerpoint/2010/main" val="3266689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543050"/>
          </a:xfrm>
        </p:spPr>
        <p:txBody>
          <a:bodyPr/>
          <a:lstStyle/>
          <a:p>
            <a:r>
              <a:rPr lang="en-US" dirty="0" smtClean="0"/>
              <a:t>Understanding MTBF Continued</a:t>
            </a:r>
            <a:endParaRPr lang="en-US" dirty="0"/>
          </a:p>
        </p:txBody>
      </p:sp>
      <p:sp>
        <p:nvSpPr>
          <p:cNvPr id="3" name="Content Placeholder 2"/>
          <p:cNvSpPr>
            <a:spLocks noGrp="1"/>
          </p:cNvSpPr>
          <p:nvPr>
            <p:ph idx="1"/>
          </p:nvPr>
        </p:nvSpPr>
        <p:spPr>
          <a:xfrm>
            <a:off x="304800" y="2057400"/>
            <a:ext cx="8534400" cy="4495800"/>
          </a:xfrm>
        </p:spPr>
        <p:txBody>
          <a:bodyPr/>
          <a:lstStyle/>
          <a:p>
            <a:r>
              <a:rPr lang="en-US" dirty="0"/>
              <a:t>The manufacturers then multiply that time by </a:t>
            </a:r>
            <a:r>
              <a:rPr lang="en-US" dirty="0" smtClean="0"/>
              <a:t>the number </a:t>
            </a:r>
            <a:r>
              <a:rPr lang="en-US" dirty="0"/>
              <a:t>of devices that they tested to determine the MTBF</a:t>
            </a:r>
            <a:r>
              <a:rPr lang="en-US" dirty="0" smtClean="0"/>
              <a:t>:</a:t>
            </a:r>
            <a:br>
              <a:rPr lang="en-US" dirty="0" smtClean="0"/>
            </a:br>
            <a:endParaRPr lang="en-US" dirty="0"/>
          </a:p>
          <a:p>
            <a:pPr marL="800100" lvl="2" indent="0">
              <a:buNone/>
            </a:pPr>
            <a:r>
              <a:rPr lang="en-US" b="1" dirty="0"/>
              <a:t>MTBF = (500) × (1000)</a:t>
            </a:r>
          </a:p>
          <a:p>
            <a:pPr marL="800100" lvl="2" indent="0">
              <a:buNone/>
            </a:pPr>
            <a:r>
              <a:rPr lang="en-US" b="1" dirty="0"/>
              <a:t>= 500,000 </a:t>
            </a:r>
            <a:r>
              <a:rPr lang="en-US" b="1" dirty="0" smtClean="0"/>
              <a:t>hours</a:t>
            </a:r>
          </a:p>
          <a:p>
            <a:pPr marL="800100" lvl="2" indent="0">
              <a:buNone/>
            </a:pPr>
            <a:endParaRPr lang="en-US" b="1" dirty="0"/>
          </a:p>
          <a:p>
            <a:r>
              <a:rPr lang="en-US" dirty="0"/>
              <a:t>It’s important to note that no device in the group ran near the 500,000 hours!</a:t>
            </a:r>
          </a:p>
          <a:p>
            <a:endParaRPr lang="en-US" dirty="0"/>
          </a:p>
        </p:txBody>
      </p:sp>
    </p:spTree>
    <p:extLst>
      <p:ext uri="{BB962C8B-B14F-4D97-AF65-F5344CB8AC3E}">
        <p14:creationId xmlns:p14="http://schemas.microsoft.com/office/powerpoint/2010/main" val="18291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543050"/>
          </a:xfrm>
        </p:spPr>
        <p:txBody>
          <a:bodyPr/>
          <a:lstStyle/>
          <a:p>
            <a:r>
              <a:rPr lang="en-US" dirty="0" smtClean="0"/>
              <a:t>Reducing Disk Failure Threat</a:t>
            </a:r>
            <a:endParaRPr lang="en-US" dirty="0"/>
          </a:p>
        </p:txBody>
      </p:sp>
      <p:sp>
        <p:nvSpPr>
          <p:cNvPr id="3" name="Content Placeholder 2"/>
          <p:cNvSpPr>
            <a:spLocks noGrp="1"/>
          </p:cNvSpPr>
          <p:nvPr>
            <p:ph idx="1"/>
          </p:nvPr>
        </p:nvSpPr>
        <p:spPr>
          <a:xfrm>
            <a:off x="304800" y="2209800"/>
            <a:ext cx="8534400" cy="4343400"/>
          </a:xfrm>
        </p:spPr>
        <p:txBody>
          <a:bodyPr/>
          <a:lstStyle/>
          <a:p>
            <a:r>
              <a:rPr lang="en-US" dirty="0"/>
              <a:t>The first and foremost risk mitigation for disk failure is to have up-to-date </a:t>
            </a:r>
            <a:r>
              <a:rPr lang="en-US" dirty="0" smtClean="0"/>
              <a:t>disk backups</a:t>
            </a:r>
            <a:r>
              <a:rPr lang="en-US" dirty="0"/>
              <a:t>. </a:t>
            </a:r>
            <a:endParaRPr lang="en-US" dirty="0" smtClean="0"/>
          </a:p>
          <a:p>
            <a:r>
              <a:rPr lang="en-US" dirty="0" smtClean="0"/>
              <a:t>If </a:t>
            </a:r>
            <a:r>
              <a:rPr lang="en-US" dirty="0"/>
              <a:t>a disk fails, the company can simply replace the disk and restore </a:t>
            </a:r>
            <a:r>
              <a:rPr lang="en-US" dirty="0" smtClean="0"/>
              <a:t>the backup</a:t>
            </a:r>
            <a:r>
              <a:rPr lang="en-US" dirty="0"/>
              <a:t>. </a:t>
            </a:r>
            <a:endParaRPr lang="en-US" dirty="0" smtClean="0"/>
          </a:p>
          <a:p>
            <a:r>
              <a:rPr lang="en-US" dirty="0" smtClean="0"/>
              <a:t>That </a:t>
            </a:r>
            <a:r>
              <a:rPr lang="en-US" dirty="0"/>
              <a:t>implies, of course, that the cause of the disk failure (fire, smoke</a:t>
            </a:r>
            <a:r>
              <a:rPr lang="en-US" dirty="0" smtClean="0"/>
              <a:t>, flood</a:t>
            </a:r>
            <a:r>
              <a:rPr lang="en-US" dirty="0"/>
              <a:t>, or theft) did not also damage the disk backup. </a:t>
            </a:r>
            <a:endParaRPr lang="en-US" dirty="0" smtClean="0"/>
          </a:p>
          <a:p>
            <a:r>
              <a:rPr lang="en-US" dirty="0" smtClean="0"/>
              <a:t>To </a:t>
            </a:r>
            <a:r>
              <a:rPr lang="en-US" dirty="0"/>
              <a:t>reduce such risk, </a:t>
            </a:r>
            <a:r>
              <a:rPr lang="en-US" dirty="0" smtClean="0"/>
              <a:t>most companies </a:t>
            </a:r>
            <a:r>
              <a:rPr lang="en-US" dirty="0"/>
              <a:t>store their disk backups at an off-site storage facility.</a:t>
            </a:r>
          </a:p>
        </p:txBody>
      </p:sp>
    </p:spTree>
    <p:extLst>
      <p:ext uri="{BB962C8B-B14F-4D97-AF65-F5344CB8AC3E}">
        <p14:creationId xmlns:p14="http://schemas.microsoft.com/office/powerpoint/2010/main" val="2158055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World: Iron Mountain</a:t>
            </a:r>
            <a:endParaRPr lang="en-US" dirty="0"/>
          </a:p>
        </p:txBody>
      </p:sp>
      <p:sp>
        <p:nvSpPr>
          <p:cNvPr id="3" name="Content Placeholder 2"/>
          <p:cNvSpPr>
            <a:spLocks noGrp="1"/>
          </p:cNvSpPr>
          <p:nvPr>
            <p:ph idx="1"/>
          </p:nvPr>
        </p:nvSpPr>
        <p:spPr>
          <a:xfrm>
            <a:off x="304800" y="2057400"/>
            <a:ext cx="8534400" cy="4495800"/>
          </a:xfrm>
        </p:spPr>
        <p:txBody>
          <a:bodyPr/>
          <a:lstStyle/>
          <a:p>
            <a:r>
              <a:rPr lang="en-US" dirty="0" smtClean="0"/>
              <a:t>Since 1951, many companies have used </a:t>
            </a:r>
            <a:r>
              <a:rPr lang="en-US" dirty="0"/>
              <a:t>Iron </a:t>
            </a:r>
            <a:r>
              <a:rPr lang="en-US" dirty="0" smtClean="0"/>
              <a:t>Mountain to </a:t>
            </a:r>
            <a:r>
              <a:rPr lang="en-US" dirty="0"/>
              <a:t>store the tape backups securely. If the company ever needs to restore a disk or </a:t>
            </a:r>
            <a:r>
              <a:rPr lang="en-US" dirty="0" smtClean="0"/>
              <a:t>retrieve an </a:t>
            </a:r>
            <a:r>
              <a:rPr lang="en-US" dirty="0"/>
              <a:t>archived letter, e-mail, or other data for legal or compliance reasons, the company can </a:t>
            </a:r>
            <a:r>
              <a:rPr lang="en-US" dirty="0" smtClean="0"/>
              <a:t>simply retrieve </a:t>
            </a:r>
            <a:r>
              <a:rPr lang="en-US" dirty="0"/>
              <a:t>and restore the magnetic tape.</a:t>
            </a:r>
          </a:p>
        </p:txBody>
      </p:sp>
    </p:spTree>
    <p:extLst>
      <p:ext uri="{BB962C8B-B14F-4D97-AF65-F5344CB8AC3E}">
        <p14:creationId xmlns:p14="http://schemas.microsoft.com/office/powerpoint/2010/main" val="2280299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Mountain Continued</a:t>
            </a:r>
            <a:endParaRPr lang="en-US" dirty="0"/>
          </a:p>
        </p:txBody>
      </p:sp>
      <p:sp>
        <p:nvSpPr>
          <p:cNvPr id="3" name="Content Placeholder 2"/>
          <p:cNvSpPr>
            <a:spLocks noGrp="1"/>
          </p:cNvSpPr>
          <p:nvPr>
            <p:ph idx="1"/>
          </p:nvPr>
        </p:nvSpPr>
        <p:spPr>
          <a:xfrm>
            <a:off x="304800" y="2514600"/>
            <a:ext cx="8534400" cy="4038600"/>
          </a:xfrm>
        </p:spPr>
        <p:txBody>
          <a:bodyPr/>
          <a:lstStyle/>
          <a:p>
            <a:r>
              <a:rPr lang="en-US" dirty="0"/>
              <a:t>Today Iron Mountain provides a variety of services beyond digital tape storage:</a:t>
            </a:r>
          </a:p>
          <a:p>
            <a:pPr lvl="1"/>
            <a:r>
              <a:rPr lang="en-US" dirty="0" smtClean="0"/>
              <a:t>Document </a:t>
            </a:r>
            <a:r>
              <a:rPr lang="en-US" dirty="0"/>
              <a:t>management</a:t>
            </a:r>
          </a:p>
          <a:p>
            <a:pPr lvl="1"/>
            <a:r>
              <a:rPr lang="en-US" dirty="0" smtClean="0"/>
              <a:t>Cloud-based </a:t>
            </a:r>
            <a:r>
              <a:rPr lang="en-US" dirty="0"/>
              <a:t>automatic backups</a:t>
            </a:r>
          </a:p>
          <a:p>
            <a:pPr lvl="1"/>
            <a:r>
              <a:rPr lang="en-US" dirty="0" smtClean="0"/>
              <a:t>Records </a:t>
            </a:r>
            <a:r>
              <a:rPr lang="en-US" dirty="0"/>
              <a:t>management and storage (including health records)</a:t>
            </a:r>
          </a:p>
          <a:p>
            <a:pPr lvl="1"/>
            <a:r>
              <a:rPr lang="en-US" dirty="0" smtClean="0"/>
              <a:t>Secure document shredding</a:t>
            </a:r>
            <a:endParaRPr lang="en-US" dirty="0"/>
          </a:p>
          <a:p>
            <a:pPr lvl="1"/>
            <a:r>
              <a:rPr lang="en-US" dirty="0" smtClean="0"/>
              <a:t>And </a:t>
            </a:r>
            <a:r>
              <a:rPr lang="en-US" dirty="0"/>
              <a:t>more</a:t>
            </a:r>
          </a:p>
        </p:txBody>
      </p:sp>
    </p:spTree>
    <p:extLst>
      <p:ext uri="{BB962C8B-B14F-4D97-AF65-F5344CB8AC3E}">
        <p14:creationId xmlns:p14="http://schemas.microsoft.com/office/powerpoint/2010/main" val="171197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543050"/>
          </a:xfrm>
        </p:spPr>
        <p:txBody>
          <a:bodyPr/>
          <a:lstStyle/>
          <a:p>
            <a:r>
              <a:rPr lang="en-US" dirty="0" smtClean="0"/>
              <a:t>Disk Replacement: The Problem</a:t>
            </a:r>
            <a:endParaRPr lang="en-US" dirty="0"/>
          </a:p>
        </p:txBody>
      </p:sp>
      <p:sp>
        <p:nvSpPr>
          <p:cNvPr id="3" name="Content Placeholder 2"/>
          <p:cNvSpPr>
            <a:spLocks noGrp="1"/>
          </p:cNvSpPr>
          <p:nvPr>
            <p:ph idx="1"/>
          </p:nvPr>
        </p:nvSpPr>
        <p:spPr>
          <a:xfrm>
            <a:off x="304800" y="2209800"/>
            <a:ext cx="8534400" cy="4343400"/>
          </a:xfrm>
        </p:spPr>
        <p:txBody>
          <a:bodyPr/>
          <a:lstStyle/>
          <a:p>
            <a:r>
              <a:rPr lang="en-US" dirty="0"/>
              <a:t>The problem with the remote tape backup system is that it takes time. </a:t>
            </a:r>
            <a:endParaRPr lang="en-US" dirty="0" smtClean="0"/>
          </a:p>
          <a:p>
            <a:r>
              <a:rPr lang="en-US" dirty="0" smtClean="0"/>
              <a:t>To start</a:t>
            </a:r>
            <a:r>
              <a:rPr lang="en-US" dirty="0"/>
              <a:t>, the company may need to purchase a replacement disk. </a:t>
            </a:r>
            <a:endParaRPr lang="en-US" dirty="0" smtClean="0"/>
          </a:p>
          <a:p>
            <a:r>
              <a:rPr lang="en-US" dirty="0" smtClean="0"/>
              <a:t>Then </a:t>
            </a:r>
            <a:r>
              <a:rPr lang="en-US" dirty="0"/>
              <a:t>the </a:t>
            </a:r>
            <a:r>
              <a:rPr lang="en-US" dirty="0" smtClean="0"/>
              <a:t>company must </a:t>
            </a:r>
            <a:r>
              <a:rPr lang="en-US" dirty="0"/>
              <a:t>install and format the disk for use. </a:t>
            </a:r>
            <a:endParaRPr lang="en-US" dirty="0" smtClean="0"/>
          </a:p>
          <a:p>
            <a:r>
              <a:rPr lang="en-US" dirty="0" smtClean="0"/>
              <a:t>Finally </a:t>
            </a:r>
            <a:r>
              <a:rPr lang="en-US" dirty="0"/>
              <a:t>the company’s tape storage </a:t>
            </a:r>
            <a:r>
              <a:rPr lang="en-US" dirty="0" smtClean="0"/>
              <a:t>facility must </a:t>
            </a:r>
            <a:r>
              <a:rPr lang="en-US" dirty="0"/>
              <a:t>locate and return the tape that contains the data.</a:t>
            </a:r>
          </a:p>
        </p:txBody>
      </p:sp>
    </p:spTree>
    <p:extLst>
      <p:ext uri="{BB962C8B-B14F-4D97-AF65-F5344CB8AC3E}">
        <p14:creationId xmlns:p14="http://schemas.microsoft.com/office/powerpoint/2010/main" val="2401037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8738f2a1c7bf7f5369f8ada051421cfbce90"/>
  <p:tag name="ARTICULATE_PROJECT_OPEN" val="0"/>
</p:tagLst>
</file>

<file path=ppt/theme/theme1.xml><?xml version="1.0" encoding="utf-8"?>
<a:theme xmlns:a="http://schemas.openxmlformats.org/drawingml/2006/main" name="PPP_SNATU_TXT_In_The_Cloud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PPP_SNATU_TXT_In_The_Clouds</Template>
  <TotalTime>3946</TotalTime>
  <Words>2413</Words>
  <Application>Microsoft Macintosh PowerPoint</Application>
  <PresentationFormat>On-screen Show (4:3)</PresentationFormat>
  <Paragraphs>152</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PPP_SNATU_TXT_In_The_Clouds</vt:lpstr>
      <vt:lpstr>Cloud Computing</vt:lpstr>
      <vt:lpstr>Learning Objectives</vt:lpstr>
      <vt:lpstr>Thread Disk Failure</vt:lpstr>
      <vt:lpstr>Understanding MTBF</vt:lpstr>
      <vt:lpstr>Understanding MTBF Continued</vt:lpstr>
      <vt:lpstr>Reducing Disk Failure Threat</vt:lpstr>
      <vt:lpstr>Real World: Iron Mountain</vt:lpstr>
      <vt:lpstr>Iron Mountain Continued</vt:lpstr>
      <vt:lpstr>Disk Replacement: The Problem</vt:lpstr>
      <vt:lpstr>RAID Disk Systems</vt:lpstr>
      <vt:lpstr>RAID Disk Systems Continued</vt:lpstr>
      <vt:lpstr>Cloud-Based Disk Storage</vt:lpstr>
      <vt:lpstr>Cloud-Based Data Backups</vt:lpstr>
      <vt:lpstr>Power Threats</vt:lpstr>
      <vt:lpstr>Power Threats Continued</vt:lpstr>
      <vt:lpstr>Uninterruptible Power Supply (UPS)</vt:lpstr>
      <vt:lpstr>Diesel-Powered Generators</vt:lpstr>
      <vt:lpstr>Cloud-Based Power Loss Risk Mitigation</vt:lpstr>
      <vt:lpstr>Threat: Computer Viruses</vt:lpstr>
      <vt:lpstr>Computer Viruses Continued</vt:lpstr>
      <vt:lpstr>Firewall Protection</vt:lpstr>
      <vt:lpstr>Other Virus Protection Steps</vt:lpstr>
      <vt:lpstr>Threat: Fire</vt:lpstr>
      <vt:lpstr>Halon-Based Fire Systems</vt:lpstr>
      <vt:lpstr>Cloud-Based Fire Suppression</vt:lpstr>
      <vt:lpstr>Threat: Floods</vt:lpstr>
      <vt:lpstr>Threat: Disgruntled Employees</vt:lpstr>
      <vt:lpstr>Disgruntled Employees Continued</vt:lpstr>
      <vt:lpstr>Threat: Lost Equipment</vt:lpstr>
      <vt:lpstr>Reducing Risk of Lost Equipment</vt:lpstr>
      <vt:lpstr>Threat: Desktop Failure</vt:lpstr>
      <vt:lpstr>Reducing Risk through Virtualization</vt:lpstr>
      <vt:lpstr>Blade Server Failure</vt:lpstr>
      <vt:lpstr>Threat: Network Failure</vt:lpstr>
      <vt:lpstr>Database System Failure</vt:lpstr>
      <vt:lpstr>Reducing Risk of Database Failure</vt:lpstr>
      <vt:lpstr>Threat: Phone System Failure</vt:lpstr>
      <vt:lpstr>Real World: RingCentral</vt:lpstr>
      <vt:lpstr>Risk Mitigation</vt:lpstr>
      <vt:lpstr>Disaster Recovery</vt:lpstr>
      <vt:lpstr>Key Terms</vt:lpstr>
      <vt:lpstr>Chapter 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dc:title>
  <dc:creator>Kris</dc:creator>
  <cp:lastModifiedBy>Vladimir Stolichnaya</cp:lastModifiedBy>
  <cp:revision>140</cp:revision>
  <dcterms:created xsi:type="dcterms:W3CDTF">2012-01-24T21:28:01Z</dcterms:created>
  <dcterms:modified xsi:type="dcterms:W3CDTF">2012-05-30T04:41:03Z</dcterms:modified>
</cp:coreProperties>
</file>