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1D3A775-041E-4F44-8C25-60C889210AFF}">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2512"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tags" Target="tags/tag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4800" y="4038600"/>
            <a:ext cx="8534400" cy="990600"/>
          </a:xfrm>
        </p:spPr>
        <p:txBody>
          <a:bodyPr/>
          <a:lstStyle>
            <a:lvl1pPr>
              <a:defRPr>
                <a:solidFill>
                  <a:schemeClr val="tx1"/>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304800" y="5029200"/>
            <a:ext cx="8534400" cy="914400"/>
          </a:xfrm>
        </p:spPr>
        <p:txBody>
          <a:bodyPr/>
          <a:lstStyle>
            <a:lvl1pPr marL="0" indent="0">
              <a:buFontTx/>
              <a:buNone/>
              <a:defRPr/>
            </a:lvl1pPr>
          </a:lstStyle>
          <a:p>
            <a:pPr lvl="0"/>
            <a:r>
              <a:rPr lang="en-US" noProof="0" smtClean="0"/>
              <a:t>Click to edit Master subtitle style</a:t>
            </a:r>
          </a:p>
        </p:txBody>
      </p:sp>
      <p:sp>
        <p:nvSpPr>
          <p:cNvPr id="3076" name="Rectangle 4"/>
          <p:cNvSpPr>
            <a:spLocks noGrp="1" noChangeArrowheads="1"/>
          </p:cNvSpPr>
          <p:nvPr>
            <p:ph type="dt" sz="half" idx="2"/>
          </p:nvPr>
        </p:nvSpPr>
        <p:spPr/>
        <p:txBody>
          <a:bodyPr/>
          <a:lstStyle>
            <a:lvl1pPr>
              <a:defRPr/>
            </a:lvl1pPr>
          </a:lstStyle>
          <a:p>
            <a:fld id="{630F1676-2C07-4911-B8FC-29BAA9C0CAE3}" type="datetimeFigureOut">
              <a:rPr lang="en-US" smtClean="0"/>
              <a:t>5/30/12</a:t>
            </a:fld>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5DEC43B1-E2EE-4AA3-A456-2D25F3228C5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30F1676-2C07-4911-B8FC-29BAA9C0CAE3}" type="datetimeFigureOut">
              <a:rPr lang="en-US" smtClean="0"/>
              <a:t>5/30/12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EC43B1-E2EE-4AA3-A456-2D25F3228C56}" type="slidenum">
              <a:rPr lang="en-US" smtClean="0"/>
              <a:t>‹#›</a:t>
            </a:fld>
            <a:endParaRPr lang="en-US"/>
          </a:p>
        </p:txBody>
      </p:sp>
    </p:spTree>
    <p:extLst>
      <p:ext uri="{BB962C8B-B14F-4D97-AF65-F5344CB8AC3E}">
        <p14:creationId xmlns:p14="http://schemas.microsoft.com/office/powerpoint/2010/main" val="2334205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209550"/>
            <a:ext cx="2133600" cy="6343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09550"/>
            <a:ext cx="6248400" cy="6343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30F1676-2C07-4911-B8FC-29BAA9C0CAE3}" type="datetimeFigureOut">
              <a:rPr lang="en-US" smtClean="0"/>
              <a:t>5/30/12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EC43B1-E2EE-4AA3-A456-2D25F3228C56}" type="slidenum">
              <a:rPr lang="en-US" smtClean="0"/>
              <a:t>‹#›</a:t>
            </a:fld>
            <a:endParaRPr lang="en-US"/>
          </a:p>
        </p:txBody>
      </p:sp>
    </p:spTree>
    <p:extLst>
      <p:ext uri="{BB962C8B-B14F-4D97-AF65-F5344CB8AC3E}">
        <p14:creationId xmlns:p14="http://schemas.microsoft.com/office/powerpoint/2010/main" val="393207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30F1676-2C07-4911-B8FC-29BAA9C0CAE3}" type="datetimeFigureOut">
              <a:rPr lang="en-US" smtClean="0"/>
              <a:t>5/30/12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EC43B1-E2EE-4AA3-A456-2D25F3228C56}" type="slidenum">
              <a:rPr lang="en-US" smtClean="0"/>
              <a:t>‹#›</a:t>
            </a:fld>
            <a:endParaRPr lang="en-US"/>
          </a:p>
        </p:txBody>
      </p:sp>
    </p:spTree>
    <p:extLst>
      <p:ext uri="{BB962C8B-B14F-4D97-AF65-F5344CB8AC3E}">
        <p14:creationId xmlns:p14="http://schemas.microsoft.com/office/powerpoint/2010/main" val="1920446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30F1676-2C07-4911-B8FC-29BAA9C0CAE3}" type="datetimeFigureOut">
              <a:rPr lang="en-US" smtClean="0"/>
              <a:t>5/30/12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EC43B1-E2EE-4AA3-A456-2D25F3228C56}" type="slidenum">
              <a:rPr lang="en-US" smtClean="0"/>
              <a:t>‹#›</a:t>
            </a:fld>
            <a:endParaRPr lang="en-US"/>
          </a:p>
        </p:txBody>
      </p:sp>
    </p:spTree>
    <p:extLst>
      <p:ext uri="{BB962C8B-B14F-4D97-AF65-F5344CB8AC3E}">
        <p14:creationId xmlns:p14="http://schemas.microsoft.com/office/powerpoint/2010/main" val="3793040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828800"/>
            <a:ext cx="4191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191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630F1676-2C07-4911-B8FC-29BAA9C0CAE3}" type="datetimeFigureOut">
              <a:rPr lang="en-US" smtClean="0"/>
              <a:t>5/30/12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DEC43B1-E2EE-4AA3-A456-2D25F3228C56}" type="slidenum">
              <a:rPr lang="en-US" smtClean="0"/>
              <a:t>‹#›</a:t>
            </a:fld>
            <a:endParaRPr lang="en-US"/>
          </a:p>
        </p:txBody>
      </p:sp>
    </p:spTree>
    <p:extLst>
      <p:ext uri="{BB962C8B-B14F-4D97-AF65-F5344CB8AC3E}">
        <p14:creationId xmlns:p14="http://schemas.microsoft.com/office/powerpoint/2010/main" val="3072657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630F1676-2C07-4911-B8FC-29BAA9C0CAE3}" type="datetimeFigureOut">
              <a:rPr lang="en-US" smtClean="0"/>
              <a:t>5/30/12</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DEC43B1-E2EE-4AA3-A456-2D25F3228C56}" type="slidenum">
              <a:rPr lang="en-US" smtClean="0"/>
              <a:t>‹#›</a:t>
            </a:fld>
            <a:endParaRPr lang="en-US"/>
          </a:p>
        </p:txBody>
      </p:sp>
    </p:spTree>
    <p:extLst>
      <p:ext uri="{BB962C8B-B14F-4D97-AF65-F5344CB8AC3E}">
        <p14:creationId xmlns:p14="http://schemas.microsoft.com/office/powerpoint/2010/main" val="401764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630F1676-2C07-4911-B8FC-29BAA9C0CAE3}" type="datetimeFigureOut">
              <a:rPr lang="en-US" smtClean="0"/>
              <a:t>5/30/12</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DEC43B1-E2EE-4AA3-A456-2D25F3228C56}" type="slidenum">
              <a:rPr lang="en-US" smtClean="0"/>
              <a:t>‹#›</a:t>
            </a:fld>
            <a:endParaRPr lang="en-US"/>
          </a:p>
        </p:txBody>
      </p:sp>
    </p:spTree>
    <p:extLst>
      <p:ext uri="{BB962C8B-B14F-4D97-AF65-F5344CB8AC3E}">
        <p14:creationId xmlns:p14="http://schemas.microsoft.com/office/powerpoint/2010/main" val="3006741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30F1676-2C07-4911-B8FC-29BAA9C0CAE3}" type="datetimeFigureOut">
              <a:rPr lang="en-US" smtClean="0"/>
              <a:t>5/30/12</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DEC43B1-E2EE-4AA3-A456-2D25F3228C56}" type="slidenum">
              <a:rPr lang="en-US" smtClean="0"/>
              <a:t>‹#›</a:t>
            </a:fld>
            <a:endParaRPr lang="en-US"/>
          </a:p>
        </p:txBody>
      </p:sp>
    </p:spTree>
    <p:extLst>
      <p:ext uri="{BB962C8B-B14F-4D97-AF65-F5344CB8AC3E}">
        <p14:creationId xmlns:p14="http://schemas.microsoft.com/office/powerpoint/2010/main" val="938323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30F1676-2C07-4911-B8FC-29BAA9C0CAE3}" type="datetimeFigureOut">
              <a:rPr lang="en-US" smtClean="0"/>
              <a:t>5/30/12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DEC43B1-E2EE-4AA3-A456-2D25F3228C56}" type="slidenum">
              <a:rPr lang="en-US" smtClean="0"/>
              <a:t>‹#›</a:t>
            </a:fld>
            <a:endParaRPr lang="en-US"/>
          </a:p>
        </p:txBody>
      </p:sp>
    </p:spTree>
    <p:extLst>
      <p:ext uri="{BB962C8B-B14F-4D97-AF65-F5344CB8AC3E}">
        <p14:creationId xmlns:p14="http://schemas.microsoft.com/office/powerpoint/2010/main" val="628168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30F1676-2C07-4911-B8FC-29BAA9C0CAE3}" type="datetimeFigureOut">
              <a:rPr lang="en-US" smtClean="0"/>
              <a:t>5/30/12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DEC43B1-E2EE-4AA3-A456-2D25F3228C56}" type="slidenum">
              <a:rPr lang="en-US" smtClean="0"/>
              <a:t>‹#›</a:t>
            </a:fld>
            <a:endParaRPr lang="en-US"/>
          </a:p>
        </p:txBody>
      </p:sp>
    </p:spTree>
    <p:extLst>
      <p:ext uri="{BB962C8B-B14F-4D97-AF65-F5344CB8AC3E}">
        <p14:creationId xmlns:p14="http://schemas.microsoft.com/office/powerpoint/2010/main" val="13042264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90800" y="209550"/>
            <a:ext cx="624840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04800" y="1828800"/>
            <a:ext cx="8534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048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630F1676-2C07-4911-B8FC-29BAA9C0CAE3}" type="datetimeFigureOut">
              <a:rPr lang="en-US" smtClean="0"/>
              <a:t>5/30/12</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7056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5DEC43B1-E2EE-4AA3-A456-2D25F3228C5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cs typeface="Arial" charset="0"/>
        </a:defRPr>
      </a:lvl2pPr>
      <a:lvl3pPr algn="l" rtl="0" eaLnBrk="1" fontAlgn="base" hangingPunct="1">
        <a:spcBef>
          <a:spcPct val="0"/>
        </a:spcBef>
        <a:spcAft>
          <a:spcPct val="0"/>
        </a:spcAft>
        <a:defRPr sz="4000">
          <a:solidFill>
            <a:schemeClr val="bg1"/>
          </a:solidFill>
          <a:latin typeface="Arial" charset="0"/>
          <a:cs typeface="Arial" charset="0"/>
        </a:defRPr>
      </a:lvl3pPr>
      <a:lvl4pPr algn="l" rtl="0" eaLnBrk="1" fontAlgn="base" hangingPunct="1">
        <a:spcBef>
          <a:spcPct val="0"/>
        </a:spcBef>
        <a:spcAft>
          <a:spcPct val="0"/>
        </a:spcAft>
        <a:defRPr sz="4000">
          <a:solidFill>
            <a:schemeClr val="bg1"/>
          </a:solidFill>
          <a:latin typeface="Arial" charset="0"/>
          <a:cs typeface="Arial" charset="0"/>
        </a:defRPr>
      </a:lvl4pPr>
      <a:lvl5pPr algn="l" rtl="0" eaLnBrk="1" fontAlgn="base" hangingPunct="1">
        <a:spcBef>
          <a:spcPct val="0"/>
        </a:spcBef>
        <a:spcAft>
          <a:spcPct val="0"/>
        </a:spcAft>
        <a:defRPr sz="4000">
          <a:solidFill>
            <a:schemeClr val="bg1"/>
          </a:solidFill>
          <a:latin typeface="Arial" charset="0"/>
          <a:cs typeface="Arial" charset="0"/>
        </a:defRPr>
      </a:lvl5pPr>
      <a:lvl6pPr marL="457200" algn="l" rtl="0" eaLnBrk="1" fontAlgn="base" hangingPunct="1">
        <a:spcBef>
          <a:spcPct val="0"/>
        </a:spcBef>
        <a:spcAft>
          <a:spcPct val="0"/>
        </a:spcAft>
        <a:defRPr sz="4000">
          <a:solidFill>
            <a:schemeClr val="bg1"/>
          </a:solidFill>
          <a:latin typeface="Arial" charset="0"/>
          <a:cs typeface="Arial" charset="0"/>
        </a:defRPr>
      </a:lvl6pPr>
      <a:lvl7pPr marL="914400" algn="l" rtl="0" eaLnBrk="1" fontAlgn="base" hangingPunct="1">
        <a:spcBef>
          <a:spcPct val="0"/>
        </a:spcBef>
        <a:spcAft>
          <a:spcPct val="0"/>
        </a:spcAft>
        <a:defRPr sz="4000">
          <a:solidFill>
            <a:schemeClr val="bg1"/>
          </a:solidFill>
          <a:latin typeface="Arial" charset="0"/>
          <a:cs typeface="Arial" charset="0"/>
        </a:defRPr>
      </a:lvl7pPr>
      <a:lvl8pPr marL="1371600" algn="l" rtl="0" eaLnBrk="1" fontAlgn="base" hangingPunct="1">
        <a:spcBef>
          <a:spcPct val="0"/>
        </a:spcBef>
        <a:spcAft>
          <a:spcPct val="0"/>
        </a:spcAft>
        <a:defRPr sz="4000">
          <a:solidFill>
            <a:schemeClr val="bg1"/>
          </a:solidFill>
          <a:latin typeface="Arial" charset="0"/>
          <a:cs typeface="Arial" charset="0"/>
        </a:defRPr>
      </a:lvl8pPr>
      <a:lvl9pPr marL="1828800" algn="l" rtl="0" eaLnBrk="1" fontAlgn="base" hangingPunct="1">
        <a:spcBef>
          <a:spcPct val="0"/>
        </a:spcBef>
        <a:spcAft>
          <a:spcPct val="0"/>
        </a:spcAft>
        <a:defRPr sz="4000">
          <a:solidFill>
            <a:schemeClr val="bg1"/>
          </a:solidFill>
          <a:latin typeface="Arial" charset="0"/>
          <a:cs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cs typeface="+mn-cs"/>
        </a:defRPr>
      </a:lvl2pPr>
      <a:lvl3pPr marL="1143000" indent="-228600" algn="l" rtl="0" eaLnBrk="1" fontAlgn="base" hangingPunct="1">
        <a:spcBef>
          <a:spcPct val="20000"/>
        </a:spcBef>
        <a:spcAft>
          <a:spcPct val="0"/>
        </a:spcAft>
        <a:buChar char="•"/>
        <a:defRPr sz="2000">
          <a:solidFill>
            <a:schemeClr val="tx1"/>
          </a:solidFill>
          <a:latin typeface="+mn-lt"/>
          <a:cs typeface="+mn-cs"/>
        </a:defRPr>
      </a:lvl3pPr>
      <a:lvl4pPr marL="1600200" indent="-228600" algn="l" rtl="0" eaLnBrk="1" fontAlgn="base" hangingPunct="1">
        <a:spcBef>
          <a:spcPct val="20000"/>
        </a:spcBef>
        <a:spcAft>
          <a:spcPct val="0"/>
        </a:spcAft>
        <a:buChar char="–"/>
        <a:defRPr>
          <a:solidFill>
            <a:schemeClr val="tx1"/>
          </a:solidFill>
          <a:latin typeface="+mn-lt"/>
          <a:cs typeface="+mn-cs"/>
        </a:defRPr>
      </a:lvl4pPr>
      <a:lvl5pPr marL="2057400" indent="-228600" algn="l" rtl="0" eaLnBrk="1" fontAlgn="base" hangingPunct="1">
        <a:spcBef>
          <a:spcPct val="20000"/>
        </a:spcBef>
        <a:spcAft>
          <a:spcPct val="0"/>
        </a:spcAft>
        <a:buChar char="»"/>
        <a:defRPr>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Cloud Computing</a:t>
            </a:r>
            <a:endParaRPr lang="en-US" dirty="0"/>
          </a:p>
        </p:txBody>
      </p:sp>
      <p:sp>
        <p:nvSpPr>
          <p:cNvPr id="3" name="Subtitle 2"/>
          <p:cNvSpPr>
            <a:spLocks noGrp="1"/>
          </p:cNvSpPr>
          <p:nvPr>
            <p:ph type="subTitle" idx="1"/>
          </p:nvPr>
        </p:nvSpPr>
        <p:spPr/>
        <p:txBody>
          <a:bodyPr/>
          <a:lstStyle/>
          <a:p>
            <a:r>
              <a:rPr lang="en-US" dirty="0" smtClean="0"/>
              <a:t>Chapter 9</a:t>
            </a:r>
          </a:p>
          <a:p>
            <a:r>
              <a:rPr lang="en-US" dirty="0" smtClean="0"/>
              <a:t>Securing the Cloud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381000"/>
            <a:ext cx="3344103" cy="434340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6888" y="5181600"/>
            <a:ext cx="2295525"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98114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Denial of Service (DDOS) Attack</a:t>
            </a:r>
            <a:endParaRPr lang="en-US" dirty="0"/>
          </a:p>
        </p:txBody>
      </p:sp>
      <p:sp>
        <p:nvSpPr>
          <p:cNvPr id="3" name="Content Placeholder 2"/>
          <p:cNvSpPr>
            <a:spLocks noGrp="1"/>
          </p:cNvSpPr>
          <p:nvPr>
            <p:ph idx="1"/>
          </p:nvPr>
        </p:nvSpPr>
        <p:spPr>
          <a:xfrm>
            <a:off x="304800" y="2209800"/>
            <a:ext cx="8534400" cy="4343400"/>
          </a:xfrm>
        </p:spPr>
        <p:txBody>
          <a:bodyPr/>
          <a:lstStyle/>
          <a:p>
            <a:r>
              <a:rPr lang="en-US" dirty="0"/>
              <a:t>A distributed denial-of-service (</a:t>
            </a:r>
            <a:r>
              <a:rPr lang="en-US" dirty="0" err="1"/>
              <a:t>DDoS</a:t>
            </a:r>
            <a:r>
              <a:rPr lang="en-US" dirty="0"/>
              <a:t>) attack uses multiple computers </a:t>
            </a:r>
            <a:r>
              <a:rPr lang="en-US" dirty="0" smtClean="0"/>
              <a:t>distributed across </a:t>
            </a:r>
            <a:r>
              <a:rPr lang="en-US" dirty="0"/>
              <a:t>the Internet to attack a target site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733800"/>
            <a:ext cx="5324475" cy="290162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64728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Packet Sniffing Attacks</a:t>
            </a:r>
            <a:endParaRPr lang="en-US" dirty="0"/>
          </a:p>
        </p:txBody>
      </p:sp>
      <p:sp>
        <p:nvSpPr>
          <p:cNvPr id="3" name="Content Placeholder 2"/>
          <p:cNvSpPr>
            <a:spLocks noGrp="1"/>
          </p:cNvSpPr>
          <p:nvPr>
            <p:ph idx="1"/>
          </p:nvPr>
        </p:nvSpPr>
        <p:spPr>
          <a:xfrm>
            <a:off x="304800" y="2286000"/>
            <a:ext cx="8534400" cy="4267200"/>
          </a:xfrm>
        </p:spPr>
        <p:txBody>
          <a:bodyPr/>
          <a:lstStyle/>
          <a:p>
            <a:r>
              <a:rPr lang="en-US" dirty="0"/>
              <a:t>Network applications communicate by exchanging network packets. </a:t>
            </a:r>
            <a:r>
              <a:rPr lang="en-US" dirty="0" smtClean="0"/>
              <a:t>Each computer </a:t>
            </a:r>
            <a:r>
              <a:rPr lang="en-US" dirty="0"/>
              <a:t>within a wired network examines the message address to determine if </a:t>
            </a:r>
            <a:r>
              <a:rPr lang="en-US" dirty="0" smtClean="0"/>
              <a:t>the message </a:t>
            </a:r>
            <a:r>
              <a:rPr lang="en-US" dirty="0"/>
              <a:t>is for an application it is running.</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732019"/>
            <a:ext cx="6324600" cy="17596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85577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Packet Sniffing Continued</a:t>
            </a:r>
            <a:endParaRPr lang="en-US" dirty="0"/>
          </a:p>
        </p:txBody>
      </p:sp>
      <p:sp>
        <p:nvSpPr>
          <p:cNvPr id="3" name="Content Placeholder 2"/>
          <p:cNvSpPr>
            <a:spLocks noGrp="1"/>
          </p:cNvSpPr>
          <p:nvPr>
            <p:ph idx="1"/>
          </p:nvPr>
        </p:nvSpPr>
        <p:spPr>
          <a:xfrm>
            <a:off x="76200" y="1676400"/>
            <a:ext cx="8915400" cy="4876800"/>
          </a:xfrm>
        </p:spPr>
        <p:txBody>
          <a:bodyPr/>
          <a:lstStyle/>
          <a:p>
            <a:r>
              <a:rPr lang="en-US" dirty="0"/>
              <a:t>A hacker can write code that lets his </a:t>
            </a:r>
            <a:r>
              <a:rPr lang="en-US" dirty="0" smtClean="0"/>
              <a:t>system examine </a:t>
            </a:r>
            <a:r>
              <a:rPr lang="en-US" dirty="0"/>
              <a:t>the content </a:t>
            </a:r>
            <a:r>
              <a:rPr lang="en-US" dirty="0" smtClean="0"/>
              <a:t>of each </a:t>
            </a:r>
            <a:r>
              <a:rPr lang="en-US" dirty="0"/>
              <a:t>packet that travels past it. </a:t>
            </a:r>
            <a:endParaRPr lang="en-US" dirty="0" smtClean="0"/>
          </a:p>
          <a:p>
            <a:r>
              <a:rPr lang="en-US" dirty="0" smtClean="0"/>
              <a:t>Within </a:t>
            </a:r>
            <a:r>
              <a:rPr lang="en-US" dirty="0"/>
              <a:t>a </a:t>
            </a:r>
            <a:r>
              <a:rPr lang="en-US" dirty="0" smtClean="0"/>
              <a:t>wireless network</a:t>
            </a:r>
            <a:r>
              <a:rPr lang="en-US" dirty="0"/>
              <a:t>, hackers can simply monitor the airways to intercept packets.</a:t>
            </a:r>
          </a:p>
          <a:p>
            <a:r>
              <a:rPr lang="en-US" dirty="0" smtClean="0"/>
              <a:t>The </a:t>
            </a:r>
            <a:r>
              <a:rPr lang="en-US" dirty="0"/>
              <a:t>cloud, because it allows users to connect to applications </a:t>
            </a:r>
            <a:r>
              <a:rPr lang="en-US" dirty="0" smtClean="0"/>
              <a:t>from anywhere</a:t>
            </a:r>
            <a:r>
              <a:rPr lang="en-US" dirty="0"/>
              <a:t>, increases potential risks. Users may connect from an insecure </a:t>
            </a:r>
            <a:r>
              <a:rPr lang="en-US" dirty="0" smtClean="0"/>
              <a:t>network or </a:t>
            </a:r>
            <a:r>
              <a:rPr lang="en-US" dirty="0"/>
              <a:t>a network in which the wireless traffic is being monitored</a:t>
            </a:r>
            <a:r>
              <a:rPr lang="en-US" dirty="0" smtClean="0"/>
              <a:t>.</a:t>
            </a:r>
          </a:p>
          <a:p>
            <a:r>
              <a:rPr lang="en-US" dirty="0"/>
              <a:t>The best defense against a packet sniffing attack is to use secure (encrypted) connections. </a:t>
            </a:r>
          </a:p>
          <a:p>
            <a:endParaRPr lang="en-US" dirty="0"/>
          </a:p>
        </p:txBody>
      </p:sp>
    </p:spTree>
    <p:extLst>
      <p:ext uri="{BB962C8B-B14F-4D97-AF65-F5344CB8AC3E}">
        <p14:creationId xmlns:p14="http://schemas.microsoft.com/office/powerpoint/2010/main" val="3696896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Man-in-the Middle Attack</a:t>
            </a:r>
            <a:endParaRPr lang="en-US" dirty="0"/>
          </a:p>
        </p:txBody>
      </p:sp>
      <p:sp>
        <p:nvSpPr>
          <p:cNvPr id="3" name="Content Placeholder 2"/>
          <p:cNvSpPr>
            <a:spLocks noGrp="1"/>
          </p:cNvSpPr>
          <p:nvPr>
            <p:ph idx="1"/>
          </p:nvPr>
        </p:nvSpPr>
        <p:spPr/>
        <p:txBody>
          <a:bodyPr/>
          <a:lstStyle/>
          <a:p>
            <a:r>
              <a:rPr lang="en-US" dirty="0"/>
              <a:t>Within a man-in-the-middle attack, a hacker intercepts the </a:t>
            </a:r>
            <a:r>
              <a:rPr lang="en-US" dirty="0" smtClean="0"/>
              <a:t>messages a </a:t>
            </a:r>
            <a:r>
              <a:rPr lang="en-US" dirty="0"/>
              <a:t>user and system are exchanging. The hacker can view and/or change the </a:t>
            </a:r>
            <a:r>
              <a:rPr lang="en-US" dirty="0" smtClean="0"/>
              <a:t>message contents</a:t>
            </a:r>
            <a:r>
              <a:rPr lang="en-US" dirty="0"/>
              <a: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859138"/>
            <a:ext cx="6053138" cy="267270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29375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09550"/>
            <a:ext cx="6248400" cy="1466850"/>
          </a:xfrm>
        </p:spPr>
        <p:txBody>
          <a:bodyPr/>
          <a:lstStyle/>
          <a:p>
            <a:r>
              <a:rPr lang="en-US" dirty="0" smtClean="0"/>
              <a:t>Monitoring Device Screens</a:t>
            </a:r>
            <a:endParaRPr lang="en-US" dirty="0"/>
          </a:p>
        </p:txBody>
      </p:sp>
      <p:sp>
        <p:nvSpPr>
          <p:cNvPr id="3" name="Content Placeholder 2"/>
          <p:cNvSpPr>
            <a:spLocks noGrp="1"/>
          </p:cNvSpPr>
          <p:nvPr>
            <p:ph idx="1"/>
          </p:nvPr>
        </p:nvSpPr>
        <p:spPr>
          <a:xfrm>
            <a:off x="76200" y="1981200"/>
            <a:ext cx="8991600" cy="4572000"/>
          </a:xfrm>
        </p:spPr>
        <p:txBody>
          <a:bodyPr/>
          <a:lstStyle/>
          <a:p>
            <a:r>
              <a:rPr lang="en-US" dirty="0"/>
              <a:t>Years ago, when employees accessed sensitive or confidential data only </a:t>
            </a:r>
            <a:r>
              <a:rPr lang="en-US" dirty="0" smtClean="0"/>
              <a:t>from within </a:t>
            </a:r>
            <a:r>
              <a:rPr lang="en-US" dirty="0"/>
              <a:t>their office, the data was better physically protected from prying </a:t>
            </a:r>
            <a:r>
              <a:rPr lang="en-US" dirty="0" smtClean="0"/>
              <a:t>eyes</a:t>
            </a:r>
            <a:r>
              <a:rPr lang="en-US" dirty="0"/>
              <a:t>. </a:t>
            </a:r>
            <a:endParaRPr lang="en-US" dirty="0" smtClean="0"/>
          </a:p>
          <a:p>
            <a:r>
              <a:rPr lang="en-US" dirty="0" smtClean="0"/>
              <a:t>The cloud</a:t>
            </a:r>
            <a:r>
              <a:rPr lang="en-US" dirty="0"/>
              <a:t>, however, extends the delivery of such data to users who are any place, </a:t>
            </a:r>
            <a:r>
              <a:rPr lang="en-US" dirty="0" smtClean="0"/>
              <a:t>at any </a:t>
            </a:r>
            <a:r>
              <a:rPr lang="en-US" dirty="0"/>
              <a:t>time, and often to any device. </a:t>
            </a:r>
            <a:endParaRPr lang="en-US" dirty="0" smtClean="0"/>
          </a:p>
          <a:p>
            <a:r>
              <a:rPr lang="en-US" dirty="0" smtClean="0"/>
              <a:t>The </a:t>
            </a:r>
            <a:r>
              <a:rPr lang="en-US" dirty="0"/>
              <a:t>net result is that within a busy coffee </a:t>
            </a:r>
            <a:r>
              <a:rPr lang="en-US" dirty="0" smtClean="0"/>
              <a:t>shop or </a:t>
            </a:r>
            <a:r>
              <a:rPr lang="en-US" dirty="0"/>
              <a:t>an airport, strangers can see data ranging from human-relations </a:t>
            </a:r>
            <a:r>
              <a:rPr lang="en-US" dirty="0" smtClean="0"/>
              <a:t>information or </a:t>
            </a:r>
            <a:r>
              <a:rPr lang="en-US" dirty="0"/>
              <a:t>customer sales data to student grades, and more.</a:t>
            </a:r>
          </a:p>
        </p:txBody>
      </p:sp>
    </p:spTree>
    <p:extLst>
      <p:ext uri="{BB962C8B-B14F-4D97-AF65-F5344CB8AC3E}">
        <p14:creationId xmlns:p14="http://schemas.microsoft.com/office/powerpoint/2010/main" val="2948747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Malicious Employees</a:t>
            </a:r>
            <a:endParaRPr lang="en-US" dirty="0"/>
          </a:p>
        </p:txBody>
      </p:sp>
      <p:sp>
        <p:nvSpPr>
          <p:cNvPr id="3" name="Content Placeholder 2"/>
          <p:cNvSpPr>
            <a:spLocks noGrp="1"/>
          </p:cNvSpPr>
          <p:nvPr>
            <p:ph idx="1"/>
          </p:nvPr>
        </p:nvSpPr>
        <p:spPr>
          <a:xfrm>
            <a:off x="304800" y="2362200"/>
            <a:ext cx="8534400" cy="4191000"/>
          </a:xfrm>
        </p:spPr>
        <p:txBody>
          <a:bodyPr/>
          <a:lstStyle/>
          <a:p>
            <a:r>
              <a:rPr lang="en-US" dirty="0"/>
              <a:t>Companies spend considerable amounts of money trying to protect their data </a:t>
            </a:r>
            <a:r>
              <a:rPr lang="en-US" dirty="0" smtClean="0"/>
              <a:t>and communications </a:t>
            </a:r>
            <a:r>
              <a:rPr lang="en-US" dirty="0"/>
              <a:t>from hackers. </a:t>
            </a:r>
            <a:endParaRPr lang="en-US" dirty="0" smtClean="0"/>
          </a:p>
          <a:p>
            <a:r>
              <a:rPr lang="en-US" dirty="0" smtClean="0"/>
              <a:t>IT </a:t>
            </a:r>
            <a:r>
              <a:rPr lang="en-US" dirty="0"/>
              <a:t>staffs deploy firewalls, use encryption, </a:t>
            </a:r>
            <a:r>
              <a:rPr lang="en-US" dirty="0" smtClean="0"/>
              <a:t>monitor network </a:t>
            </a:r>
            <a:r>
              <a:rPr lang="en-US" dirty="0"/>
              <a:t>traffic for intrusion, and much more. With all of these security features </a:t>
            </a:r>
            <a:r>
              <a:rPr lang="en-US" dirty="0" smtClean="0"/>
              <a:t>in place</a:t>
            </a:r>
            <a:r>
              <a:rPr lang="en-US" dirty="0"/>
              <a:t>, the most difficult challenge for a company to defend itself against is a </a:t>
            </a:r>
            <a:r>
              <a:rPr lang="en-US" dirty="0" smtClean="0"/>
              <a:t>malicious employee</a:t>
            </a:r>
            <a:r>
              <a:rPr lang="en-US" dirty="0"/>
              <a:t>. </a:t>
            </a:r>
            <a:endParaRPr lang="en-US" dirty="0" smtClean="0"/>
          </a:p>
        </p:txBody>
      </p:sp>
    </p:spTree>
    <p:extLst>
      <p:ext uri="{BB962C8B-B14F-4D97-AF65-F5344CB8AC3E}">
        <p14:creationId xmlns:p14="http://schemas.microsoft.com/office/powerpoint/2010/main" val="232472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09550"/>
            <a:ext cx="6248400" cy="1695450"/>
          </a:xfrm>
        </p:spPr>
        <p:txBody>
          <a:bodyPr/>
          <a:lstStyle/>
          <a:p>
            <a:r>
              <a:rPr lang="en-US" dirty="0" smtClean="0"/>
              <a:t>Malicious Employees Continued</a:t>
            </a:r>
            <a:endParaRPr lang="en-US" dirty="0"/>
          </a:p>
        </p:txBody>
      </p:sp>
      <p:sp>
        <p:nvSpPr>
          <p:cNvPr id="3" name="Content Placeholder 2"/>
          <p:cNvSpPr>
            <a:spLocks noGrp="1"/>
          </p:cNvSpPr>
          <p:nvPr>
            <p:ph idx="1"/>
          </p:nvPr>
        </p:nvSpPr>
        <p:spPr>
          <a:xfrm>
            <a:off x="304800" y="2438400"/>
            <a:ext cx="8534400" cy="4114800"/>
          </a:xfrm>
        </p:spPr>
        <p:txBody>
          <a:bodyPr/>
          <a:lstStyle/>
          <a:p>
            <a:r>
              <a:rPr lang="en-US" dirty="0"/>
              <a:t>Developers, for example, have access to databases, and IT </a:t>
            </a:r>
            <a:r>
              <a:rPr lang="en-US" dirty="0" smtClean="0"/>
              <a:t>staff members </a:t>
            </a:r>
            <a:r>
              <a:rPr lang="en-US" dirty="0"/>
              <a:t>have access to various system passwords, which means that each </a:t>
            </a:r>
            <a:r>
              <a:rPr lang="en-US" dirty="0" smtClean="0"/>
              <a:t>may have </a:t>
            </a:r>
            <a:r>
              <a:rPr lang="en-US" dirty="0"/>
              <a:t>access to human-relations data, payroll data, e-mail content, and so on.</a:t>
            </a:r>
          </a:p>
          <a:p>
            <a:r>
              <a:rPr lang="en-US" dirty="0"/>
              <a:t>By shifting data to the cloud, you move sensitive data away from your </a:t>
            </a:r>
            <a:r>
              <a:rPr lang="en-US" dirty="0" smtClean="0"/>
              <a:t>own employees</a:t>
            </a:r>
            <a:r>
              <a:rPr lang="en-US" dirty="0"/>
              <a:t>.</a:t>
            </a:r>
          </a:p>
          <a:p>
            <a:endParaRPr lang="en-US" dirty="0"/>
          </a:p>
        </p:txBody>
      </p:sp>
    </p:spTree>
    <p:extLst>
      <p:ext uri="{BB962C8B-B14F-4D97-AF65-F5344CB8AC3E}">
        <p14:creationId xmlns:p14="http://schemas.microsoft.com/office/powerpoint/2010/main" val="1888426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Hypervisor Attack</a:t>
            </a:r>
            <a:endParaRPr lang="en-US" dirty="0"/>
          </a:p>
        </p:txBody>
      </p:sp>
      <p:sp>
        <p:nvSpPr>
          <p:cNvPr id="3" name="Content Placeholder 2"/>
          <p:cNvSpPr>
            <a:spLocks noGrp="1"/>
          </p:cNvSpPr>
          <p:nvPr>
            <p:ph idx="1"/>
          </p:nvPr>
        </p:nvSpPr>
        <p:spPr>
          <a:xfrm>
            <a:off x="304800" y="2286000"/>
            <a:ext cx="8534400" cy="4267200"/>
          </a:xfrm>
        </p:spPr>
        <p:txBody>
          <a:bodyPr/>
          <a:lstStyle/>
          <a:p>
            <a:r>
              <a:rPr lang="en-US" dirty="0" smtClean="0"/>
              <a:t>When </a:t>
            </a:r>
            <a:r>
              <a:rPr lang="en-US" dirty="0"/>
              <a:t>you virtualize a server, each server operating system runs </a:t>
            </a:r>
            <a:r>
              <a:rPr lang="en-US" dirty="0" smtClean="0"/>
              <a:t>on top </a:t>
            </a:r>
            <a:r>
              <a:rPr lang="en-US" dirty="0"/>
              <a:t>of special virtualization software called the </a:t>
            </a:r>
            <a:r>
              <a:rPr lang="en-US" dirty="0" smtClean="0"/>
              <a:t>hypervisor.</a:t>
            </a:r>
          </a:p>
          <a:p>
            <a:r>
              <a:rPr lang="en-US" dirty="0" smtClean="0"/>
              <a:t>Hypervisor </a:t>
            </a:r>
            <a:r>
              <a:rPr lang="en-US" dirty="0"/>
              <a:t>developers such as VMware and </a:t>
            </a:r>
            <a:r>
              <a:rPr lang="en-US" dirty="0" smtClean="0"/>
              <a:t>Microsoft constantly </a:t>
            </a:r>
            <a:r>
              <a:rPr lang="en-US" dirty="0"/>
              <a:t>focus on ways to lock down and secure the hypervisor to reduce risks</a:t>
            </a:r>
            <a:r>
              <a:rPr lang="en-US" dirty="0" smtClean="0"/>
              <a:t>.</a:t>
            </a:r>
          </a:p>
          <a:p>
            <a:r>
              <a:rPr lang="en-US" dirty="0" smtClean="0"/>
              <a:t>The </a:t>
            </a:r>
            <a:r>
              <a:rPr lang="en-US" dirty="0"/>
              <a:t>hypervisor will remain an attractive hacker target as companies </a:t>
            </a:r>
            <a:r>
              <a:rPr lang="en-US" dirty="0" smtClean="0"/>
              <a:t>continue to </a:t>
            </a:r>
            <a:r>
              <a:rPr lang="en-US" dirty="0"/>
              <a:t>virtualize solutions.</a:t>
            </a:r>
          </a:p>
        </p:txBody>
      </p:sp>
    </p:spTree>
    <p:extLst>
      <p:ext uri="{BB962C8B-B14F-4D97-AF65-F5344CB8AC3E}">
        <p14:creationId xmlns:p14="http://schemas.microsoft.com/office/powerpoint/2010/main" val="3123562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09550"/>
            <a:ext cx="6248400" cy="1543050"/>
          </a:xfrm>
        </p:spPr>
        <p:txBody>
          <a:bodyPr/>
          <a:lstStyle/>
          <a:p>
            <a:r>
              <a:rPr lang="en-US" dirty="0" smtClean="0"/>
              <a:t>Hypervisor Attack Continued</a:t>
            </a:r>
            <a:endParaRPr lang="en-US" dirty="0"/>
          </a:p>
        </p:txBody>
      </p:sp>
      <p:sp>
        <p:nvSpPr>
          <p:cNvPr id="3" name="Content Placeholder 2"/>
          <p:cNvSpPr>
            <a:spLocks noGrp="1"/>
          </p:cNvSpPr>
          <p:nvPr>
            <p:ph idx="1"/>
          </p:nvPr>
        </p:nvSpPr>
        <p:spPr>
          <a:xfrm>
            <a:off x="304800" y="2286000"/>
            <a:ext cx="8534400" cy="4267200"/>
          </a:xfrm>
        </p:spPr>
        <p:txBody>
          <a:bodyPr/>
          <a:lstStyle/>
          <a:p>
            <a:r>
              <a:rPr lang="en-US" dirty="0"/>
              <a:t>Hackers refer to the process of taking over the </a:t>
            </a:r>
            <a:r>
              <a:rPr lang="en-US" dirty="0" smtClean="0"/>
              <a:t>hypervisor as </a:t>
            </a:r>
            <a:r>
              <a:rPr lang="en-US" dirty="0"/>
              <a:t>a </a:t>
            </a:r>
            <a:r>
              <a:rPr lang="en-US" b="1" dirty="0" err="1"/>
              <a:t>hyperjacking</a:t>
            </a:r>
            <a:r>
              <a:rPr lang="en-US" b="1" dirty="0"/>
              <a:t> attack</a:t>
            </a:r>
            <a:r>
              <a:rPr lang="en-US" dirty="0" smtClean="0"/>
              <a:t>.</a:t>
            </a:r>
          </a:p>
          <a:p>
            <a:r>
              <a:rPr lang="en-US" dirty="0" smtClean="0"/>
              <a:t>To </a:t>
            </a:r>
            <a:r>
              <a:rPr lang="en-US" dirty="0"/>
              <a:t>reduce the chance of a </a:t>
            </a:r>
            <a:r>
              <a:rPr lang="en-US" dirty="0" smtClean="0"/>
              <a:t>hypervisor being </a:t>
            </a:r>
            <a:r>
              <a:rPr lang="en-US" dirty="0"/>
              <a:t>taken over by malicious code the underlying hardware may assign a </a:t>
            </a:r>
            <a:r>
              <a:rPr lang="en-US" dirty="0" smtClean="0"/>
              <a:t>state value</a:t>
            </a:r>
            <a:r>
              <a:rPr lang="en-US" dirty="0"/>
              <a:t>, like a cyclic redundancy check (CRC), to the hypervisor. If this </a:t>
            </a:r>
            <a:r>
              <a:rPr lang="en-US" dirty="0" smtClean="0"/>
              <a:t>value changes</a:t>
            </a:r>
            <a:r>
              <a:rPr lang="en-US" dirty="0"/>
              <a:t>, the hardware can detect that the hypervisor has been attacked or replaced.</a:t>
            </a:r>
          </a:p>
        </p:txBody>
      </p:sp>
    </p:spTree>
    <p:extLst>
      <p:ext uri="{BB962C8B-B14F-4D97-AF65-F5344CB8AC3E}">
        <p14:creationId xmlns:p14="http://schemas.microsoft.com/office/powerpoint/2010/main" val="3487347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Guest Hopping Attack</a:t>
            </a:r>
            <a:endParaRPr lang="en-US" dirty="0"/>
          </a:p>
        </p:txBody>
      </p:sp>
      <p:sp>
        <p:nvSpPr>
          <p:cNvPr id="3" name="Content Placeholder 2"/>
          <p:cNvSpPr>
            <a:spLocks noGrp="1"/>
          </p:cNvSpPr>
          <p:nvPr>
            <p:ph idx="1"/>
          </p:nvPr>
        </p:nvSpPr>
        <p:spPr>
          <a:xfrm>
            <a:off x="304800" y="2133600"/>
            <a:ext cx="8534400" cy="4419600"/>
          </a:xfrm>
        </p:spPr>
        <p:txBody>
          <a:bodyPr/>
          <a:lstStyle/>
          <a:p>
            <a:r>
              <a:rPr lang="en-US" dirty="0"/>
              <a:t>Hackers refer to an attack from one guest operating system to another as a </a:t>
            </a:r>
            <a:r>
              <a:rPr lang="en-US" b="1" dirty="0" smtClean="0"/>
              <a:t>guest hopping attack</a:t>
            </a:r>
            <a:r>
              <a:rPr lang="en-US" dirty="0"/>
              <a:t>.</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810000"/>
            <a:ext cx="6858000" cy="25504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7054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304800" y="2971800"/>
            <a:ext cx="8534400" cy="3581400"/>
          </a:xfrm>
        </p:spPr>
        <p:txBody>
          <a:bodyPr/>
          <a:lstStyle/>
          <a:p>
            <a:r>
              <a:rPr lang="en-US" sz="2000" dirty="0"/>
              <a:t> List the security advantages of using a cloud-based provider.</a:t>
            </a:r>
          </a:p>
          <a:p>
            <a:r>
              <a:rPr lang="en-US" sz="2000" dirty="0"/>
              <a:t> List the security disadvantages of using a cloud-based provider.</a:t>
            </a:r>
          </a:p>
          <a:p>
            <a:r>
              <a:rPr lang="en-US" sz="2000" dirty="0"/>
              <a:t> Describe common security threats to cloud-based environments.</a:t>
            </a:r>
          </a:p>
        </p:txBody>
      </p:sp>
    </p:spTree>
    <p:extLst>
      <p:ext uri="{BB962C8B-B14F-4D97-AF65-F5344CB8AC3E}">
        <p14:creationId xmlns:p14="http://schemas.microsoft.com/office/powerpoint/2010/main" val="155807490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09550"/>
            <a:ext cx="6248400" cy="1466850"/>
          </a:xfrm>
        </p:spPr>
        <p:txBody>
          <a:bodyPr/>
          <a:lstStyle/>
          <a:p>
            <a:r>
              <a:rPr lang="en-US" dirty="0" smtClean="0"/>
              <a:t>Real World: Cloud Security Alliance</a:t>
            </a:r>
            <a:endParaRPr lang="en-US" dirty="0"/>
          </a:p>
        </p:txBody>
      </p:sp>
      <p:sp>
        <p:nvSpPr>
          <p:cNvPr id="3" name="Content Placeholder 2"/>
          <p:cNvSpPr>
            <a:spLocks noGrp="1"/>
          </p:cNvSpPr>
          <p:nvPr>
            <p:ph idx="1"/>
          </p:nvPr>
        </p:nvSpPr>
        <p:spPr>
          <a:xfrm>
            <a:off x="304800" y="2133600"/>
            <a:ext cx="8534400" cy="4419600"/>
          </a:xfrm>
        </p:spPr>
        <p:txBody>
          <a:bodyPr/>
          <a:lstStyle/>
          <a:p>
            <a:r>
              <a:rPr lang="en-US" dirty="0" smtClean="0"/>
              <a:t>T</a:t>
            </a:r>
            <a:r>
              <a:rPr lang="en-US" dirty="0"/>
              <a:t>he Cloud Security Alliance is a not-for-profit organization, the goal of which is to </a:t>
            </a:r>
            <a:r>
              <a:rPr lang="en-US" dirty="0" smtClean="0"/>
              <a:t>promote education </a:t>
            </a:r>
            <a:r>
              <a:rPr lang="en-US" dirty="0"/>
              <a:t>of cloud security issues. </a:t>
            </a:r>
            <a:endParaRPr lang="en-US" dirty="0" smtClean="0"/>
          </a:p>
          <a:p>
            <a:r>
              <a:rPr lang="en-US" dirty="0" smtClean="0"/>
              <a:t>The </a:t>
            </a:r>
            <a:r>
              <a:rPr lang="en-US" dirty="0"/>
              <a:t>Cloud Security Alliance consists of a large </a:t>
            </a:r>
            <a:r>
              <a:rPr lang="en-US" dirty="0" smtClean="0"/>
              <a:t>coalition of </a:t>
            </a:r>
            <a:r>
              <a:rPr lang="en-US" dirty="0"/>
              <a:t>cloud practitioners, companies, associations, and other cloud stakeholders.</a:t>
            </a:r>
          </a:p>
        </p:txBody>
      </p:sp>
    </p:spTree>
    <p:extLst>
      <p:ext uri="{BB962C8B-B14F-4D97-AF65-F5344CB8AC3E}">
        <p14:creationId xmlns:p14="http://schemas.microsoft.com/office/powerpoint/2010/main" val="2554271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Injection Attack</a:t>
            </a:r>
            <a:endParaRPr lang="en-US" dirty="0"/>
          </a:p>
        </p:txBody>
      </p:sp>
      <p:sp>
        <p:nvSpPr>
          <p:cNvPr id="3" name="Content Placeholder 2"/>
          <p:cNvSpPr>
            <a:spLocks noGrp="1"/>
          </p:cNvSpPr>
          <p:nvPr>
            <p:ph idx="1"/>
          </p:nvPr>
        </p:nvSpPr>
        <p:spPr>
          <a:xfrm>
            <a:off x="304800" y="2362200"/>
            <a:ext cx="8534400" cy="4191000"/>
          </a:xfrm>
        </p:spPr>
        <p:txBody>
          <a:bodyPr/>
          <a:lstStyle/>
          <a:p>
            <a:r>
              <a:rPr lang="en-US" dirty="0"/>
              <a:t>Many web applications present forms that users must complete by filling </a:t>
            </a:r>
            <a:r>
              <a:rPr lang="en-US" dirty="0" smtClean="0"/>
              <a:t>in fields </a:t>
            </a:r>
            <a:r>
              <a:rPr lang="en-US" dirty="0"/>
              <a:t>and then submitting the form contents for processing. </a:t>
            </a:r>
            <a:endParaRPr lang="en-US" dirty="0" smtClean="0"/>
          </a:p>
          <a:p>
            <a:r>
              <a:rPr lang="en-US" dirty="0" smtClean="0"/>
              <a:t>The application that </a:t>
            </a:r>
            <a:r>
              <a:rPr lang="en-US" dirty="0"/>
              <a:t>receives the form data often stores the data within an SQL </a:t>
            </a:r>
            <a:r>
              <a:rPr lang="en-US" dirty="0" smtClean="0"/>
              <a:t>database.</a:t>
            </a:r>
          </a:p>
        </p:txBody>
      </p:sp>
    </p:spTree>
    <p:extLst>
      <p:ext uri="{BB962C8B-B14F-4D97-AF65-F5344CB8AC3E}">
        <p14:creationId xmlns:p14="http://schemas.microsoft.com/office/powerpoint/2010/main" val="10129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09550"/>
            <a:ext cx="6248400" cy="1466850"/>
          </a:xfrm>
        </p:spPr>
        <p:txBody>
          <a:bodyPr/>
          <a:lstStyle/>
          <a:p>
            <a:r>
              <a:rPr lang="en-US" dirty="0" smtClean="0"/>
              <a:t>SQL Injection Attack Continued</a:t>
            </a:r>
            <a:endParaRPr lang="en-US" dirty="0"/>
          </a:p>
        </p:txBody>
      </p:sp>
      <p:sp>
        <p:nvSpPr>
          <p:cNvPr id="3" name="Content Placeholder 2"/>
          <p:cNvSpPr>
            <a:spLocks noGrp="1"/>
          </p:cNvSpPr>
          <p:nvPr>
            <p:ph idx="1"/>
          </p:nvPr>
        </p:nvSpPr>
        <p:spPr>
          <a:xfrm>
            <a:off x="304800" y="2133600"/>
            <a:ext cx="8534400" cy="4419600"/>
          </a:xfrm>
        </p:spPr>
        <p:txBody>
          <a:bodyPr/>
          <a:lstStyle/>
          <a:p>
            <a:r>
              <a:rPr lang="en-US" dirty="0"/>
              <a:t>An </a:t>
            </a:r>
            <a:r>
              <a:rPr lang="en-US" b="1" dirty="0"/>
              <a:t>SQL-injection attack </a:t>
            </a:r>
            <a:r>
              <a:rPr lang="en-US" dirty="0"/>
              <a:t>occurs when a malicious user inserts one or more SQL queries within one or more of the fields. For example, rather than simply typing in his or her last name, the hacker might type the following:</a:t>
            </a:r>
          </a:p>
          <a:p>
            <a:pPr marL="0" indent="0">
              <a:buNone/>
            </a:pPr>
            <a:r>
              <a:rPr lang="en-US" b="1" dirty="0" smtClean="0"/>
              <a:t>	Smith</a:t>
            </a:r>
            <a:r>
              <a:rPr lang="en-US" b="1" dirty="0"/>
              <a:t>; DROP DATABASE EMPLOYEES;</a:t>
            </a:r>
            <a:endParaRPr lang="en-US" dirty="0"/>
          </a:p>
          <a:p>
            <a:r>
              <a:rPr lang="en-US" dirty="0"/>
              <a:t>Depending on how the database uses the user input, the processing </a:t>
            </a:r>
            <a:r>
              <a:rPr lang="en-US" dirty="0" smtClean="0"/>
              <a:t>may result </a:t>
            </a:r>
            <a:r>
              <a:rPr lang="en-US" dirty="0"/>
              <a:t>in the execution of the injected SQL, which in this case would delete </a:t>
            </a:r>
            <a:r>
              <a:rPr lang="en-US" dirty="0" smtClean="0"/>
              <a:t>the database </a:t>
            </a:r>
            <a:r>
              <a:rPr lang="en-US" dirty="0"/>
              <a:t>of the company’s employees.</a:t>
            </a:r>
          </a:p>
        </p:txBody>
      </p:sp>
    </p:spTree>
    <p:extLst>
      <p:ext uri="{BB962C8B-B14F-4D97-AF65-F5344CB8AC3E}">
        <p14:creationId xmlns:p14="http://schemas.microsoft.com/office/powerpoint/2010/main" val="1400058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09550"/>
            <a:ext cx="6248400" cy="1543050"/>
          </a:xfrm>
        </p:spPr>
        <p:txBody>
          <a:bodyPr/>
          <a:lstStyle/>
          <a:p>
            <a:r>
              <a:rPr lang="en-US" dirty="0" smtClean="0"/>
              <a:t>SQL Injection Attack Continued</a:t>
            </a:r>
            <a:endParaRPr lang="en-US" dirty="0"/>
          </a:p>
        </p:txBody>
      </p:sp>
      <p:sp>
        <p:nvSpPr>
          <p:cNvPr id="3" name="Content Placeholder 2"/>
          <p:cNvSpPr>
            <a:spLocks noGrp="1"/>
          </p:cNvSpPr>
          <p:nvPr>
            <p:ph idx="1"/>
          </p:nvPr>
        </p:nvSpPr>
        <p:spPr>
          <a:xfrm>
            <a:off x="304800" y="2209800"/>
            <a:ext cx="8534400" cy="4343400"/>
          </a:xfrm>
        </p:spPr>
        <p:txBody>
          <a:bodyPr/>
          <a:lstStyle/>
          <a:p>
            <a:r>
              <a:rPr lang="en-US" dirty="0"/>
              <a:t>Many cloud-based software as a service (</a:t>
            </a:r>
            <a:r>
              <a:rPr lang="en-US" dirty="0" err="1"/>
              <a:t>SaaS</a:t>
            </a:r>
            <a:r>
              <a:rPr lang="en-US" dirty="0"/>
              <a:t>) solutions are </a:t>
            </a:r>
            <a:r>
              <a:rPr lang="en-US" dirty="0" smtClean="0"/>
              <a:t>multitenant applications</a:t>
            </a:r>
            <a:r>
              <a:rPr lang="en-US" dirty="0"/>
              <a:t>, which means different customers may share underlying </a:t>
            </a:r>
            <a:r>
              <a:rPr lang="en-US" dirty="0" smtClean="0"/>
              <a:t>resources such </a:t>
            </a:r>
            <a:r>
              <a:rPr lang="en-US" dirty="0"/>
              <a:t>as a database. </a:t>
            </a:r>
            <a:endParaRPr lang="en-US" dirty="0" smtClean="0"/>
          </a:p>
          <a:p>
            <a:r>
              <a:rPr lang="en-US" dirty="0" smtClean="0"/>
              <a:t>If </a:t>
            </a:r>
            <a:r>
              <a:rPr lang="en-US" dirty="0"/>
              <a:t>the </a:t>
            </a:r>
            <a:r>
              <a:rPr lang="en-US" dirty="0" err="1"/>
              <a:t>SaaS</a:t>
            </a:r>
            <a:r>
              <a:rPr lang="en-US" dirty="0"/>
              <a:t> application falls victim to SQL injection, it </a:t>
            </a:r>
            <a:r>
              <a:rPr lang="en-US" dirty="0" smtClean="0"/>
              <a:t>might be </a:t>
            </a:r>
            <a:r>
              <a:rPr lang="en-US" dirty="0"/>
              <a:t>possible for a user in one company to view, change, or destroy the data </a:t>
            </a:r>
            <a:r>
              <a:rPr lang="en-US" dirty="0" smtClean="0"/>
              <a:t>of another </a:t>
            </a:r>
            <a:r>
              <a:rPr lang="en-US" dirty="0"/>
              <a:t>company.</a:t>
            </a:r>
          </a:p>
        </p:txBody>
      </p:sp>
    </p:spTree>
    <p:extLst>
      <p:ext uri="{BB962C8B-B14F-4D97-AF65-F5344CB8AC3E}">
        <p14:creationId xmlns:p14="http://schemas.microsoft.com/office/powerpoint/2010/main" val="3792279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World: ENISA</a:t>
            </a:r>
            <a:endParaRPr lang="en-US" dirty="0"/>
          </a:p>
        </p:txBody>
      </p:sp>
      <p:sp>
        <p:nvSpPr>
          <p:cNvPr id="3" name="Content Placeholder 2"/>
          <p:cNvSpPr>
            <a:spLocks noGrp="1"/>
          </p:cNvSpPr>
          <p:nvPr>
            <p:ph idx="1"/>
          </p:nvPr>
        </p:nvSpPr>
        <p:spPr>
          <a:xfrm>
            <a:off x="304800" y="2286000"/>
            <a:ext cx="8534400" cy="4267200"/>
          </a:xfrm>
        </p:spPr>
        <p:txBody>
          <a:bodyPr/>
          <a:lstStyle/>
          <a:p>
            <a:r>
              <a:rPr lang="en-US" dirty="0" smtClean="0"/>
              <a:t>T</a:t>
            </a:r>
            <a:r>
              <a:rPr lang="en-US" dirty="0"/>
              <a:t>he European Network and Information Security Agency (ENISA), based in Greece, </a:t>
            </a:r>
            <a:r>
              <a:rPr lang="en-US" dirty="0" smtClean="0"/>
              <a:t>promotes </a:t>
            </a:r>
            <a:r>
              <a:rPr lang="en-US" dirty="0" err="1" smtClean="0"/>
              <a:t>cybersecurity</a:t>
            </a:r>
            <a:r>
              <a:rPr lang="en-US" dirty="0" smtClean="0"/>
              <a:t> </a:t>
            </a:r>
            <a:r>
              <a:rPr lang="en-US" dirty="0"/>
              <a:t>best practices. Within the ENISA website, you will find a broad range of </a:t>
            </a:r>
            <a:r>
              <a:rPr lang="en-US" dirty="0" smtClean="0"/>
              <a:t>papers and </a:t>
            </a:r>
            <a:r>
              <a:rPr lang="en-US" dirty="0"/>
              <a:t>reports on a variety of security topics.</a:t>
            </a:r>
          </a:p>
        </p:txBody>
      </p:sp>
    </p:spTree>
    <p:extLst>
      <p:ext uri="{BB962C8B-B14F-4D97-AF65-F5344CB8AC3E}">
        <p14:creationId xmlns:p14="http://schemas.microsoft.com/office/powerpoint/2010/main" val="4189888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09550"/>
            <a:ext cx="6248400" cy="2000250"/>
          </a:xfrm>
        </p:spPr>
        <p:txBody>
          <a:bodyPr/>
          <a:lstStyle/>
          <a:p>
            <a:r>
              <a:rPr lang="en-US" dirty="0" smtClean="0"/>
              <a:t>Improving Physical Security through Colocation</a:t>
            </a:r>
            <a:endParaRPr lang="en-US" dirty="0"/>
          </a:p>
        </p:txBody>
      </p:sp>
      <p:sp>
        <p:nvSpPr>
          <p:cNvPr id="3" name="Content Placeholder 2"/>
          <p:cNvSpPr>
            <a:spLocks noGrp="1"/>
          </p:cNvSpPr>
          <p:nvPr>
            <p:ph idx="1"/>
          </p:nvPr>
        </p:nvSpPr>
        <p:spPr>
          <a:xfrm>
            <a:off x="304800" y="2362200"/>
            <a:ext cx="8534400" cy="4191000"/>
          </a:xfrm>
        </p:spPr>
        <p:txBody>
          <a:bodyPr/>
          <a:lstStyle/>
          <a:p>
            <a:r>
              <a:rPr lang="en-US" dirty="0"/>
              <a:t>By using </a:t>
            </a:r>
            <a:r>
              <a:rPr lang="en-US" dirty="0" err="1"/>
              <a:t>colocated</a:t>
            </a:r>
            <a:r>
              <a:rPr lang="en-US" dirty="0"/>
              <a:t>, replicated hardware and software, cloud solution providers reduce many threats </a:t>
            </a:r>
            <a:r>
              <a:rPr lang="en-US" dirty="0" smtClean="0"/>
              <a:t>to IT </a:t>
            </a:r>
            <a:r>
              <a:rPr lang="en-US" dirty="0"/>
              <a:t>resources.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4109815"/>
            <a:ext cx="4019550" cy="22073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53335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Terms</a:t>
            </a:r>
            <a:endParaRPr lang="en-US" dirty="0"/>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738" y="2471738"/>
            <a:ext cx="8010525"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16388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Review</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List </a:t>
            </a:r>
            <a:r>
              <a:rPr lang="en-US" dirty="0"/>
              <a:t>the security advantages of cloud-based solutions.</a:t>
            </a:r>
          </a:p>
          <a:p>
            <a:pPr marL="514350" indent="-514350">
              <a:buFont typeface="+mj-lt"/>
              <a:buAutoNum type="arabicPeriod"/>
            </a:pPr>
            <a:r>
              <a:rPr lang="en-US" dirty="0" smtClean="0"/>
              <a:t>List </a:t>
            </a:r>
            <a:r>
              <a:rPr lang="en-US" dirty="0"/>
              <a:t>the security disadvantages of cloud-based solutions.</a:t>
            </a:r>
          </a:p>
          <a:p>
            <a:pPr marL="514350" indent="-514350">
              <a:buFont typeface="+mj-lt"/>
              <a:buAutoNum type="arabicPeriod"/>
            </a:pPr>
            <a:r>
              <a:rPr lang="en-US" dirty="0" smtClean="0"/>
              <a:t>Define </a:t>
            </a:r>
            <a:r>
              <a:rPr lang="en-US" dirty="0"/>
              <a:t>and discuss the data wiping process.</a:t>
            </a:r>
          </a:p>
          <a:p>
            <a:pPr marL="514350" indent="-514350">
              <a:buFont typeface="+mj-lt"/>
              <a:buAutoNum type="arabicPeriod"/>
            </a:pPr>
            <a:r>
              <a:rPr lang="en-US" dirty="0" smtClean="0"/>
              <a:t>Discuss </a:t>
            </a:r>
            <a:r>
              <a:rPr lang="en-US" dirty="0"/>
              <a:t>how a cloud-based solution provider may reduce the risk of a </a:t>
            </a:r>
            <a:r>
              <a:rPr lang="en-US" dirty="0" err="1"/>
              <a:t>DDoS</a:t>
            </a:r>
            <a:r>
              <a:rPr lang="en-US" dirty="0"/>
              <a:t> attack.</a:t>
            </a:r>
          </a:p>
          <a:p>
            <a:pPr marL="514350" indent="-514350">
              <a:buFont typeface="+mj-lt"/>
              <a:buAutoNum type="arabicPeriod"/>
            </a:pPr>
            <a:r>
              <a:rPr lang="en-US" dirty="0" smtClean="0"/>
              <a:t>Define </a:t>
            </a:r>
            <a:r>
              <a:rPr lang="en-US" dirty="0"/>
              <a:t>and discuss </a:t>
            </a:r>
            <a:r>
              <a:rPr lang="en-US" dirty="0" err="1"/>
              <a:t>hyperjacking</a:t>
            </a:r>
            <a:r>
              <a:rPr lang="en-US" dirty="0"/>
              <a:t> attacks.</a:t>
            </a:r>
          </a:p>
          <a:p>
            <a:pPr marL="514350" indent="-514350">
              <a:buFont typeface="+mj-lt"/>
              <a:buAutoNum type="arabicPeriod"/>
            </a:pPr>
            <a:r>
              <a:rPr lang="en-US" dirty="0" smtClean="0"/>
              <a:t>Define </a:t>
            </a:r>
            <a:r>
              <a:rPr lang="en-US" dirty="0"/>
              <a:t>and discuss guest-hopping attacks.</a:t>
            </a:r>
          </a:p>
        </p:txBody>
      </p:sp>
    </p:spTree>
    <p:extLst>
      <p:ext uri="{BB962C8B-B14F-4D97-AF65-F5344CB8AC3E}">
        <p14:creationId xmlns:p14="http://schemas.microsoft.com/office/powerpoint/2010/main" val="1888478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Security</a:t>
            </a:r>
            <a:endParaRPr lang="en-US" dirty="0"/>
          </a:p>
        </p:txBody>
      </p:sp>
      <p:sp>
        <p:nvSpPr>
          <p:cNvPr id="3" name="Content Placeholder 2"/>
          <p:cNvSpPr>
            <a:spLocks noGrp="1"/>
          </p:cNvSpPr>
          <p:nvPr>
            <p:ph idx="1"/>
          </p:nvPr>
        </p:nvSpPr>
        <p:spPr>
          <a:xfrm>
            <a:off x="304800" y="2209800"/>
            <a:ext cx="8534400" cy="4343400"/>
          </a:xfrm>
        </p:spPr>
        <p:txBody>
          <a:bodyPr/>
          <a:lstStyle/>
          <a:p>
            <a:r>
              <a:rPr lang="en-US" dirty="0" smtClean="0"/>
              <a:t>IT data centers </a:t>
            </a:r>
            <a:r>
              <a:rPr lang="en-US" dirty="0"/>
              <a:t>have been secured physically to prevent </a:t>
            </a:r>
            <a:r>
              <a:rPr lang="en-US" dirty="0" smtClean="0"/>
              <a:t>users who </a:t>
            </a:r>
            <a:r>
              <a:rPr lang="en-US" dirty="0"/>
              <a:t>do not have a need to physically touch computers, servers, and </a:t>
            </a:r>
            <a:r>
              <a:rPr lang="en-US" dirty="0" smtClean="0"/>
              <a:t>storage devices </a:t>
            </a:r>
            <a:r>
              <a:rPr lang="en-US" dirty="0"/>
              <a:t>from doing so. </a:t>
            </a:r>
            <a:endParaRPr lang="en-US" dirty="0" smtClean="0"/>
          </a:p>
          <a:p>
            <a:r>
              <a:rPr lang="en-US" dirty="0" smtClean="0"/>
              <a:t>A </a:t>
            </a:r>
            <a:r>
              <a:rPr lang="en-US" dirty="0"/>
              <a:t>general security rule is that if an individual </a:t>
            </a:r>
            <a:r>
              <a:rPr lang="en-US" dirty="0" smtClean="0"/>
              <a:t>can physically </a:t>
            </a:r>
            <a:r>
              <a:rPr lang="en-US" dirty="0"/>
              <a:t>touch a device, the individual can more easily break into </a:t>
            </a:r>
            <a:r>
              <a:rPr lang="en-US" dirty="0" smtClean="0"/>
              <a:t>the device</a:t>
            </a:r>
            <a:r>
              <a:rPr lang="en-US" dirty="0"/>
              <a:t>.</a:t>
            </a:r>
          </a:p>
        </p:txBody>
      </p:sp>
    </p:spTree>
    <p:extLst>
      <p:ext uri="{BB962C8B-B14F-4D97-AF65-F5344CB8AC3E}">
        <p14:creationId xmlns:p14="http://schemas.microsoft.com/office/powerpoint/2010/main" val="3282049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09550"/>
            <a:ext cx="6248400" cy="1924050"/>
          </a:xfrm>
        </p:spPr>
        <p:txBody>
          <a:bodyPr/>
          <a:lstStyle/>
          <a:p>
            <a:r>
              <a:rPr lang="en-US" dirty="0" smtClean="0"/>
              <a:t>Advantages of Cloud Providers with Respect to Security</a:t>
            </a:r>
            <a:endParaRPr lang="en-US" dirty="0"/>
          </a:p>
        </p:txBody>
      </p:sp>
      <p:sp>
        <p:nvSpPr>
          <p:cNvPr id="3" name="Content Placeholder 2"/>
          <p:cNvSpPr>
            <a:spLocks noGrp="1"/>
          </p:cNvSpPr>
          <p:nvPr>
            <p:ph idx="1"/>
          </p:nvPr>
        </p:nvSpPr>
        <p:spPr>
          <a:xfrm>
            <a:off x="304800" y="2590800"/>
            <a:ext cx="8534400" cy="3962400"/>
          </a:xfrm>
        </p:spPr>
        <p:txBody>
          <a:bodyPr/>
          <a:lstStyle/>
          <a:p>
            <a:r>
              <a:rPr lang="en-US" dirty="0"/>
              <a:t>Immediate deployment of software </a:t>
            </a:r>
            <a:r>
              <a:rPr lang="en-US" dirty="0" smtClean="0"/>
              <a:t>patches</a:t>
            </a:r>
          </a:p>
          <a:p>
            <a:r>
              <a:rPr lang="en-US" dirty="0"/>
              <a:t>Extended human-relations </a:t>
            </a:r>
            <a:r>
              <a:rPr lang="en-US" dirty="0" smtClean="0"/>
              <a:t>reach</a:t>
            </a:r>
          </a:p>
          <a:p>
            <a:r>
              <a:rPr lang="en-US" dirty="0"/>
              <a:t>Hardware and software </a:t>
            </a:r>
            <a:r>
              <a:rPr lang="en-US" dirty="0" smtClean="0"/>
              <a:t>redundancy</a:t>
            </a:r>
          </a:p>
          <a:p>
            <a:r>
              <a:rPr lang="en-US" dirty="0"/>
              <a:t>Timeliness of incident </a:t>
            </a:r>
            <a:r>
              <a:rPr lang="en-US" dirty="0" smtClean="0"/>
              <a:t>response</a:t>
            </a:r>
          </a:p>
          <a:p>
            <a:r>
              <a:rPr lang="en-US" dirty="0"/>
              <a:t>Specialists instead of </a:t>
            </a:r>
            <a:r>
              <a:rPr lang="en-US" dirty="0" smtClean="0"/>
              <a:t>personnel</a:t>
            </a:r>
          </a:p>
          <a:p>
            <a:endParaRPr lang="en-US" dirty="0" smtClean="0"/>
          </a:p>
          <a:p>
            <a:endParaRPr lang="en-US" dirty="0"/>
          </a:p>
        </p:txBody>
      </p:sp>
    </p:spTree>
    <p:extLst>
      <p:ext uri="{BB962C8B-B14F-4D97-AF65-F5344CB8AC3E}">
        <p14:creationId xmlns:p14="http://schemas.microsoft.com/office/powerpoint/2010/main" val="2862764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09550"/>
            <a:ext cx="6248400" cy="1695450"/>
          </a:xfrm>
        </p:spPr>
        <p:txBody>
          <a:bodyPr/>
          <a:lstStyle/>
          <a:p>
            <a:r>
              <a:rPr lang="en-US" dirty="0" smtClean="0"/>
              <a:t>Disadvantages of Cloud-Based Security</a:t>
            </a:r>
            <a:endParaRPr lang="en-US" dirty="0"/>
          </a:p>
        </p:txBody>
      </p:sp>
      <p:sp>
        <p:nvSpPr>
          <p:cNvPr id="3" name="Content Placeholder 2"/>
          <p:cNvSpPr>
            <a:spLocks noGrp="1"/>
          </p:cNvSpPr>
          <p:nvPr>
            <p:ph idx="1"/>
          </p:nvPr>
        </p:nvSpPr>
        <p:spPr>
          <a:xfrm>
            <a:off x="304800" y="2590800"/>
            <a:ext cx="8534400" cy="3962400"/>
          </a:xfrm>
        </p:spPr>
        <p:txBody>
          <a:bodyPr/>
          <a:lstStyle/>
          <a:p>
            <a:r>
              <a:rPr lang="en-US" dirty="0"/>
              <a:t>Country or </a:t>
            </a:r>
            <a:r>
              <a:rPr lang="en-US" dirty="0" smtClean="0"/>
              <a:t>jurisdiction issues</a:t>
            </a:r>
          </a:p>
          <a:p>
            <a:r>
              <a:rPr lang="en-US" dirty="0"/>
              <a:t>Multitenant </a:t>
            </a:r>
            <a:r>
              <a:rPr lang="en-US" dirty="0" smtClean="0"/>
              <a:t>risks</a:t>
            </a:r>
          </a:p>
          <a:p>
            <a:r>
              <a:rPr lang="en-US" dirty="0"/>
              <a:t>Malicious </a:t>
            </a:r>
            <a:r>
              <a:rPr lang="en-US" dirty="0" smtClean="0"/>
              <a:t>insiders</a:t>
            </a:r>
          </a:p>
          <a:p>
            <a:r>
              <a:rPr lang="en-US" dirty="0"/>
              <a:t>Vendor lock </a:t>
            </a:r>
            <a:r>
              <a:rPr lang="en-US" dirty="0" smtClean="0"/>
              <a:t>in</a:t>
            </a:r>
          </a:p>
          <a:p>
            <a:r>
              <a:rPr lang="en-US" dirty="0"/>
              <a:t>Risk of the cloud-based provider failing</a:t>
            </a:r>
          </a:p>
        </p:txBody>
      </p:sp>
    </p:spTree>
    <p:extLst>
      <p:ext uri="{BB962C8B-B14F-4D97-AF65-F5344CB8AC3E}">
        <p14:creationId xmlns:p14="http://schemas.microsoft.com/office/powerpoint/2010/main" val="103797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09550"/>
            <a:ext cx="6248400" cy="1847850"/>
          </a:xfrm>
        </p:spPr>
        <p:txBody>
          <a:bodyPr/>
          <a:lstStyle/>
          <a:p>
            <a:r>
              <a:rPr lang="en-US" dirty="0" smtClean="0"/>
              <a:t>Real World:</a:t>
            </a:r>
            <a:r>
              <a:rPr lang="en-US" b="1" dirty="0" smtClean="0"/>
              <a:t> </a:t>
            </a:r>
            <a:r>
              <a:rPr lang="en-US" dirty="0" smtClean="0"/>
              <a:t>McAfee Security as a Service</a:t>
            </a:r>
            <a:endParaRPr lang="en-US" dirty="0"/>
          </a:p>
        </p:txBody>
      </p:sp>
      <p:sp>
        <p:nvSpPr>
          <p:cNvPr id="3" name="Content Placeholder 2"/>
          <p:cNvSpPr>
            <a:spLocks noGrp="1"/>
          </p:cNvSpPr>
          <p:nvPr>
            <p:ph idx="1"/>
          </p:nvPr>
        </p:nvSpPr>
        <p:spPr>
          <a:xfrm>
            <a:off x="304800" y="2286000"/>
            <a:ext cx="8534400" cy="4267200"/>
          </a:xfrm>
        </p:spPr>
        <p:txBody>
          <a:bodyPr/>
          <a:lstStyle/>
          <a:p>
            <a:r>
              <a:rPr lang="en-US" dirty="0"/>
              <a:t>McAfee now offers a range of security solutions that deploy from the cloud. The </a:t>
            </a:r>
            <a:r>
              <a:rPr lang="en-US" dirty="0" smtClean="0"/>
              <a:t>solutions protect </a:t>
            </a:r>
            <a:r>
              <a:rPr lang="en-US" dirty="0"/>
              <a:t>e-mail (spam, phishing, redirection, and virus elimination), websites, desktop computers</a:t>
            </a:r>
            <a:r>
              <a:rPr lang="en-US" dirty="0" smtClean="0"/>
              <a:t>, mobile </a:t>
            </a:r>
            <a:r>
              <a:rPr lang="en-US" dirty="0"/>
              <a:t>devices, and more.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4472299"/>
            <a:ext cx="3734286" cy="18049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30448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Storage Wiping</a:t>
            </a:r>
          </a:p>
        </p:txBody>
      </p:sp>
      <p:sp>
        <p:nvSpPr>
          <p:cNvPr id="3" name="Content Placeholder 2"/>
          <p:cNvSpPr>
            <a:spLocks noGrp="1"/>
          </p:cNvSpPr>
          <p:nvPr>
            <p:ph idx="1"/>
          </p:nvPr>
        </p:nvSpPr>
        <p:spPr>
          <a:xfrm>
            <a:off x="304800" y="2362200"/>
            <a:ext cx="8534400" cy="4191000"/>
          </a:xfrm>
        </p:spPr>
        <p:txBody>
          <a:bodyPr/>
          <a:lstStyle/>
          <a:p>
            <a:r>
              <a:rPr lang="en-US" dirty="0"/>
              <a:t>Within a cloud-based disk storage facility, file wiping </a:t>
            </a:r>
            <a:r>
              <a:rPr lang="en-US" dirty="0" smtClean="0"/>
              <a:t>overwrites a </a:t>
            </a:r>
            <a:r>
              <a:rPr lang="en-US" dirty="0"/>
              <a:t>file’s previous contents when the file is deleted.</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581400"/>
            <a:ext cx="3942714" cy="27467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61382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Denial of Service Attacks</a:t>
            </a:r>
            <a:endParaRPr lang="en-US" dirty="0"/>
          </a:p>
        </p:txBody>
      </p:sp>
      <p:sp>
        <p:nvSpPr>
          <p:cNvPr id="3" name="Content Placeholder 2"/>
          <p:cNvSpPr>
            <a:spLocks noGrp="1"/>
          </p:cNvSpPr>
          <p:nvPr>
            <p:ph idx="1"/>
          </p:nvPr>
        </p:nvSpPr>
        <p:spPr>
          <a:xfrm>
            <a:off x="304800" y="2209800"/>
            <a:ext cx="8534400" cy="4343400"/>
          </a:xfrm>
        </p:spPr>
        <p:txBody>
          <a:bodyPr/>
          <a:lstStyle/>
          <a:p>
            <a:r>
              <a:rPr lang="en-US" dirty="0"/>
              <a:t>A </a:t>
            </a:r>
            <a:r>
              <a:rPr lang="en-US" b="1" dirty="0"/>
              <a:t>denial-of-service attack </a:t>
            </a:r>
            <a:r>
              <a:rPr lang="en-US" dirty="0"/>
              <a:t>is a hacker attack on a site, the goal of which is </a:t>
            </a:r>
            <a:r>
              <a:rPr lang="en-US" dirty="0" smtClean="0"/>
              <a:t>to consume </a:t>
            </a:r>
            <a:r>
              <a:rPr lang="en-US" dirty="0"/>
              <a:t>system resources so that the resources cannot be used by the site’s users.</a:t>
            </a:r>
          </a:p>
          <a:p>
            <a:r>
              <a:rPr lang="en-US" dirty="0"/>
              <a:t>The motivation for and the implementation of denial-of-service attacks differ.</a:t>
            </a:r>
          </a:p>
        </p:txBody>
      </p:sp>
    </p:spTree>
    <p:extLst>
      <p:ext uri="{BB962C8B-B14F-4D97-AF65-F5344CB8AC3E}">
        <p14:creationId xmlns:p14="http://schemas.microsoft.com/office/powerpoint/2010/main" val="3192919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Denial of Service</a:t>
            </a:r>
            <a:endParaRPr lang="en-US" dirty="0"/>
          </a:p>
        </p:txBody>
      </p:sp>
      <p:sp>
        <p:nvSpPr>
          <p:cNvPr id="3" name="Content Placeholder 2"/>
          <p:cNvSpPr>
            <a:spLocks noGrp="1"/>
          </p:cNvSpPr>
          <p:nvPr>
            <p:ph idx="1"/>
          </p:nvPr>
        </p:nvSpPr>
        <p:spPr>
          <a:xfrm>
            <a:off x="304800" y="2438400"/>
            <a:ext cx="8534400" cy="4114800"/>
          </a:xfrm>
        </p:spPr>
        <p:txBody>
          <a:bodyPr/>
          <a:lstStyle/>
          <a:p>
            <a:pPr marL="0" indent="0">
              <a:buNone/>
            </a:pPr>
            <a:r>
              <a:rPr lang="en-US" b="1" dirty="0"/>
              <a:t>:Loop</a:t>
            </a:r>
          </a:p>
          <a:p>
            <a:pPr marL="0" indent="0">
              <a:buNone/>
            </a:pPr>
            <a:r>
              <a:rPr lang="en-US" b="1" dirty="0"/>
              <a:t>ping SomeSite.com</a:t>
            </a:r>
          </a:p>
          <a:p>
            <a:pPr marL="0" indent="0">
              <a:buNone/>
            </a:pPr>
            <a:r>
              <a:rPr lang="en-US" b="1" dirty="0" smtClean="0"/>
              <a:t>GOTO Loop</a:t>
            </a:r>
          </a:p>
          <a:p>
            <a:pPr marL="0" indent="0">
              <a:buNone/>
            </a:pPr>
            <a:endParaRPr lang="en-US" b="1" dirty="0"/>
          </a:p>
          <a:p>
            <a:r>
              <a:rPr lang="en-US" dirty="0" smtClean="0"/>
              <a:t>While responding to the ping message, the server can handle fewer other requests</a:t>
            </a:r>
            <a:endParaRPr lang="en-US" dirty="0"/>
          </a:p>
        </p:txBody>
      </p:sp>
    </p:spTree>
    <p:extLst>
      <p:ext uri="{BB962C8B-B14F-4D97-AF65-F5344CB8AC3E}">
        <p14:creationId xmlns:p14="http://schemas.microsoft.com/office/powerpoint/2010/main" val="8798674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23427d8a725826adad8c81745327cd03b527b30"/>
  <p:tag name="ARTICULATE_PROJECT_OPEN" val="0"/>
</p:tagLst>
</file>

<file path=ppt/theme/theme1.xml><?xml version="1.0" encoding="utf-8"?>
<a:theme xmlns:a="http://schemas.openxmlformats.org/drawingml/2006/main" name="PPP_SNATU_TXT_In_The_Cloud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PPP_SNATU_TXT_In_The_Clouds</Template>
  <TotalTime>3882</TotalTime>
  <Words>1226</Words>
  <Application>Microsoft Macintosh PowerPoint</Application>
  <PresentationFormat>On-screen Show (4:3)</PresentationFormat>
  <Paragraphs>90</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PPP_SNATU_TXT_In_The_Clouds</vt:lpstr>
      <vt:lpstr>Cloud Computing</vt:lpstr>
      <vt:lpstr>Learning Objectives</vt:lpstr>
      <vt:lpstr>Physical Security</vt:lpstr>
      <vt:lpstr>Advantages of Cloud Providers with Respect to Security</vt:lpstr>
      <vt:lpstr>Disadvantages of Cloud-Based Security</vt:lpstr>
      <vt:lpstr>Real World: McAfee Security as a Service</vt:lpstr>
      <vt:lpstr>Data Storage Wiping</vt:lpstr>
      <vt:lpstr>Denial of Service Attacks</vt:lpstr>
      <vt:lpstr>Simple Denial of Service</vt:lpstr>
      <vt:lpstr>Distributed Denial of Service (DDOS) Attack</vt:lpstr>
      <vt:lpstr>Packet Sniffing Attacks</vt:lpstr>
      <vt:lpstr>Packet Sniffing Continued</vt:lpstr>
      <vt:lpstr>Man-in-the Middle Attack</vt:lpstr>
      <vt:lpstr>Monitoring Device Screens</vt:lpstr>
      <vt:lpstr>Malicious Employees</vt:lpstr>
      <vt:lpstr>Malicious Employees Continued</vt:lpstr>
      <vt:lpstr>Hypervisor Attack</vt:lpstr>
      <vt:lpstr>Hypervisor Attack Continued</vt:lpstr>
      <vt:lpstr>Guest Hopping Attack</vt:lpstr>
      <vt:lpstr>Real World: Cloud Security Alliance</vt:lpstr>
      <vt:lpstr>SQL Injection Attack</vt:lpstr>
      <vt:lpstr>SQL Injection Attack Continued</vt:lpstr>
      <vt:lpstr>SQL Injection Attack Continued</vt:lpstr>
      <vt:lpstr>Real World: ENISA</vt:lpstr>
      <vt:lpstr>Improving Physical Security through Colocation</vt:lpstr>
      <vt:lpstr>Key Terms</vt:lpstr>
      <vt:lpstr>Chapter Review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 Computing</dc:title>
  <dc:creator>Kris</dc:creator>
  <cp:lastModifiedBy>Vladimir Stolichnaya</cp:lastModifiedBy>
  <cp:revision>125</cp:revision>
  <dcterms:created xsi:type="dcterms:W3CDTF">2012-01-24T21:28:01Z</dcterms:created>
  <dcterms:modified xsi:type="dcterms:W3CDTF">2012-05-30T04:40:50Z</dcterms:modified>
</cp:coreProperties>
</file>