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51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4038600"/>
            <a:ext cx="8534400" cy="990600"/>
          </a:xfrm>
        </p:spPr>
        <p:txBody>
          <a:bodyPr/>
          <a:lstStyle>
            <a:lvl1pPr>
              <a:defRPr>
                <a:solidFill>
                  <a:schemeClr val="tx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04800" y="5029200"/>
            <a:ext cx="8534400" cy="9144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630F1676-2C07-4911-B8FC-29BAA9C0CAE3}" type="datetimeFigureOut">
              <a:rPr lang="en-US" smtClean="0"/>
              <a:t>5/30/12</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5DEC43B1-E2EE-4AA3-A456-2D25F3228C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233420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09550"/>
            <a:ext cx="2133600" cy="634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09550"/>
            <a:ext cx="6248400" cy="634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9320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192044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79304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828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07265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40176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00674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93832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62816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1304226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209550"/>
            <a:ext cx="62484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8288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30F1676-2C07-4911-B8FC-29BAA9C0CAE3}" type="datetimeFigureOut">
              <a:rPr lang="en-US" smtClean="0"/>
              <a:t>5/30/12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705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DEC43B1-E2EE-4AA3-A456-2D25F3228C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charset="0"/>
          <a:cs typeface="Arial" charset="0"/>
        </a:defRPr>
      </a:lvl6pPr>
      <a:lvl7pPr marL="914400" algn="l" rtl="0" eaLnBrk="1" fontAlgn="base" hangingPunct="1">
        <a:spcBef>
          <a:spcPct val="0"/>
        </a:spcBef>
        <a:spcAft>
          <a:spcPct val="0"/>
        </a:spcAft>
        <a:defRPr sz="4000">
          <a:solidFill>
            <a:schemeClr val="bg1"/>
          </a:solidFill>
          <a:latin typeface="Arial" charset="0"/>
          <a:cs typeface="Arial" charset="0"/>
        </a:defRPr>
      </a:lvl7pPr>
      <a:lvl8pPr marL="1371600" algn="l" rtl="0" eaLnBrk="1" fontAlgn="base" hangingPunct="1">
        <a:spcBef>
          <a:spcPct val="0"/>
        </a:spcBef>
        <a:spcAft>
          <a:spcPct val="0"/>
        </a:spcAft>
        <a:defRPr sz="4000">
          <a:solidFill>
            <a:schemeClr val="bg1"/>
          </a:solidFill>
          <a:latin typeface="Arial" charset="0"/>
          <a:cs typeface="Arial" charset="0"/>
        </a:defRPr>
      </a:lvl8pPr>
      <a:lvl9pPr marL="1828800" algn="l" rtl="0" eaLnBrk="1" fontAlgn="base" hangingPunct="1">
        <a:spcBef>
          <a:spcPct val="0"/>
        </a:spcBef>
        <a:spcAft>
          <a:spcPct val="0"/>
        </a:spcAft>
        <a:defRPr sz="40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Computing</a:t>
            </a:r>
            <a:endParaRPr lang="en-US" dirty="0"/>
          </a:p>
        </p:txBody>
      </p:sp>
      <p:sp>
        <p:nvSpPr>
          <p:cNvPr id="3" name="Subtitle 2"/>
          <p:cNvSpPr>
            <a:spLocks noGrp="1"/>
          </p:cNvSpPr>
          <p:nvPr>
            <p:ph type="subTitle" idx="1"/>
          </p:nvPr>
        </p:nvSpPr>
        <p:spPr/>
        <p:txBody>
          <a:bodyPr/>
          <a:lstStyle/>
          <a:p>
            <a:r>
              <a:rPr lang="en-US" dirty="0" smtClean="0"/>
              <a:t>Chapter 8</a:t>
            </a:r>
          </a:p>
          <a:p>
            <a:r>
              <a:rPr lang="en-US" dirty="0"/>
              <a:t>Virtualization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81000"/>
            <a:ext cx="3344103" cy="43434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888" y="5181600"/>
            <a:ext cx="22955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811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847850"/>
          </a:xfrm>
        </p:spPr>
        <p:txBody>
          <a:bodyPr/>
          <a:lstStyle/>
          <a:p>
            <a:r>
              <a:rPr lang="en-US" dirty="0" smtClean="0"/>
              <a:t>Disadvantage of Virtual Memory</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a:t>The disadvantage of virtual memory is that the paging process (the process of moving instructions and data between RAM and disk) adds overhead, mostly because disk drives are much slower than RAM.</a:t>
            </a:r>
          </a:p>
          <a:p>
            <a:endParaRPr lang="en-US" dirty="0"/>
          </a:p>
        </p:txBody>
      </p:sp>
    </p:spTree>
    <p:extLst>
      <p:ext uri="{BB962C8B-B14F-4D97-AF65-F5344CB8AC3E}">
        <p14:creationId xmlns:p14="http://schemas.microsoft.com/office/powerpoint/2010/main" val="88650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Servers</a:t>
            </a:r>
            <a:endParaRPr lang="en-US" dirty="0"/>
          </a:p>
        </p:txBody>
      </p:sp>
      <p:sp>
        <p:nvSpPr>
          <p:cNvPr id="3" name="Content Placeholder 2"/>
          <p:cNvSpPr>
            <a:spLocks noGrp="1"/>
          </p:cNvSpPr>
          <p:nvPr>
            <p:ph idx="1"/>
          </p:nvPr>
        </p:nvSpPr>
        <p:spPr/>
        <p:txBody>
          <a:bodyPr/>
          <a:lstStyle/>
          <a:p>
            <a:r>
              <a:rPr lang="en-US" dirty="0"/>
              <a:t>Server computers originally required </a:t>
            </a:r>
            <a:r>
              <a:rPr lang="en-US" dirty="0" smtClean="0"/>
              <a:t>their own </a:t>
            </a:r>
            <a:r>
              <a:rPr lang="en-US" dirty="0"/>
              <a:t>chassis, disk, power supply, and fan. Servers </a:t>
            </a:r>
            <a:r>
              <a:rPr lang="en-US" dirty="0" smtClean="0"/>
              <a:t>consumed considerable </a:t>
            </a:r>
            <a:r>
              <a:rPr lang="en-US" dirty="0"/>
              <a:t>power, took up considerable space, and </a:t>
            </a:r>
            <a:r>
              <a:rPr lang="en-US" dirty="0" smtClean="0"/>
              <a:t>generated considerable </a:t>
            </a:r>
            <a:r>
              <a:rPr lang="en-US" dirty="0"/>
              <a:t>heat within the data center.</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49268"/>
            <a:ext cx="3600450" cy="24563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769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Computing</a:t>
            </a:r>
            <a:endParaRPr lang="en-US" dirty="0"/>
          </a:p>
        </p:txBody>
      </p:sp>
      <p:sp>
        <p:nvSpPr>
          <p:cNvPr id="3" name="Content Placeholder 2"/>
          <p:cNvSpPr>
            <a:spLocks noGrp="1"/>
          </p:cNvSpPr>
          <p:nvPr>
            <p:ph idx="1"/>
          </p:nvPr>
        </p:nvSpPr>
        <p:spPr>
          <a:xfrm>
            <a:off x="304800" y="1905000"/>
            <a:ext cx="8534400" cy="4648200"/>
          </a:xfrm>
        </p:spPr>
        <p:txBody>
          <a:bodyPr/>
          <a:lstStyle/>
          <a:p>
            <a:r>
              <a:rPr lang="en-US" dirty="0" smtClean="0"/>
              <a:t>Power </a:t>
            </a:r>
            <a:r>
              <a:rPr lang="en-US" dirty="0"/>
              <a:t>off devices when they are not in use.</a:t>
            </a:r>
          </a:p>
          <a:p>
            <a:r>
              <a:rPr lang="en-US" dirty="0" smtClean="0"/>
              <a:t>Power </a:t>
            </a:r>
            <a:r>
              <a:rPr lang="en-US" dirty="0"/>
              <a:t>up energy-intensive devices, such as laser printers, only when needed.</a:t>
            </a:r>
          </a:p>
          <a:p>
            <a:r>
              <a:rPr lang="en-US" dirty="0" smtClean="0"/>
              <a:t>Use </a:t>
            </a:r>
            <a:r>
              <a:rPr lang="en-US" dirty="0"/>
              <a:t>notebooks when possible instead of </a:t>
            </a:r>
            <a:r>
              <a:rPr lang="en-US" dirty="0" smtClean="0"/>
              <a:t>desktops.</a:t>
            </a:r>
            <a:endParaRPr lang="en-US" dirty="0"/>
          </a:p>
          <a:p>
            <a:r>
              <a:rPr lang="en-US" dirty="0" smtClean="0"/>
              <a:t>Use </a:t>
            </a:r>
            <a:r>
              <a:rPr lang="en-US" dirty="0"/>
              <a:t>the computer’s built-in power management features.</a:t>
            </a:r>
          </a:p>
          <a:p>
            <a:r>
              <a:rPr lang="en-US" dirty="0" smtClean="0"/>
              <a:t>Minimize </a:t>
            </a:r>
            <a:r>
              <a:rPr lang="en-US" dirty="0"/>
              <a:t>unnecessary printing.</a:t>
            </a:r>
          </a:p>
          <a:p>
            <a:r>
              <a:rPr lang="en-US" dirty="0" smtClean="0"/>
              <a:t>Dispose </a:t>
            </a:r>
            <a:r>
              <a:rPr lang="en-US" dirty="0"/>
              <a:t>of e-waste (devices, ink cartridges, monitors, and so on) in compliance with </a:t>
            </a:r>
            <a:r>
              <a:rPr lang="en-US" dirty="0" smtClean="0"/>
              <a:t>government regulations</a:t>
            </a:r>
            <a:r>
              <a:rPr lang="en-US" dirty="0"/>
              <a:t>.</a:t>
            </a:r>
          </a:p>
        </p:txBody>
      </p:sp>
    </p:spTree>
    <p:extLst>
      <p:ext uri="{BB962C8B-B14F-4D97-AF65-F5344CB8AC3E}">
        <p14:creationId xmlns:p14="http://schemas.microsoft.com/office/powerpoint/2010/main" val="275145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Blade Servers</a:t>
            </a:r>
            <a:endParaRPr lang="en-US" dirty="0"/>
          </a:p>
        </p:txBody>
      </p:sp>
      <p:sp>
        <p:nvSpPr>
          <p:cNvPr id="3" name="Content Placeholder 2"/>
          <p:cNvSpPr>
            <a:spLocks noGrp="1"/>
          </p:cNvSpPr>
          <p:nvPr>
            <p:ph idx="1"/>
          </p:nvPr>
        </p:nvSpPr>
        <p:spPr/>
        <p:txBody>
          <a:bodyPr/>
          <a:lstStyle/>
          <a:p>
            <a:r>
              <a:rPr lang="en-US" dirty="0"/>
              <a:t>The blade server is designed to fit within a </a:t>
            </a:r>
            <a:r>
              <a:rPr lang="en-US" dirty="0" smtClean="0"/>
              <a:t>rack with </a:t>
            </a:r>
            <a:r>
              <a:rPr lang="en-US" dirty="0"/>
              <a:t>other blade servers. This reduces the server’s </a:t>
            </a:r>
            <a:r>
              <a:rPr lang="en-US" dirty="0" smtClean="0"/>
              <a:t>physical footprint</a:t>
            </a:r>
            <a:r>
              <a:rPr lang="en-US" dirty="0"/>
              <a:t>, makes the server easier to cool, and reduces </a:t>
            </a:r>
            <a:r>
              <a:rPr lang="en-US" dirty="0" smtClean="0"/>
              <a:t>the server’s </a:t>
            </a:r>
            <a:r>
              <a:rPr lang="en-US" dirty="0"/>
              <a:t>power consumption.</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4286250" cy="2800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438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a:t>Most servers today are either very busy, </a:t>
            </a:r>
            <a:r>
              <a:rPr lang="en-US" dirty="0" smtClean="0"/>
              <a:t>running at </a:t>
            </a:r>
            <a:r>
              <a:rPr lang="en-US" dirty="0"/>
              <a:t>a high level of CPU utilization, or </a:t>
            </a:r>
            <a:r>
              <a:rPr lang="en-US" dirty="0" smtClean="0"/>
              <a:t>are idle </a:t>
            </a:r>
            <a:r>
              <a:rPr lang="en-US" dirty="0"/>
              <a:t>a significant portion of the time, </a:t>
            </a:r>
            <a:r>
              <a:rPr lang="en-US" dirty="0" smtClean="0"/>
              <a:t>waiting for </a:t>
            </a:r>
            <a:r>
              <a:rPr lang="en-US" dirty="0"/>
              <a:t>something to do.</a:t>
            </a:r>
          </a:p>
        </p:txBody>
      </p:sp>
    </p:spTree>
    <p:extLst>
      <p:ext uri="{BB962C8B-B14F-4D97-AF65-F5344CB8AC3E}">
        <p14:creationId xmlns:p14="http://schemas.microsoft.com/office/powerpoint/2010/main" val="344063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Balancing</a:t>
            </a:r>
            <a:endParaRPr lang="en-US" dirty="0"/>
          </a:p>
        </p:txBody>
      </p:sp>
      <p:sp>
        <p:nvSpPr>
          <p:cNvPr id="3" name="Content Placeholder 2"/>
          <p:cNvSpPr>
            <a:spLocks noGrp="1"/>
          </p:cNvSpPr>
          <p:nvPr>
            <p:ph idx="1"/>
          </p:nvPr>
        </p:nvSpPr>
        <p:spPr>
          <a:xfrm>
            <a:off x="304800" y="1981200"/>
            <a:ext cx="8534400" cy="4572000"/>
          </a:xfrm>
        </p:spPr>
        <p:txBody>
          <a:bodyPr/>
          <a:lstStyle/>
          <a:p>
            <a:r>
              <a:rPr lang="en-US" dirty="0"/>
              <a:t>Using load balancing, the IT staff can supply the number of servers necessary to meet </a:t>
            </a:r>
            <a:r>
              <a:rPr lang="en-US" dirty="0" smtClean="0"/>
              <a:t>the server </a:t>
            </a:r>
            <a:r>
              <a:rPr lang="en-US" dirty="0"/>
              <a:t>workload at a given time.</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85540"/>
            <a:ext cx="5981700" cy="27914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376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Virtualization</a:t>
            </a:r>
            <a:endParaRPr lang="en-US" dirty="0"/>
          </a:p>
        </p:txBody>
      </p:sp>
      <p:sp>
        <p:nvSpPr>
          <p:cNvPr id="3" name="Content Placeholder 2"/>
          <p:cNvSpPr>
            <a:spLocks noGrp="1"/>
          </p:cNvSpPr>
          <p:nvPr>
            <p:ph idx="1"/>
          </p:nvPr>
        </p:nvSpPr>
        <p:spPr/>
        <p:txBody>
          <a:bodyPr/>
          <a:lstStyle/>
          <a:p>
            <a:r>
              <a:rPr lang="en-US" dirty="0"/>
              <a:t>Through virtualization, a single physical server can </a:t>
            </a:r>
            <a:r>
              <a:rPr lang="en-US" dirty="0" smtClean="0"/>
              <a:t>be made </a:t>
            </a:r>
            <a:r>
              <a:rPr lang="en-US" dirty="0"/>
              <a:t>to look like multiple separate servers, potentially running </a:t>
            </a:r>
            <a:r>
              <a:rPr lang="en-US" dirty="0" smtClean="0"/>
              <a:t>different operating </a:t>
            </a:r>
            <a:r>
              <a:rPr lang="en-US" dirty="0"/>
              <a:t>systems.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81400"/>
            <a:ext cx="5848350" cy="2838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615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Hyper-V</a:t>
            </a:r>
            <a:endParaRPr lang="en-US" dirty="0"/>
          </a:p>
        </p:txBody>
      </p:sp>
      <p:sp>
        <p:nvSpPr>
          <p:cNvPr id="3" name="Content Placeholder 2"/>
          <p:cNvSpPr>
            <a:spLocks noGrp="1"/>
          </p:cNvSpPr>
          <p:nvPr>
            <p:ph idx="1"/>
          </p:nvPr>
        </p:nvSpPr>
        <p:spPr>
          <a:xfrm>
            <a:off x="304800" y="1981200"/>
            <a:ext cx="8534400" cy="4572000"/>
          </a:xfrm>
        </p:spPr>
        <p:txBody>
          <a:bodyPr/>
          <a:lstStyle/>
          <a:p>
            <a:r>
              <a:rPr lang="en-US" dirty="0"/>
              <a:t>Microsoft servers now </a:t>
            </a:r>
            <a:r>
              <a:rPr lang="en-US" dirty="0" smtClean="0"/>
              <a:t>utilize an </a:t>
            </a:r>
            <a:r>
              <a:rPr lang="en-US" dirty="0"/>
              <a:t>underlying technology the company refers to as Hyper-V to allow </a:t>
            </a:r>
            <a:r>
              <a:rPr lang="en-US" dirty="0" smtClean="0"/>
              <a:t>administrators to </a:t>
            </a:r>
            <a:r>
              <a:rPr lang="en-US" dirty="0"/>
              <a:t>create virtual servers.</a:t>
            </a:r>
          </a:p>
        </p:txBody>
      </p:sp>
    </p:spTree>
    <p:extLst>
      <p:ext uri="{BB962C8B-B14F-4D97-AF65-F5344CB8AC3E}">
        <p14:creationId xmlns:p14="http://schemas.microsoft.com/office/powerpoint/2010/main" val="311530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Hyper-V</a:t>
            </a:r>
            <a:endParaRPr lang="en-US" dirty="0"/>
          </a:p>
        </p:txBody>
      </p:sp>
      <p:sp>
        <p:nvSpPr>
          <p:cNvPr id="3" name="Content Placeholder 2"/>
          <p:cNvSpPr>
            <a:spLocks noGrp="1"/>
          </p:cNvSpPr>
          <p:nvPr>
            <p:ph idx="1"/>
          </p:nvPr>
        </p:nvSpPr>
        <p:spPr>
          <a:xfrm>
            <a:off x="304800" y="1828800"/>
            <a:ext cx="8763000" cy="4724400"/>
          </a:xfrm>
        </p:spPr>
        <p:txBody>
          <a:bodyPr/>
          <a:lstStyle/>
          <a:p>
            <a:r>
              <a:rPr lang="en-US" dirty="0" smtClean="0"/>
              <a:t>The </a:t>
            </a:r>
            <a:r>
              <a:rPr lang="en-US" dirty="0"/>
              <a:t>ability to consolidate servers and increase CPU utilization</a:t>
            </a:r>
          </a:p>
          <a:p>
            <a:r>
              <a:rPr lang="en-US" dirty="0" smtClean="0"/>
              <a:t>Enhanced </a:t>
            </a:r>
            <a:r>
              <a:rPr lang="en-US" dirty="0"/>
              <a:t>business continuity and disaster recovery</a:t>
            </a:r>
          </a:p>
          <a:p>
            <a:r>
              <a:rPr lang="en-US" dirty="0" smtClean="0"/>
              <a:t>Ease </a:t>
            </a:r>
            <a:r>
              <a:rPr lang="en-US" dirty="0"/>
              <a:t>of deploying testing and support environments</a:t>
            </a:r>
          </a:p>
          <a:p>
            <a:r>
              <a:rPr lang="en-US" dirty="0" smtClean="0"/>
              <a:t>Enhanced </a:t>
            </a:r>
            <a:r>
              <a:rPr lang="en-US" dirty="0"/>
              <a:t>support for Windows-based client virtualization</a:t>
            </a:r>
          </a:p>
          <a:p>
            <a:r>
              <a:rPr lang="en-US" dirty="0" smtClean="0"/>
              <a:t>Improved </a:t>
            </a:r>
            <a:r>
              <a:rPr lang="en-US" dirty="0"/>
              <a:t>load balancing</a:t>
            </a:r>
          </a:p>
          <a:p>
            <a:r>
              <a:rPr lang="en-US" dirty="0" smtClean="0"/>
              <a:t>Ability </a:t>
            </a:r>
            <a:r>
              <a:rPr lang="en-US" dirty="0"/>
              <a:t>to move live virtual machines from one physical server to another on the fly for </a:t>
            </a:r>
            <a:r>
              <a:rPr lang="en-US" dirty="0" smtClean="0"/>
              <a:t>load balancing </a:t>
            </a:r>
            <a:r>
              <a:rPr lang="en-US" dirty="0"/>
              <a:t>and scalability</a:t>
            </a:r>
          </a:p>
        </p:txBody>
      </p:sp>
    </p:spTree>
    <p:extLst>
      <p:ext uri="{BB962C8B-B14F-4D97-AF65-F5344CB8AC3E}">
        <p14:creationId xmlns:p14="http://schemas.microsoft.com/office/powerpoint/2010/main" val="154639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VMware </a:t>
            </a:r>
            <a:r>
              <a:rPr lang="en-US" dirty="0" err="1"/>
              <a:t>ESXi</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smtClean="0"/>
              <a:t>V</a:t>
            </a:r>
            <a:r>
              <a:rPr lang="en-US" dirty="0"/>
              <a:t>Mware is one of the best-known providers of virtualization solutions. For companies </a:t>
            </a:r>
            <a:r>
              <a:rPr lang="en-US" dirty="0" smtClean="0"/>
              <a:t>that need </a:t>
            </a:r>
            <a:r>
              <a:rPr lang="en-US" dirty="0"/>
              <a:t>to support multiple operating systems within a virtual-server environment, </a:t>
            </a:r>
            <a:r>
              <a:rPr lang="en-US" dirty="0" err="1" smtClean="0"/>
              <a:t>Vmware</a:t>
            </a:r>
            <a:r>
              <a:rPr lang="en-US" dirty="0" smtClean="0"/>
              <a:t> </a:t>
            </a:r>
            <a:r>
              <a:rPr lang="en-US" dirty="0" err="1" smtClean="0"/>
              <a:t>ESXi</a:t>
            </a:r>
            <a:r>
              <a:rPr lang="en-US" dirty="0" smtClean="0"/>
              <a:t> </a:t>
            </a:r>
            <a:r>
              <a:rPr lang="en-US" dirty="0"/>
              <a:t>provides the solution. </a:t>
            </a:r>
          </a:p>
        </p:txBody>
      </p:sp>
    </p:spTree>
    <p:extLst>
      <p:ext uri="{BB962C8B-B14F-4D97-AF65-F5344CB8AC3E}">
        <p14:creationId xmlns:p14="http://schemas.microsoft.com/office/powerpoint/2010/main" val="72474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304800" y="2895600"/>
            <a:ext cx="8534400" cy="3657600"/>
          </a:xfrm>
        </p:spPr>
        <p:txBody>
          <a:bodyPr/>
          <a:lstStyle/>
          <a:p>
            <a:r>
              <a:rPr lang="en-US" sz="2000" dirty="0"/>
              <a:t>Define and describe virtualization.</a:t>
            </a:r>
          </a:p>
          <a:p>
            <a:r>
              <a:rPr lang="en-US" sz="2000" dirty="0" smtClean="0"/>
              <a:t>Discuss </a:t>
            </a:r>
            <a:r>
              <a:rPr lang="en-US" sz="2000" dirty="0"/>
              <a:t>the history of virtualization.</a:t>
            </a:r>
          </a:p>
          <a:p>
            <a:r>
              <a:rPr lang="en-US" sz="2000" dirty="0" smtClean="0"/>
              <a:t>Describe </a:t>
            </a:r>
            <a:r>
              <a:rPr lang="en-US" sz="2000" dirty="0"/>
              <a:t>various types of virtualization.</a:t>
            </a:r>
          </a:p>
          <a:p>
            <a:r>
              <a:rPr lang="en-US" sz="2000" dirty="0" smtClean="0"/>
              <a:t>List </a:t>
            </a:r>
            <a:r>
              <a:rPr lang="en-US" sz="2000" dirty="0"/>
              <a:t>the pros and cons of virtualization.</a:t>
            </a:r>
          </a:p>
          <a:p>
            <a:r>
              <a:rPr lang="en-US" sz="2000" dirty="0" smtClean="0"/>
              <a:t>Identify </a:t>
            </a:r>
            <a:r>
              <a:rPr lang="en-US" sz="2000" dirty="0"/>
              <a:t>applications that are well suited, as well as those that are </a:t>
            </a:r>
            <a:r>
              <a:rPr lang="en-US" sz="2000" dirty="0" smtClean="0"/>
              <a:t>not suited</a:t>
            </a:r>
            <a:r>
              <a:rPr lang="en-US" sz="2000" dirty="0"/>
              <a:t>, for virtualization.</a:t>
            </a:r>
          </a:p>
          <a:p>
            <a:r>
              <a:rPr lang="en-US" sz="2000" dirty="0" smtClean="0"/>
              <a:t>Describe </a:t>
            </a:r>
            <a:r>
              <a:rPr lang="en-US" sz="2000" dirty="0"/>
              <a:t>why companies should employ virtualization.</a:t>
            </a:r>
          </a:p>
        </p:txBody>
      </p:sp>
    </p:spTree>
    <p:extLst>
      <p:ext uri="{BB962C8B-B14F-4D97-AF65-F5344CB8AC3E}">
        <p14:creationId xmlns:p14="http://schemas.microsoft.com/office/powerpoint/2010/main" val="15580749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VMWare</a:t>
            </a:r>
            <a:r>
              <a:rPr lang="en-US" dirty="0" smtClean="0"/>
              <a:t> </a:t>
            </a:r>
            <a:r>
              <a:rPr lang="en-US" dirty="0" err="1" smtClean="0"/>
              <a:t>ESXi</a:t>
            </a:r>
            <a:r>
              <a:rPr lang="en-US" dirty="0" smtClean="0"/>
              <a:t> Continued</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err="1"/>
              <a:t>ESXi</a:t>
            </a:r>
            <a:r>
              <a:rPr lang="en-US" dirty="0"/>
              <a:t> provides the following:</a:t>
            </a:r>
          </a:p>
          <a:p>
            <a:pPr lvl="1"/>
            <a:r>
              <a:rPr lang="en-US" dirty="0"/>
              <a:t>Support for multiple operating systems</a:t>
            </a:r>
          </a:p>
          <a:p>
            <a:pPr lvl="1"/>
            <a:r>
              <a:rPr lang="en-US" dirty="0"/>
              <a:t>Server consolidation</a:t>
            </a:r>
          </a:p>
          <a:p>
            <a:pPr lvl="1"/>
            <a:r>
              <a:rPr lang="en-US" dirty="0"/>
              <a:t>Automated resource management to drive disaster recovery and service-level agreements</a:t>
            </a:r>
          </a:p>
          <a:p>
            <a:pPr lvl="1"/>
            <a:r>
              <a:rPr lang="en-US" dirty="0"/>
              <a:t>Detail cost-reporting services</a:t>
            </a:r>
          </a:p>
          <a:p>
            <a:pPr lvl="1"/>
            <a:r>
              <a:rPr lang="en-US" dirty="0" smtClean="0"/>
              <a:t>Automated </a:t>
            </a:r>
            <a:r>
              <a:rPr lang="en-US" dirty="0"/>
              <a:t>load balancing</a:t>
            </a:r>
          </a:p>
          <a:p>
            <a:pPr lvl="1"/>
            <a:r>
              <a:rPr lang="en-US" dirty="0" smtClean="0"/>
              <a:t>Centralized </a:t>
            </a:r>
            <a:r>
              <a:rPr lang="en-US" dirty="0"/>
              <a:t>management and administration of virtual servers and the underlying machines</a:t>
            </a:r>
          </a:p>
        </p:txBody>
      </p:sp>
    </p:spTree>
    <p:extLst>
      <p:ext uri="{BB962C8B-B14F-4D97-AF65-F5344CB8AC3E}">
        <p14:creationId xmlns:p14="http://schemas.microsoft.com/office/powerpoint/2010/main" val="197603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Desktop</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a:t>The term for a desktop computer that </a:t>
            </a:r>
            <a:r>
              <a:rPr lang="en-US" dirty="0" smtClean="0"/>
              <a:t>runs two </a:t>
            </a:r>
            <a:r>
              <a:rPr lang="en-US" dirty="0"/>
              <a:t>or more operating </a:t>
            </a:r>
            <a:r>
              <a:rPr lang="en-US" dirty="0" smtClean="0"/>
              <a:t>systems.</a:t>
            </a:r>
            <a:endParaRPr lang="en-US"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5534025" cy="2543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9099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Desktop Continued</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Desktop virtualization allows a desktop computer to </a:t>
            </a:r>
            <a:r>
              <a:rPr lang="en-US" dirty="0" smtClean="0"/>
              <a:t>run two </a:t>
            </a:r>
            <a:r>
              <a:rPr lang="en-US" dirty="0"/>
              <a:t>or more operating systems at the same time and allows a user </a:t>
            </a:r>
            <a:r>
              <a:rPr lang="en-US" dirty="0" smtClean="0"/>
              <a:t>to quickly </a:t>
            </a:r>
            <a:r>
              <a:rPr lang="en-US" dirty="0"/>
              <a:t>switch between the systems.</a:t>
            </a:r>
          </a:p>
        </p:txBody>
      </p:sp>
    </p:spTree>
    <p:extLst>
      <p:ext uri="{BB962C8B-B14F-4D97-AF65-F5344CB8AC3E}">
        <p14:creationId xmlns:p14="http://schemas.microsoft.com/office/powerpoint/2010/main" val="2913801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Advantages of Virtual Desktops</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A single desktop computer can simultaneously run multiple operating systems.</a:t>
            </a:r>
          </a:p>
          <a:p>
            <a:r>
              <a:rPr lang="en-US" dirty="0" smtClean="0"/>
              <a:t>There </a:t>
            </a:r>
            <a:r>
              <a:rPr lang="en-US" dirty="0"/>
              <a:t>is reduced need for duplicate hardware.</a:t>
            </a:r>
          </a:p>
          <a:p>
            <a:r>
              <a:rPr lang="en-US" dirty="0" smtClean="0"/>
              <a:t>Less </a:t>
            </a:r>
            <a:r>
              <a:rPr lang="en-US" dirty="0"/>
              <a:t>power is consumed.</a:t>
            </a:r>
          </a:p>
        </p:txBody>
      </p:sp>
    </p:spTree>
    <p:extLst>
      <p:ext uri="{BB962C8B-B14F-4D97-AF65-F5344CB8AC3E}">
        <p14:creationId xmlns:p14="http://schemas.microsoft.com/office/powerpoint/2010/main" val="2625078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619250"/>
          </a:xfrm>
        </p:spPr>
        <p:txBody>
          <a:bodyPr/>
          <a:lstStyle/>
          <a:p>
            <a:r>
              <a:rPr lang="en-US" dirty="0" smtClean="0"/>
              <a:t>Microsoft Desktop Virtualization Tools</a:t>
            </a:r>
            <a:endParaRPr lang="en-US" dirty="0"/>
          </a:p>
        </p:txBody>
      </p:sp>
      <p:sp>
        <p:nvSpPr>
          <p:cNvPr id="3" name="Content Placeholder 2"/>
          <p:cNvSpPr>
            <a:spLocks noGrp="1"/>
          </p:cNvSpPr>
          <p:nvPr>
            <p:ph idx="1"/>
          </p:nvPr>
        </p:nvSpPr>
        <p:spPr>
          <a:xfrm>
            <a:off x="304800" y="2209800"/>
            <a:ext cx="8763000" cy="4343400"/>
          </a:xfrm>
        </p:spPr>
        <p:txBody>
          <a:bodyPr/>
          <a:lstStyle/>
          <a:p>
            <a:r>
              <a:rPr lang="fr-FR" dirty="0" smtClean="0"/>
              <a:t>Microsoft </a:t>
            </a:r>
            <a:r>
              <a:rPr lang="fr-FR" dirty="0"/>
              <a:t>Virtual Desktop Infrastructure (VDI) suite</a:t>
            </a:r>
          </a:p>
          <a:p>
            <a:r>
              <a:rPr lang="en-US" dirty="0" smtClean="0"/>
              <a:t>Microsoft </a:t>
            </a:r>
            <a:r>
              <a:rPr lang="en-US" dirty="0"/>
              <a:t>Application Virtualization (App-V)</a:t>
            </a:r>
          </a:p>
          <a:p>
            <a:r>
              <a:rPr lang="en-US" dirty="0" smtClean="0"/>
              <a:t>Microsoft </a:t>
            </a:r>
            <a:r>
              <a:rPr lang="en-US" dirty="0"/>
              <a:t>Enterprise Desktop Virtualization (MED-V)</a:t>
            </a:r>
          </a:p>
          <a:p>
            <a:r>
              <a:rPr lang="fr-FR" dirty="0" smtClean="0"/>
              <a:t>Microsoft </a:t>
            </a:r>
            <a:r>
              <a:rPr lang="fr-FR" dirty="0" err="1"/>
              <a:t>Remote</a:t>
            </a:r>
            <a:r>
              <a:rPr lang="fr-FR" dirty="0"/>
              <a:t> Desktop Services (RDS)</a:t>
            </a:r>
          </a:p>
          <a:p>
            <a:r>
              <a:rPr lang="en-US" dirty="0" smtClean="0"/>
              <a:t>Microsoft </a:t>
            </a:r>
            <a:r>
              <a:rPr lang="en-US" dirty="0"/>
              <a:t>User State Virtualization (USV)</a:t>
            </a:r>
          </a:p>
          <a:p>
            <a:r>
              <a:rPr lang="en-US" dirty="0" smtClean="0"/>
              <a:t>Windows </a:t>
            </a:r>
            <a:r>
              <a:rPr lang="en-US" dirty="0"/>
              <a:t>Thin computer</a:t>
            </a:r>
          </a:p>
        </p:txBody>
      </p:sp>
    </p:spTree>
    <p:extLst>
      <p:ext uri="{BB962C8B-B14F-4D97-AF65-F5344CB8AC3E}">
        <p14:creationId xmlns:p14="http://schemas.microsoft.com/office/powerpoint/2010/main" val="605016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View</a:t>
            </a:r>
            <a:endParaRPr lang="en-US" dirty="0"/>
          </a:p>
        </p:txBody>
      </p:sp>
      <p:sp>
        <p:nvSpPr>
          <p:cNvPr id="3" name="Content Placeholder 2"/>
          <p:cNvSpPr>
            <a:spLocks noGrp="1"/>
          </p:cNvSpPr>
          <p:nvPr>
            <p:ph idx="1"/>
          </p:nvPr>
        </p:nvSpPr>
        <p:spPr>
          <a:xfrm>
            <a:off x="304800" y="2438400"/>
            <a:ext cx="8534400" cy="4114800"/>
          </a:xfrm>
        </p:spPr>
        <p:txBody>
          <a:bodyPr/>
          <a:lstStyle/>
          <a:p>
            <a:r>
              <a:rPr lang="en-US" dirty="0" smtClean="0"/>
              <a:t>A </a:t>
            </a:r>
            <a:r>
              <a:rPr lang="en-US" dirty="0"/>
              <a:t>tool </a:t>
            </a:r>
            <a:r>
              <a:rPr lang="en-US" dirty="0" smtClean="0"/>
              <a:t>for providing </a:t>
            </a:r>
            <a:r>
              <a:rPr lang="en-US" dirty="0"/>
              <a:t>virtual desktops on demand. Using View, system administrators can </a:t>
            </a:r>
            <a:r>
              <a:rPr lang="en-US" dirty="0" smtClean="0"/>
              <a:t>centralize the </a:t>
            </a:r>
            <a:r>
              <a:rPr lang="en-US" dirty="0"/>
              <a:t>on-demand delivery of an operating system and user-assigned applications. </a:t>
            </a:r>
            <a:endParaRPr lang="en-US" dirty="0" smtClean="0"/>
          </a:p>
        </p:txBody>
      </p:sp>
    </p:spTree>
    <p:extLst>
      <p:ext uri="{BB962C8B-B14F-4D97-AF65-F5344CB8AC3E}">
        <p14:creationId xmlns:p14="http://schemas.microsoft.com/office/powerpoint/2010/main" val="2980612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09600"/>
            <a:ext cx="6248400" cy="1238250"/>
          </a:xfrm>
        </p:spPr>
        <p:txBody>
          <a:bodyPr/>
          <a:lstStyle/>
          <a:p>
            <a:r>
              <a:rPr lang="en-US" dirty="0" smtClean="0"/>
              <a:t>Advantages of VMware View</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smtClean="0"/>
              <a:t>Simplified </a:t>
            </a:r>
            <a:r>
              <a:rPr lang="en-US" dirty="0"/>
              <a:t>desktop operating system and application management</a:t>
            </a:r>
          </a:p>
          <a:p>
            <a:r>
              <a:rPr lang="en-US" dirty="0" smtClean="0"/>
              <a:t>Automated </a:t>
            </a:r>
            <a:r>
              <a:rPr lang="en-US" dirty="0"/>
              <a:t>desktop provisioning (account generation)</a:t>
            </a:r>
          </a:p>
          <a:p>
            <a:r>
              <a:rPr lang="en-US" dirty="0" smtClean="0"/>
              <a:t>Virtual-desktop </a:t>
            </a:r>
            <a:r>
              <a:rPr lang="en-US" dirty="0"/>
              <a:t>image management</a:t>
            </a:r>
          </a:p>
          <a:p>
            <a:r>
              <a:rPr lang="en-US" dirty="0" smtClean="0"/>
              <a:t>Support </a:t>
            </a:r>
            <a:r>
              <a:rPr lang="en-US" dirty="0"/>
              <a:t>for a variety of client platforms</a:t>
            </a:r>
          </a:p>
          <a:p>
            <a:endParaRPr lang="en-US" dirty="0"/>
          </a:p>
        </p:txBody>
      </p:sp>
    </p:spTree>
    <p:extLst>
      <p:ext uri="{BB962C8B-B14F-4D97-AF65-F5344CB8AC3E}">
        <p14:creationId xmlns:p14="http://schemas.microsoft.com/office/powerpoint/2010/main" val="2227368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466850"/>
          </a:xfrm>
        </p:spPr>
        <p:txBody>
          <a:bodyPr/>
          <a:lstStyle/>
          <a:p>
            <a:r>
              <a:rPr lang="en-US" dirty="0" smtClean="0"/>
              <a:t>Virtual Private Network (VPN)</a:t>
            </a:r>
            <a:endParaRPr lang="en-US" dirty="0"/>
          </a:p>
        </p:txBody>
      </p:sp>
      <p:sp>
        <p:nvSpPr>
          <p:cNvPr id="3" name="Content Placeholder 2"/>
          <p:cNvSpPr>
            <a:spLocks noGrp="1"/>
          </p:cNvSpPr>
          <p:nvPr>
            <p:ph idx="1"/>
          </p:nvPr>
        </p:nvSpPr>
        <p:spPr>
          <a:xfrm>
            <a:off x="304800" y="2362200"/>
            <a:ext cx="8534400" cy="4190999"/>
          </a:xfrm>
        </p:spPr>
        <p:txBody>
          <a:bodyPr/>
          <a:lstStyle/>
          <a:p>
            <a:r>
              <a:rPr lang="en-US" dirty="0"/>
              <a:t>VPN </a:t>
            </a:r>
            <a:r>
              <a:rPr lang="en-US" dirty="0" smtClean="0"/>
              <a:t>software uses </a:t>
            </a:r>
            <a:r>
              <a:rPr lang="en-US" dirty="0"/>
              <a:t>a </a:t>
            </a:r>
            <a:r>
              <a:rPr lang="en-US" dirty="0" smtClean="0"/>
              <a:t>secure Internet </a:t>
            </a:r>
            <a:r>
              <a:rPr lang="en-US" dirty="0"/>
              <a:t>connection to give the user the illusion that he or she is physically </a:t>
            </a:r>
            <a:r>
              <a:rPr lang="en-US" dirty="0" smtClean="0"/>
              <a:t>connected to </a:t>
            </a:r>
            <a:r>
              <a:rPr lang="en-US" dirty="0"/>
              <a:t>the remote network from his or her current location.</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343400"/>
            <a:ext cx="3700463" cy="21097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3336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Network</a:t>
            </a:r>
            <a:endParaRPr lang="en-US" dirty="0"/>
          </a:p>
        </p:txBody>
      </p:sp>
      <p:sp>
        <p:nvSpPr>
          <p:cNvPr id="3" name="Content Placeholder 2"/>
          <p:cNvSpPr>
            <a:spLocks noGrp="1"/>
          </p:cNvSpPr>
          <p:nvPr>
            <p:ph idx="1"/>
          </p:nvPr>
        </p:nvSpPr>
        <p:spPr>
          <a:xfrm>
            <a:off x="304800" y="1981200"/>
            <a:ext cx="8534400" cy="4572000"/>
          </a:xfrm>
        </p:spPr>
        <p:txBody>
          <a:bodyPr/>
          <a:lstStyle/>
          <a:p>
            <a:r>
              <a:rPr lang="en-US" dirty="0" smtClean="0"/>
              <a:t>Virtual local-area </a:t>
            </a:r>
            <a:r>
              <a:rPr lang="en-US" dirty="0"/>
              <a:t>network (VLAN), which uses special routers to segment part of the </a:t>
            </a:r>
            <a:r>
              <a:rPr lang="en-US" dirty="0" smtClean="0"/>
              <a:t>physical network </a:t>
            </a:r>
            <a:r>
              <a:rPr lang="en-US" dirty="0"/>
              <a:t>in such a way that the group appears to have its own private network.</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8" y="3886200"/>
            <a:ext cx="4767263" cy="27152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368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466850"/>
          </a:xfrm>
        </p:spPr>
        <p:txBody>
          <a:bodyPr/>
          <a:lstStyle/>
          <a:p>
            <a:r>
              <a:rPr lang="en-US" dirty="0"/>
              <a:t>Data Storage Virtualization</a:t>
            </a:r>
          </a:p>
        </p:txBody>
      </p:sp>
      <p:sp>
        <p:nvSpPr>
          <p:cNvPr id="3" name="Content Placeholder 2"/>
          <p:cNvSpPr>
            <a:spLocks noGrp="1"/>
          </p:cNvSpPr>
          <p:nvPr>
            <p:ph idx="1"/>
          </p:nvPr>
        </p:nvSpPr>
        <p:spPr>
          <a:xfrm>
            <a:off x="304800" y="2133600"/>
            <a:ext cx="8534400" cy="4419600"/>
          </a:xfrm>
        </p:spPr>
        <p:txBody>
          <a:bodyPr/>
          <a:lstStyle/>
          <a:p>
            <a:r>
              <a:rPr lang="en-US" dirty="0"/>
              <a:t>Data storage virtualization hides the physical storage device or devices </a:t>
            </a:r>
            <a:r>
              <a:rPr lang="en-US" dirty="0" smtClean="0"/>
              <a:t>from the </a:t>
            </a:r>
            <a:r>
              <a:rPr lang="en-US" dirty="0"/>
              <a:t>logical presentation that users or applications use to access the space.</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59440"/>
            <a:ext cx="5286375" cy="235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66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Defined</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smtClean="0"/>
              <a:t>The use </a:t>
            </a:r>
            <a:r>
              <a:rPr lang="en-US" dirty="0"/>
              <a:t>of hardware and software to create </a:t>
            </a:r>
            <a:r>
              <a:rPr lang="en-US" dirty="0" smtClean="0"/>
              <a:t>the perception </a:t>
            </a:r>
            <a:r>
              <a:rPr lang="en-US" dirty="0"/>
              <a:t>that one or more entities exist, although the entities, in actuality</a:t>
            </a:r>
            <a:r>
              <a:rPr lang="en-US" dirty="0" smtClean="0"/>
              <a:t>, are </a:t>
            </a:r>
            <a:r>
              <a:rPr lang="en-US" dirty="0"/>
              <a:t>not physically present. </a:t>
            </a:r>
            <a:endParaRPr lang="en-US" dirty="0" smtClean="0"/>
          </a:p>
          <a:p>
            <a:r>
              <a:rPr lang="en-US" dirty="0" smtClean="0"/>
              <a:t>Using </a:t>
            </a:r>
            <a:r>
              <a:rPr lang="en-US" dirty="0"/>
              <a:t>virtualization, we can make </a:t>
            </a:r>
            <a:r>
              <a:rPr lang="en-US" dirty="0" smtClean="0"/>
              <a:t>one server </a:t>
            </a:r>
            <a:r>
              <a:rPr lang="en-US" dirty="0"/>
              <a:t>appear to be many, a desktop computer appear to be </a:t>
            </a:r>
            <a:r>
              <a:rPr lang="en-US" dirty="0" smtClean="0"/>
              <a:t>running multiple </a:t>
            </a:r>
            <a:r>
              <a:rPr lang="en-US" dirty="0"/>
              <a:t>operating systems simultaneously, a network </a:t>
            </a:r>
            <a:r>
              <a:rPr lang="en-US" dirty="0" smtClean="0"/>
              <a:t>connection appear </a:t>
            </a:r>
            <a:r>
              <a:rPr lang="en-US" dirty="0"/>
              <a:t>to exist, or a vast amount of disk space or a vast number </a:t>
            </a:r>
            <a:r>
              <a:rPr lang="en-US" dirty="0" smtClean="0"/>
              <a:t>of drives </a:t>
            </a:r>
            <a:r>
              <a:rPr lang="en-US" dirty="0"/>
              <a:t>to be available.</a:t>
            </a:r>
          </a:p>
        </p:txBody>
      </p:sp>
    </p:spTree>
    <p:extLst>
      <p:ext uri="{BB962C8B-B14F-4D97-AF65-F5344CB8AC3E}">
        <p14:creationId xmlns:p14="http://schemas.microsoft.com/office/powerpoint/2010/main" val="1539204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619250"/>
          </a:xfrm>
        </p:spPr>
        <p:txBody>
          <a:bodyPr/>
          <a:lstStyle/>
          <a:p>
            <a:r>
              <a:rPr lang="en-US" dirty="0" smtClean="0"/>
              <a:t>Advantages of Cloud-Based Storage</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smtClean="0"/>
              <a:t>Scalable </a:t>
            </a:r>
            <a:r>
              <a:rPr lang="en-US" dirty="0"/>
              <a:t>disk storage space on demand</a:t>
            </a:r>
          </a:p>
          <a:p>
            <a:r>
              <a:rPr lang="en-US" dirty="0" smtClean="0"/>
              <a:t>The </a:t>
            </a:r>
            <a:r>
              <a:rPr lang="en-US" dirty="0"/>
              <a:t>ability to pay as you go for the needed </a:t>
            </a:r>
            <a:r>
              <a:rPr lang="en-US" dirty="0" smtClean="0"/>
              <a:t>storage</a:t>
            </a:r>
          </a:p>
          <a:p>
            <a:r>
              <a:rPr lang="en-US" dirty="0"/>
              <a:t>Behind-the-scenes backup and data replication</a:t>
            </a:r>
          </a:p>
          <a:p>
            <a:r>
              <a:rPr lang="en-US" dirty="0" smtClean="0"/>
              <a:t>Support </a:t>
            </a:r>
            <a:r>
              <a:rPr lang="en-US" dirty="0"/>
              <a:t>for common operating systems</a:t>
            </a:r>
          </a:p>
          <a:p>
            <a:r>
              <a:rPr lang="en-US" dirty="0" smtClean="0"/>
              <a:t>Access </a:t>
            </a:r>
            <a:r>
              <a:rPr lang="en-US" dirty="0"/>
              <a:t>from anywhere, anytime, and essentially any device</a:t>
            </a:r>
          </a:p>
          <a:p>
            <a:r>
              <a:rPr lang="en-US" dirty="0" smtClean="0"/>
              <a:t>Ease </a:t>
            </a:r>
            <a:r>
              <a:rPr lang="en-US" dirty="0"/>
              <a:t>of document sharing</a:t>
            </a:r>
          </a:p>
        </p:txBody>
      </p:sp>
    </p:spTree>
    <p:extLst>
      <p:ext uri="{BB962C8B-B14F-4D97-AF65-F5344CB8AC3E}">
        <p14:creationId xmlns:p14="http://schemas.microsoft.com/office/powerpoint/2010/main" val="24183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466850"/>
          </a:xfrm>
        </p:spPr>
        <p:txBody>
          <a:bodyPr/>
          <a:lstStyle/>
          <a:p>
            <a:r>
              <a:rPr lang="en-US" dirty="0" smtClean="0"/>
              <a:t>Disadvantages of Cloud-Based Storage</a:t>
            </a:r>
            <a:endParaRPr lang="en-US" dirty="0"/>
          </a:p>
        </p:txBody>
      </p:sp>
      <p:sp>
        <p:nvSpPr>
          <p:cNvPr id="3" name="Content Placeholder 2"/>
          <p:cNvSpPr>
            <a:spLocks noGrp="1"/>
          </p:cNvSpPr>
          <p:nvPr>
            <p:ph idx="1"/>
          </p:nvPr>
        </p:nvSpPr>
        <p:spPr>
          <a:xfrm>
            <a:off x="304800" y="2514600"/>
            <a:ext cx="8534400" cy="4038600"/>
          </a:xfrm>
        </p:spPr>
        <p:txBody>
          <a:bodyPr/>
          <a:lstStyle/>
          <a:p>
            <a:r>
              <a:rPr lang="en-US" dirty="0" smtClean="0"/>
              <a:t>Some </a:t>
            </a:r>
            <a:r>
              <a:rPr lang="en-US" dirty="0"/>
              <a:t>users are not comfortable with their data residing in the cloud.</a:t>
            </a:r>
          </a:p>
          <a:p>
            <a:r>
              <a:rPr lang="en-US" dirty="0" smtClean="0"/>
              <a:t>Cloud-based </a:t>
            </a:r>
            <a:r>
              <a:rPr lang="en-US" dirty="0"/>
              <a:t>file access is slower than local file access due to </a:t>
            </a:r>
            <a:r>
              <a:rPr lang="en-US" dirty="0" smtClean="0"/>
              <a:t>network overhead</a:t>
            </a:r>
            <a:r>
              <a:rPr lang="en-US" dirty="0"/>
              <a:t>.</a:t>
            </a:r>
          </a:p>
        </p:txBody>
      </p:sp>
    </p:spTree>
    <p:extLst>
      <p:ext uri="{BB962C8B-B14F-4D97-AF65-F5344CB8AC3E}">
        <p14:creationId xmlns:p14="http://schemas.microsoft.com/office/powerpoint/2010/main" val="4230102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42950"/>
            <a:ext cx="6248400" cy="1238250"/>
          </a:xfrm>
        </p:spPr>
        <p:txBody>
          <a:bodyPr/>
          <a:lstStyle/>
          <a:p>
            <a:r>
              <a:rPr lang="en-US" dirty="0" smtClean="0"/>
              <a:t>Not All Applications Are Appropriate for Virtualization</a:t>
            </a:r>
            <a:endParaRPr lang="en-US" dirty="0"/>
          </a:p>
        </p:txBody>
      </p:sp>
      <p:sp>
        <p:nvSpPr>
          <p:cNvPr id="3" name="Content Placeholder 2"/>
          <p:cNvSpPr>
            <a:spLocks noGrp="1"/>
          </p:cNvSpPr>
          <p:nvPr>
            <p:ph idx="1"/>
          </p:nvPr>
        </p:nvSpPr>
        <p:spPr>
          <a:xfrm>
            <a:off x="304800" y="2514600"/>
            <a:ext cx="8534400" cy="4038600"/>
          </a:xfrm>
        </p:spPr>
        <p:txBody>
          <a:bodyPr/>
          <a:lstStyle/>
          <a:p>
            <a:r>
              <a:rPr lang="en-US" b="1" dirty="0"/>
              <a:t>Applications with unique hardware requirements</a:t>
            </a:r>
            <a:r>
              <a:rPr lang="en-US" dirty="0"/>
              <a:t>: If an </a:t>
            </a:r>
            <a:r>
              <a:rPr lang="en-US" dirty="0" smtClean="0"/>
              <a:t>application requires </a:t>
            </a:r>
            <a:r>
              <a:rPr lang="en-US" dirty="0"/>
              <a:t>a unique device or hardware device driver, the </a:t>
            </a:r>
            <a:r>
              <a:rPr lang="en-US" dirty="0" smtClean="0"/>
              <a:t>virtualization software </a:t>
            </a:r>
            <a:r>
              <a:rPr lang="en-US" dirty="0"/>
              <a:t>may be unable to support the device.</a:t>
            </a:r>
          </a:p>
          <a:p>
            <a:r>
              <a:rPr lang="en-US" b="1" dirty="0" smtClean="0"/>
              <a:t>Graphics-intensive </a:t>
            </a:r>
            <a:r>
              <a:rPr lang="en-US" b="1" dirty="0"/>
              <a:t>applications</a:t>
            </a:r>
            <a:r>
              <a:rPr lang="en-US" dirty="0"/>
              <a:t>: If an application is graphics intensive</a:t>
            </a:r>
            <a:r>
              <a:rPr lang="en-US" dirty="0" smtClean="0"/>
              <a:t>, such </a:t>
            </a:r>
            <a:r>
              <a:rPr lang="en-US" dirty="0"/>
              <a:t>as a 3-D modeling program, the virtual device drivers may slow </a:t>
            </a:r>
            <a:r>
              <a:rPr lang="en-US" dirty="0" smtClean="0"/>
              <a:t>down the </a:t>
            </a:r>
            <a:r>
              <a:rPr lang="en-US" dirty="0"/>
              <a:t>I/O processing to an unacceptable level.</a:t>
            </a:r>
          </a:p>
        </p:txBody>
      </p:sp>
    </p:spTree>
    <p:extLst>
      <p:ext uri="{BB962C8B-B14F-4D97-AF65-F5344CB8AC3E}">
        <p14:creationId xmlns:p14="http://schemas.microsoft.com/office/powerpoint/2010/main" val="2456288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to Virtualize</a:t>
            </a:r>
            <a:endParaRPr lang="en-US" dirty="0"/>
          </a:p>
        </p:txBody>
      </p:sp>
      <p:sp>
        <p:nvSpPr>
          <p:cNvPr id="3" name="Content Placeholder 2"/>
          <p:cNvSpPr>
            <a:spLocks noGrp="1"/>
          </p:cNvSpPr>
          <p:nvPr>
            <p:ph idx="1"/>
          </p:nvPr>
        </p:nvSpPr>
        <p:spPr/>
        <p:txBody>
          <a:bodyPr/>
          <a:lstStyle/>
          <a:p>
            <a:r>
              <a:rPr lang="en-US" dirty="0"/>
              <a:t>Increased device utilization (particularly CPU utilization)</a:t>
            </a:r>
          </a:p>
          <a:p>
            <a:r>
              <a:rPr lang="en-US" dirty="0" smtClean="0"/>
              <a:t>Decreased </a:t>
            </a:r>
            <a:r>
              <a:rPr lang="en-US" dirty="0"/>
              <a:t>device footprint</a:t>
            </a:r>
          </a:p>
          <a:p>
            <a:r>
              <a:rPr lang="en-US" dirty="0" smtClean="0"/>
              <a:t>Decreased </a:t>
            </a:r>
            <a:r>
              <a:rPr lang="en-US" dirty="0"/>
              <a:t>power consumption</a:t>
            </a:r>
          </a:p>
          <a:p>
            <a:r>
              <a:rPr lang="en-US" dirty="0" smtClean="0"/>
              <a:t>Simplified </a:t>
            </a:r>
            <a:r>
              <a:rPr lang="en-US" dirty="0"/>
              <a:t>operating system and application administration</a:t>
            </a:r>
          </a:p>
          <a:p>
            <a:r>
              <a:rPr lang="en-US" dirty="0" smtClean="0"/>
              <a:t>Ease </a:t>
            </a:r>
            <a:r>
              <a:rPr lang="en-US" dirty="0"/>
              <a:t>of software provisioning and patch releases</a:t>
            </a:r>
          </a:p>
          <a:p>
            <a:r>
              <a:rPr lang="en-US" dirty="0" smtClean="0"/>
              <a:t>Device </a:t>
            </a:r>
            <a:r>
              <a:rPr lang="en-US" dirty="0"/>
              <a:t>and storage scalability</a:t>
            </a:r>
          </a:p>
          <a:p>
            <a:r>
              <a:rPr lang="en-US" dirty="0" smtClean="0"/>
              <a:t>Increased </a:t>
            </a:r>
            <a:r>
              <a:rPr lang="en-US" dirty="0"/>
              <a:t>user access to key </a:t>
            </a:r>
            <a:r>
              <a:rPr lang="en-US" dirty="0" smtClean="0"/>
              <a:t>resources</a:t>
            </a:r>
            <a:endParaRPr lang="en-US" dirty="0"/>
          </a:p>
        </p:txBody>
      </p:sp>
    </p:spTree>
    <p:extLst>
      <p:ext uri="{BB962C8B-B14F-4D97-AF65-F5344CB8AC3E}">
        <p14:creationId xmlns:p14="http://schemas.microsoft.com/office/powerpoint/2010/main" val="827047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466850"/>
          </a:xfrm>
        </p:spPr>
        <p:txBody>
          <a:bodyPr/>
          <a:lstStyle/>
          <a:p>
            <a:r>
              <a:rPr lang="en-US" dirty="0" smtClean="0"/>
              <a:t>Motivation to Virtualize </a:t>
            </a:r>
            <a:br>
              <a:rPr lang="en-US" dirty="0" smtClean="0"/>
            </a:br>
            <a:r>
              <a:rPr lang="en-US" dirty="0" smtClean="0"/>
              <a:t>Continued</a:t>
            </a:r>
            <a:endParaRPr lang="en-US" dirty="0"/>
          </a:p>
        </p:txBody>
      </p:sp>
      <p:sp>
        <p:nvSpPr>
          <p:cNvPr id="3" name="Content Placeholder 2"/>
          <p:cNvSpPr>
            <a:spLocks noGrp="1"/>
          </p:cNvSpPr>
          <p:nvPr>
            <p:ph idx="1"/>
          </p:nvPr>
        </p:nvSpPr>
        <p:spPr/>
        <p:txBody>
          <a:bodyPr/>
          <a:lstStyle/>
          <a:p>
            <a:r>
              <a:rPr lang="en-US" dirty="0"/>
              <a:t>Increased flexibility in supporting multiple operating system environments</a:t>
            </a:r>
          </a:p>
          <a:p>
            <a:r>
              <a:rPr lang="en-US" dirty="0"/>
              <a:t>Improved use and management of software licenses</a:t>
            </a:r>
          </a:p>
          <a:p>
            <a:r>
              <a:rPr lang="en-US" dirty="0"/>
              <a:t>Improved utilization reporting, which leads to improved capacity planning</a:t>
            </a:r>
          </a:p>
          <a:p>
            <a:r>
              <a:rPr lang="en-US" dirty="0"/>
              <a:t>Improved disaster recovery and business continuity</a:t>
            </a:r>
          </a:p>
          <a:p>
            <a:endParaRPr lang="en-US" dirty="0"/>
          </a:p>
        </p:txBody>
      </p:sp>
    </p:spTree>
    <p:extLst>
      <p:ext uri="{BB962C8B-B14F-4D97-AF65-F5344CB8AC3E}">
        <p14:creationId xmlns:p14="http://schemas.microsoft.com/office/powerpoint/2010/main" val="1690523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771650"/>
          </a:xfrm>
        </p:spPr>
        <p:txBody>
          <a:bodyPr/>
          <a:lstStyle/>
          <a:p>
            <a:r>
              <a:rPr lang="en-US" dirty="0" smtClean="0"/>
              <a:t>Disadvantages of Virtualization</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smtClean="0"/>
              <a:t>New </a:t>
            </a:r>
            <a:r>
              <a:rPr lang="en-US" dirty="0"/>
              <a:t>staff or staff training may be required to understand the </a:t>
            </a:r>
            <a:r>
              <a:rPr lang="en-US" dirty="0" smtClean="0"/>
              <a:t>virtualization process</a:t>
            </a:r>
            <a:r>
              <a:rPr lang="en-US" dirty="0"/>
              <a:t>.</a:t>
            </a:r>
          </a:p>
          <a:p>
            <a:r>
              <a:rPr lang="en-US" dirty="0" smtClean="0"/>
              <a:t>Not </a:t>
            </a:r>
            <a:r>
              <a:rPr lang="en-US" dirty="0"/>
              <a:t>all applications are well suited for virtualization.</a:t>
            </a:r>
          </a:p>
          <a:p>
            <a:r>
              <a:rPr lang="en-US" dirty="0" smtClean="0"/>
              <a:t>The </a:t>
            </a:r>
            <a:r>
              <a:rPr lang="en-US" dirty="0"/>
              <a:t>virtualization process adds slight overhead, which will make </a:t>
            </a:r>
            <a:r>
              <a:rPr lang="en-US" dirty="0" smtClean="0"/>
              <a:t>some applications </a:t>
            </a:r>
            <a:r>
              <a:rPr lang="en-US" dirty="0"/>
              <a:t>run more slowly.</a:t>
            </a:r>
          </a:p>
        </p:txBody>
      </p:sp>
    </p:spTree>
    <p:extLst>
      <p:ext uri="{BB962C8B-B14F-4D97-AF65-F5344CB8AC3E}">
        <p14:creationId xmlns:p14="http://schemas.microsoft.com/office/powerpoint/2010/main" val="398244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2624138"/>
            <a:ext cx="79057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53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Review</a:t>
            </a:r>
            <a:endParaRPr lang="en-US" dirty="0"/>
          </a:p>
        </p:txBody>
      </p:sp>
      <p:sp>
        <p:nvSpPr>
          <p:cNvPr id="3" name="Content Placeholder 2"/>
          <p:cNvSpPr>
            <a:spLocks noGrp="1"/>
          </p:cNvSpPr>
          <p:nvPr>
            <p:ph idx="1"/>
          </p:nvPr>
        </p:nvSpPr>
        <p:spPr>
          <a:xfrm>
            <a:off x="304800" y="2133600"/>
            <a:ext cx="8534400" cy="4419600"/>
          </a:xfrm>
        </p:spPr>
        <p:txBody>
          <a:bodyPr/>
          <a:lstStyle/>
          <a:p>
            <a:pPr marL="514350" indent="-514350">
              <a:buFont typeface="+mj-lt"/>
              <a:buAutoNum type="arabicPeriod"/>
            </a:pPr>
            <a:r>
              <a:rPr lang="en-US" dirty="0" smtClean="0"/>
              <a:t>Define </a:t>
            </a:r>
            <a:r>
              <a:rPr lang="en-US" dirty="0"/>
              <a:t>and describe virtualization.</a:t>
            </a:r>
          </a:p>
          <a:p>
            <a:pPr marL="514350" indent="-514350">
              <a:buFont typeface="+mj-lt"/>
              <a:buAutoNum type="arabicPeriod"/>
            </a:pPr>
            <a:r>
              <a:rPr lang="en-US" dirty="0" smtClean="0"/>
              <a:t>Defend </a:t>
            </a:r>
            <a:r>
              <a:rPr lang="en-US" dirty="0"/>
              <a:t>the following statement: Virtualization is not a new concept within </a:t>
            </a:r>
            <a:r>
              <a:rPr lang="en-US" dirty="0" smtClean="0"/>
              <a:t>computer science</a:t>
            </a:r>
            <a:r>
              <a:rPr lang="en-US" dirty="0"/>
              <a:t>.</a:t>
            </a:r>
          </a:p>
          <a:p>
            <a:pPr marL="514350" indent="-514350">
              <a:buFont typeface="+mj-lt"/>
              <a:buAutoNum type="arabicPeriod"/>
            </a:pPr>
            <a:r>
              <a:rPr lang="en-US" dirty="0" smtClean="0"/>
              <a:t>Describe </a:t>
            </a:r>
            <a:r>
              <a:rPr lang="en-US" dirty="0"/>
              <a:t>the various types of virtualization.</a:t>
            </a:r>
          </a:p>
          <a:p>
            <a:pPr marL="514350" indent="-514350">
              <a:buFont typeface="+mj-lt"/>
              <a:buAutoNum type="arabicPeriod"/>
            </a:pPr>
            <a:r>
              <a:rPr lang="en-US" dirty="0" smtClean="0"/>
              <a:t>List </a:t>
            </a:r>
            <a:r>
              <a:rPr lang="en-US" dirty="0"/>
              <a:t>the pros and cons of virtualization.</a:t>
            </a:r>
          </a:p>
          <a:p>
            <a:pPr marL="514350" indent="-514350">
              <a:buFont typeface="+mj-lt"/>
              <a:buAutoNum type="arabicPeriod"/>
            </a:pPr>
            <a:r>
              <a:rPr lang="en-US" dirty="0" smtClean="0"/>
              <a:t>Discuss </a:t>
            </a:r>
            <a:r>
              <a:rPr lang="en-US" dirty="0"/>
              <a:t>the attributes of applications that are </a:t>
            </a:r>
            <a:r>
              <a:rPr lang="en-US" i="1" dirty="0"/>
              <a:t>not </a:t>
            </a:r>
            <a:r>
              <a:rPr lang="en-US" dirty="0"/>
              <a:t>well suited for virtualization.</a:t>
            </a:r>
          </a:p>
        </p:txBody>
      </p:sp>
    </p:spTree>
    <p:extLst>
      <p:ext uri="{BB962C8B-B14F-4D97-AF65-F5344CB8AC3E}">
        <p14:creationId xmlns:p14="http://schemas.microsoft.com/office/powerpoint/2010/main" val="2853049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466850"/>
          </a:xfrm>
        </p:spPr>
        <p:txBody>
          <a:bodyPr/>
          <a:lstStyle/>
          <a:p>
            <a:r>
              <a:rPr lang="en-US" dirty="0" smtClean="0"/>
              <a:t>Chapter Review Continued</a:t>
            </a:r>
            <a:endParaRPr lang="en-US" dirty="0"/>
          </a:p>
        </p:txBody>
      </p:sp>
      <p:sp>
        <p:nvSpPr>
          <p:cNvPr id="3" name="Content Placeholder 2"/>
          <p:cNvSpPr>
            <a:spLocks noGrp="1"/>
          </p:cNvSpPr>
          <p:nvPr>
            <p:ph idx="1"/>
          </p:nvPr>
        </p:nvSpPr>
        <p:spPr>
          <a:xfrm>
            <a:off x="304800" y="2133600"/>
            <a:ext cx="8534400" cy="4419600"/>
          </a:xfrm>
        </p:spPr>
        <p:txBody>
          <a:bodyPr/>
          <a:lstStyle/>
          <a:p>
            <a:pPr marL="514350" indent="-514350">
              <a:buFont typeface="+mj-lt"/>
              <a:buAutoNum type="arabicPeriod" startAt="6"/>
            </a:pPr>
            <a:r>
              <a:rPr lang="en-US" dirty="0" smtClean="0"/>
              <a:t>List </a:t>
            </a:r>
            <a:r>
              <a:rPr lang="en-US" dirty="0"/>
              <a:t>reasons why companies should virtualize.</a:t>
            </a:r>
          </a:p>
          <a:p>
            <a:pPr marL="514350" indent="-514350">
              <a:buFont typeface="+mj-lt"/>
              <a:buAutoNum type="arabicPeriod" startAt="6"/>
            </a:pPr>
            <a:r>
              <a:rPr lang="en-US" dirty="0" smtClean="0"/>
              <a:t>List </a:t>
            </a:r>
            <a:r>
              <a:rPr lang="en-US" dirty="0"/>
              <a:t>the benefits of blade servers.</a:t>
            </a:r>
          </a:p>
          <a:p>
            <a:pPr marL="514350" indent="-514350">
              <a:buFont typeface="+mj-lt"/>
              <a:buAutoNum type="arabicPeriod" startAt="6"/>
            </a:pPr>
            <a:r>
              <a:rPr lang="en-US" dirty="0" smtClean="0"/>
              <a:t>Define </a:t>
            </a:r>
            <a:r>
              <a:rPr lang="en-US" dirty="0"/>
              <a:t>and describe the hypervisor.</a:t>
            </a:r>
          </a:p>
          <a:p>
            <a:pPr marL="514350" indent="-514350">
              <a:buFont typeface="+mj-lt"/>
              <a:buAutoNum type="arabicPeriod" startAt="6"/>
            </a:pPr>
            <a:r>
              <a:rPr lang="en-US" dirty="0" smtClean="0"/>
              <a:t>Define </a:t>
            </a:r>
            <a:r>
              <a:rPr lang="en-US" dirty="0"/>
              <a:t>and describe green computing.</a:t>
            </a:r>
          </a:p>
          <a:p>
            <a:pPr marL="514350" indent="-514350">
              <a:buFont typeface="+mj-lt"/>
              <a:buAutoNum type="arabicPeriod" startAt="6"/>
            </a:pPr>
            <a:r>
              <a:rPr lang="en-US" dirty="0" smtClean="0"/>
              <a:t>Describe </a:t>
            </a:r>
            <a:r>
              <a:rPr lang="en-US" dirty="0"/>
              <a:t>the concept of the desktop on demand, and include the benefits of such a system.</a:t>
            </a:r>
          </a:p>
        </p:txBody>
      </p:sp>
    </p:spTree>
    <p:extLst>
      <p:ext uri="{BB962C8B-B14F-4D97-AF65-F5344CB8AC3E}">
        <p14:creationId xmlns:p14="http://schemas.microsoft.com/office/powerpoint/2010/main" val="294007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Virtualization</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Making one server appear as many. Each </a:t>
            </a:r>
            <a:r>
              <a:rPr lang="en-US" b="1" dirty="0" smtClean="0"/>
              <a:t>virtual server </a:t>
            </a:r>
            <a:r>
              <a:rPr lang="en-US" dirty="0"/>
              <a:t>may run the same or different </a:t>
            </a:r>
            <a:r>
              <a:rPr lang="en-US" dirty="0" smtClean="0"/>
              <a:t>operating systems</a:t>
            </a:r>
            <a:r>
              <a:rPr lang="en-US" dirty="0"/>
              <a:t>. </a:t>
            </a:r>
            <a:endParaRPr lang="en-US" dirty="0" smtClean="0"/>
          </a:p>
          <a:p>
            <a:r>
              <a:rPr lang="en-US" dirty="0" smtClean="0"/>
              <a:t>Server virtualization provides </a:t>
            </a:r>
            <a:r>
              <a:rPr lang="en-US" dirty="0"/>
              <a:t>greater CPU utilization, a smaller equipment footprint, less </a:t>
            </a:r>
            <a:r>
              <a:rPr lang="en-US" dirty="0" smtClean="0"/>
              <a:t>power consumption</a:t>
            </a:r>
            <a:r>
              <a:rPr lang="en-US" dirty="0"/>
              <a:t>, and support for multiple operating systems.</a:t>
            </a:r>
          </a:p>
        </p:txBody>
      </p:sp>
    </p:spTree>
    <p:extLst>
      <p:ext uri="{BB962C8B-B14F-4D97-AF65-F5344CB8AC3E}">
        <p14:creationId xmlns:p14="http://schemas.microsoft.com/office/powerpoint/2010/main" val="37410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Virtualization</a:t>
            </a:r>
            <a:endParaRPr lang="en-US" dirty="0"/>
          </a:p>
        </p:txBody>
      </p:sp>
      <p:sp>
        <p:nvSpPr>
          <p:cNvPr id="3" name="Content Placeholder 2"/>
          <p:cNvSpPr>
            <a:spLocks noGrp="1"/>
          </p:cNvSpPr>
          <p:nvPr>
            <p:ph idx="1"/>
          </p:nvPr>
        </p:nvSpPr>
        <p:spPr>
          <a:xfrm>
            <a:off x="304800" y="1828800"/>
            <a:ext cx="8686800" cy="4724400"/>
          </a:xfrm>
        </p:spPr>
        <p:txBody>
          <a:bodyPr/>
          <a:lstStyle/>
          <a:p>
            <a:r>
              <a:rPr lang="en-US" dirty="0" smtClean="0"/>
              <a:t>Allows a </a:t>
            </a:r>
            <a:r>
              <a:rPr lang="en-US" dirty="0"/>
              <a:t>user to switch between </a:t>
            </a:r>
            <a:r>
              <a:rPr lang="en-US" dirty="0" smtClean="0"/>
              <a:t>multiple operating </a:t>
            </a:r>
            <a:r>
              <a:rPr lang="en-US" dirty="0"/>
              <a:t>systems on the same computer. (An operating system that </a:t>
            </a:r>
            <a:r>
              <a:rPr lang="en-US" dirty="0" smtClean="0"/>
              <a:t>resides within </a:t>
            </a:r>
            <a:r>
              <a:rPr lang="en-US" dirty="0"/>
              <a:t>a virtualized environment is known as a </a:t>
            </a:r>
            <a:r>
              <a:rPr lang="en-US" b="1" dirty="0"/>
              <a:t>guest operating system</a:t>
            </a:r>
            <a:r>
              <a:rPr lang="en-US" dirty="0"/>
              <a:t>.)</a:t>
            </a:r>
          </a:p>
          <a:p>
            <a:r>
              <a:rPr lang="en-US" dirty="0"/>
              <a:t>Some desktop virtualization techniques can provide an operating </a:t>
            </a:r>
            <a:r>
              <a:rPr lang="en-US" dirty="0" smtClean="0"/>
              <a:t>system environment </a:t>
            </a:r>
            <a:r>
              <a:rPr lang="en-US" dirty="0"/>
              <a:t>on demand</a:t>
            </a:r>
            <a:r>
              <a:rPr lang="en-US" dirty="0" smtClean="0"/>
              <a:t>.</a:t>
            </a:r>
          </a:p>
          <a:p>
            <a:r>
              <a:rPr lang="en-US" dirty="0" smtClean="0"/>
              <a:t>Desktop </a:t>
            </a:r>
            <a:r>
              <a:rPr lang="en-US" dirty="0"/>
              <a:t>virtualization provides support </a:t>
            </a:r>
            <a:r>
              <a:rPr lang="en-US" dirty="0" smtClean="0"/>
              <a:t>for multiple </a:t>
            </a:r>
            <a:r>
              <a:rPr lang="en-US" dirty="0"/>
              <a:t>operating systems, which is very convenient for software developers</a:t>
            </a:r>
            <a:r>
              <a:rPr lang="en-US" dirty="0" smtClean="0"/>
              <a:t>, testers</a:t>
            </a:r>
            <a:r>
              <a:rPr lang="en-US" dirty="0"/>
              <a:t>, and help desk support staff. </a:t>
            </a:r>
            <a:endParaRPr lang="en-US" dirty="0" smtClean="0"/>
          </a:p>
        </p:txBody>
      </p:sp>
    </p:spTree>
    <p:extLst>
      <p:ext uri="{BB962C8B-B14F-4D97-AF65-F5344CB8AC3E}">
        <p14:creationId xmlns:p14="http://schemas.microsoft.com/office/powerpoint/2010/main" val="118583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Networks</a:t>
            </a:r>
            <a:endParaRPr lang="en-US" dirty="0"/>
          </a:p>
        </p:txBody>
      </p:sp>
      <p:sp>
        <p:nvSpPr>
          <p:cNvPr id="3" name="Content Placeholder 2"/>
          <p:cNvSpPr>
            <a:spLocks noGrp="1"/>
          </p:cNvSpPr>
          <p:nvPr>
            <p:ph idx="1"/>
          </p:nvPr>
        </p:nvSpPr>
        <p:spPr>
          <a:xfrm>
            <a:off x="304800" y="1752600"/>
            <a:ext cx="8534400" cy="4800600"/>
          </a:xfrm>
        </p:spPr>
        <p:txBody>
          <a:bodyPr/>
          <a:lstStyle/>
          <a:p>
            <a:r>
              <a:rPr lang="en-US" dirty="0" smtClean="0"/>
              <a:t>Create the </a:t>
            </a:r>
            <a:r>
              <a:rPr lang="en-US" dirty="0"/>
              <a:t>illusion that a user is connected </a:t>
            </a:r>
            <a:r>
              <a:rPr lang="en-US" dirty="0" smtClean="0"/>
              <a:t>directly to </a:t>
            </a:r>
            <a:r>
              <a:rPr lang="en-US" dirty="0"/>
              <a:t>a company network and resources, although no such physical </a:t>
            </a:r>
            <a:r>
              <a:rPr lang="en-US" dirty="0" smtClean="0"/>
              <a:t>connection may </a:t>
            </a:r>
            <a:r>
              <a:rPr lang="en-US" dirty="0"/>
              <a:t>exist. </a:t>
            </a:r>
            <a:endParaRPr lang="en-US" dirty="0" smtClean="0"/>
          </a:p>
          <a:p>
            <a:r>
              <a:rPr lang="en-US" dirty="0" smtClean="0"/>
              <a:t>Virtual </a:t>
            </a:r>
            <a:r>
              <a:rPr lang="en-US" dirty="0"/>
              <a:t>networks are sometimes called virtual private networks </a:t>
            </a:r>
            <a:r>
              <a:rPr lang="en-US" dirty="0" smtClean="0"/>
              <a:t>or VPNs</a:t>
            </a:r>
            <a:r>
              <a:rPr lang="en-US" dirty="0"/>
              <a:t>. Using a </a:t>
            </a:r>
            <a:r>
              <a:rPr lang="en-US" dirty="0" smtClean="0"/>
              <a:t>VPN, </a:t>
            </a:r>
            <a:r>
              <a:rPr lang="en-US" dirty="0"/>
              <a:t>users can connect to a network </a:t>
            </a:r>
            <a:r>
              <a:rPr lang="en-US" dirty="0" smtClean="0"/>
              <a:t>and access </a:t>
            </a:r>
            <a:r>
              <a:rPr lang="en-US" dirty="0"/>
              <a:t>the network resources from any Internet-connected computer. </a:t>
            </a:r>
            <a:endParaRPr lang="en-US" dirty="0" smtClean="0"/>
          </a:p>
          <a:p>
            <a:r>
              <a:rPr lang="en-US" dirty="0" smtClean="0"/>
              <a:t>Virtual networks let network </a:t>
            </a:r>
            <a:r>
              <a:rPr lang="en-US" dirty="0"/>
              <a:t>administrators to segment a network, </a:t>
            </a:r>
            <a:r>
              <a:rPr lang="en-US" dirty="0" smtClean="0"/>
              <a:t>making different </a:t>
            </a:r>
            <a:r>
              <a:rPr lang="en-US" dirty="0"/>
              <a:t>departments such as management, development, and sales </a:t>
            </a:r>
            <a:r>
              <a:rPr lang="en-US" dirty="0" smtClean="0"/>
              <a:t>appear to </a:t>
            </a:r>
            <a:r>
              <a:rPr lang="en-US" dirty="0"/>
              <a:t>have their own separate networks.</a:t>
            </a:r>
          </a:p>
        </p:txBody>
      </p:sp>
    </p:spTree>
    <p:extLst>
      <p:ext uri="{BB962C8B-B14F-4D97-AF65-F5344CB8AC3E}">
        <p14:creationId xmlns:p14="http://schemas.microsoft.com/office/powerpoint/2010/main" val="98875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Storage</a:t>
            </a:r>
            <a:endParaRPr lang="en-US" dirty="0"/>
          </a:p>
        </p:txBody>
      </p:sp>
      <p:sp>
        <p:nvSpPr>
          <p:cNvPr id="3" name="Content Placeholder 2"/>
          <p:cNvSpPr>
            <a:spLocks noGrp="1"/>
          </p:cNvSpPr>
          <p:nvPr>
            <p:ph idx="1"/>
          </p:nvPr>
        </p:nvSpPr>
        <p:spPr>
          <a:xfrm>
            <a:off x="304800" y="2362200"/>
            <a:ext cx="8534400" cy="4191000"/>
          </a:xfrm>
        </p:spPr>
        <p:txBody>
          <a:bodyPr/>
          <a:lstStyle/>
          <a:p>
            <a:r>
              <a:rPr lang="en-US" dirty="0" smtClean="0"/>
              <a:t>Provides users </a:t>
            </a:r>
            <a:r>
              <a:rPr lang="en-US" dirty="0"/>
              <a:t>(and applications) with access </a:t>
            </a:r>
            <a:r>
              <a:rPr lang="en-US" dirty="0" smtClean="0"/>
              <a:t>to scalable </a:t>
            </a:r>
            <a:r>
              <a:rPr lang="en-US" dirty="0"/>
              <a:t>and redundant physical storage through the use of abstract, </a:t>
            </a:r>
            <a:r>
              <a:rPr lang="en-US" dirty="0" smtClean="0"/>
              <a:t>or logical</a:t>
            </a:r>
            <a:r>
              <a:rPr lang="en-US" dirty="0"/>
              <a:t>, disk drives or file systems, or a database interface.</a:t>
            </a:r>
          </a:p>
        </p:txBody>
      </p:sp>
    </p:spTree>
    <p:extLst>
      <p:ext uri="{BB962C8B-B14F-4D97-AF65-F5344CB8AC3E}">
        <p14:creationId xmlns:p14="http://schemas.microsoft.com/office/powerpoint/2010/main" val="100912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Memory</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Virtual memory combines RAM with a </a:t>
            </a:r>
            <a:r>
              <a:rPr lang="en-US" dirty="0" smtClean="0"/>
              <a:t>page file </a:t>
            </a:r>
            <a:r>
              <a:rPr lang="en-US" dirty="0"/>
              <a:t>on disk to create the illusion, to running programs, </a:t>
            </a:r>
            <a:r>
              <a:rPr lang="en-US" dirty="0" smtClean="0"/>
              <a:t>of the </a:t>
            </a:r>
            <a:r>
              <a:rPr lang="en-US" dirty="0"/>
              <a:t>existence of a vast amount of RAM.</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7" y="3733800"/>
            <a:ext cx="4619625" cy="2762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842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466850"/>
          </a:xfrm>
        </p:spPr>
        <p:txBody>
          <a:bodyPr/>
          <a:lstStyle/>
          <a:p>
            <a:r>
              <a:rPr lang="en-US" dirty="0" smtClean="0"/>
              <a:t>Advantages of Virtual Memory</a:t>
            </a:r>
            <a:endParaRPr lang="en-US" dirty="0"/>
          </a:p>
        </p:txBody>
      </p:sp>
      <p:sp>
        <p:nvSpPr>
          <p:cNvPr id="3" name="Content Placeholder 2"/>
          <p:cNvSpPr>
            <a:spLocks noGrp="1"/>
          </p:cNvSpPr>
          <p:nvPr>
            <p:ph idx="1"/>
          </p:nvPr>
        </p:nvSpPr>
        <p:spPr>
          <a:xfrm>
            <a:off x="304800" y="2057400"/>
            <a:ext cx="8534400" cy="4724400"/>
          </a:xfrm>
        </p:spPr>
        <p:txBody>
          <a:bodyPr/>
          <a:lstStyle/>
          <a:p>
            <a:r>
              <a:rPr lang="en-US" dirty="0"/>
              <a:t>A running program (process) appears to have unlimited memory.</a:t>
            </a:r>
          </a:p>
          <a:p>
            <a:r>
              <a:rPr lang="en-US" dirty="0" smtClean="0"/>
              <a:t>The </a:t>
            </a:r>
            <a:r>
              <a:rPr lang="en-US" dirty="0"/>
              <a:t>operating system can easily manage several different programs, running at the </a:t>
            </a:r>
            <a:r>
              <a:rPr lang="en-US" dirty="0" smtClean="0"/>
              <a:t>same time</a:t>
            </a:r>
            <a:r>
              <a:rPr lang="en-US" dirty="0"/>
              <a:t>, and keep each program’s data and instructions secure.</a:t>
            </a:r>
          </a:p>
          <a:p>
            <a:r>
              <a:rPr lang="en-US" dirty="0" smtClean="0"/>
              <a:t>The </a:t>
            </a:r>
            <a:r>
              <a:rPr lang="en-US" dirty="0"/>
              <a:t>operating system can take advantage of disk storage, which is considerably less </a:t>
            </a:r>
            <a:r>
              <a:rPr lang="en-US" dirty="0" smtClean="0"/>
              <a:t>expensive than </a:t>
            </a:r>
            <a:r>
              <a:rPr lang="en-US" dirty="0"/>
              <a:t>RAM</a:t>
            </a:r>
            <a:r>
              <a:rPr lang="en-US" dirty="0" smtClean="0"/>
              <a:t>.</a:t>
            </a:r>
            <a:endParaRPr lang="en-US" dirty="0"/>
          </a:p>
        </p:txBody>
      </p:sp>
    </p:spTree>
    <p:extLst>
      <p:ext uri="{BB962C8B-B14F-4D97-AF65-F5344CB8AC3E}">
        <p14:creationId xmlns:p14="http://schemas.microsoft.com/office/powerpoint/2010/main" val="520582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267847c30225c175b5420d8a3d74587866c5e69"/>
  <p:tag name="ARTICULATE_PROJECT_OPEN" val="0"/>
</p:tagLst>
</file>

<file path=ppt/theme/theme1.xml><?xml version="1.0" encoding="utf-8"?>
<a:theme xmlns:a="http://schemas.openxmlformats.org/drawingml/2006/main" name="PPP_SNATU_TXT_In_The_Cloud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PPP_SNATU_TXT_In_The_Clouds</Template>
  <TotalTime>3844</TotalTime>
  <Words>1571</Words>
  <Application>Microsoft Macintosh PowerPoint</Application>
  <PresentationFormat>On-screen Show (4:3)</PresentationFormat>
  <Paragraphs>141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PPP_SNATU_TXT_In_The_Clouds</vt:lpstr>
      <vt:lpstr>Cloud Computing</vt:lpstr>
      <vt:lpstr>Learning Objectives</vt:lpstr>
      <vt:lpstr>Virtualization Defined</vt:lpstr>
      <vt:lpstr>Server Virtualization</vt:lpstr>
      <vt:lpstr>Desktop Virtualization</vt:lpstr>
      <vt:lpstr>Virtual Networks</vt:lpstr>
      <vt:lpstr>Virtual Storage</vt:lpstr>
      <vt:lpstr>Virtual Memory</vt:lpstr>
      <vt:lpstr>Advantages of Virtual Memory</vt:lpstr>
      <vt:lpstr>Disadvantage of Virtual Memory</vt:lpstr>
      <vt:lpstr>Original Servers</vt:lpstr>
      <vt:lpstr>Green Computing</vt:lpstr>
      <vt:lpstr>Blade Servers</vt:lpstr>
      <vt:lpstr>The Problem</vt:lpstr>
      <vt:lpstr>Load Balancing</vt:lpstr>
      <vt:lpstr>Server Virtualization</vt:lpstr>
      <vt:lpstr>Microsoft Hyper-V</vt:lpstr>
      <vt:lpstr>Advantages of Hyper-V</vt:lpstr>
      <vt:lpstr>VMware ESXi</vt:lpstr>
      <vt:lpstr>VMWare ESXi Continued</vt:lpstr>
      <vt:lpstr>Virtual Desktop</vt:lpstr>
      <vt:lpstr>Virtual Desktop Continued</vt:lpstr>
      <vt:lpstr>Advantages of Virtual Desktops</vt:lpstr>
      <vt:lpstr>Microsoft Desktop Virtualization Tools</vt:lpstr>
      <vt:lpstr>VMware View</vt:lpstr>
      <vt:lpstr>Advantages of VMware View</vt:lpstr>
      <vt:lpstr>Virtual Private Network (VPN)</vt:lpstr>
      <vt:lpstr>Virtual Network</vt:lpstr>
      <vt:lpstr>Data Storage Virtualization</vt:lpstr>
      <vt:lpstr>Advantages of Cloud-Based Storage</vt:lpstr>
      <vt:lpstr>Disadvantages of Cloud-Based Storage</vt:lpstr>
      <vt:lpstr>Not All Applications Are Appropriate for Virtualization</vt:lpstr>
      <vt:lpstr>Motivation to Virtualize</vt:lpstr>
      <vt:lpstr>Motivation to Virtualize  Continued</vt:lpstr>
      <vt:lpstr>Disadvantages of Virtualization</vt:lpstr>
      <vt:lpstr>Key Terms</vt:lpstr>
      <vt:lpstr>Chapter Review</vt:lpstr>
      <vt:lpstr>Chapter Review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Kris</dc:creator>
  <cp:lastModifiedBy>Vladimir Stolichnaya</cp:lastModifiedBy>
  <cp:revision>116</cp:revision>
  <dcterms:created xsi:type="dcterms:W3CDTF">2012-01-24T21:28:01Z</dcterms:created>
  <dcterms:modified xsi:type="dcterms:W3CDTF">2012-05-30T04:40:28Z</dcterms:modified>
</cp:coreProperties>
</file>