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85344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8534400" cy="91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09550"/>
            <a:ext cx="2133600" cy="634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09550"/>
            <a:ext cx="6248400" cy="634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09550"/>
            <a:ext cx="6248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0F1676-2C07-4911-B8FC-29BAA9C0CAE3}" type="datetimeFigureOut">
              <a:rPr lang="en-US" smtClean="0"/>
              <a:t>5/30/12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EC43B1-E2EE-4AA3-A456-2D25F3228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</a:p>
          <a:p>
            <a:r>
              <a:rPr lang="en-US" dirty="0" smtClean="0"/>
              <a:t>Collaboration in the Cloud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44103" cy="434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8" y="5181600"/>
            <a:ext cx="22955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Faxing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Cloud-based fax services deliver faxes as PDF documents to a user’s e-mail.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6762750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9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Google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Voice provides you with a virtual phone account that you can forward to </a:t>
            </a:r>
            <a:r>
              <a:rPr lang="en-US" dirty="0" smtClean="0"/>
              <a:t>your phone</a:t>
            </a:r>
            <a:r>
              <a:rPr lang="en-US" dirty="0"/>
              <a:t>. You can receive voice messages or direct Google Voice to transcribe the voice messages as text.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0"/>
            <a:ext cx="4648200" cy="25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Wikis: Shared File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member of the team can add or edit content.</a:t>
            </a:r>
          </a:p>
          <a:p>
            <a:r>
              <a:rPr lang="en-US" dirty="0" smtClean="0"/>
              <a:t>Most </a:t>
            </a:r>
            <a:r>
              <a:rPr lang="en-US" dirty="0"/>
              <a:t>users quickly learn how to edit content within the wiki.</a:t>
            </a:r>
          </a:p>
          <a:p>
            <a:r>
              <a:rPr lang="en-US" dirty="0" smtClean="0"/>
              <a:t>Team </a:t>
            </a:r>
            <a:r>
              <a:rPr lang="en-US" dirty="0"/>
              <a:t>members who edit the wiki content can reside anywhere.</a:t>
            </a:r>
          </a:p>
          <a:p>
            <a:r>
              <a:rPr lang="en-US" dirty="0" smtClean="0"/>
              <a:t>The </a:t>
            </a:r>
            <a:r>
              <a:rPr lang="en-US" dirty="0"/>
              <a:t>edits to wiki content are immediate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Wikis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191000"/>
          </a:xfrm>
        </p:spPr>
        <p:txBody>
          <a:bodyPr/>
          <a:lstStyle/>
          <a:p>
            <a:r>
              <a:rPr lang="en-US" dirty="0"/>
              <a:t>Because any member can edit the content, wikis sometimes contain errors.</a:t>
            </a:r>
          </a:p>
          <a:p>
            <a:r>
              <a:rPr lang="en-US" dirty="0"/>
              <a:t>Public wikis are often targets of hacking and spam.</a:t>
            </a:r>
          </a:p>
          <a:p>
            <a:r>
              <a:rPr lang="en-US" dirty="0"/>
              <a:t>The wiki’s free-flowing format may lead to disorganized content.</a:t>
            </a:r>
          </a:p>
          <a:p>
            <a:r>
              <a:rPr lang="en-US" dirty="0"/>
              <a:t>Users are often suspicious of wiki content validity and accuracy.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Wikipedia: “The Wiki”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Wikipedia provides the largest collection of web-based, user-contributed, and user-edited content.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26" y="3886200"/>
            <a:ext cx="4481513" cy="24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4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Wikia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Creating a cloud-based wiki, which discusses cloud-based topics and uses </a:t>
            </a:r>
            <a:r>
              <a:rPr lang="en-US" dirty="0" smtClean="0"/>
              <a:t>free software </a:t>
            </a:r>
            <a:r>
              <a:rPr lang="en-US" dirty="0"/>
              <a:t>at </a:t>
            </a:r>
            <a:r>
              <a:rPr lang="en-US" dirty="0" err="1"/>
              <a:t>Wikia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857625" cy="29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3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Google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dirty="0"/>
              <a:t>oogle Docs provides users with web-based, free access to a word processor, spreadsheet</a:t>
            </a:r>
            <a:r>
              <a:rPr lang="en-US" dirty="0" smtClean="0"/>
              <a:t>, and </a:t>
            </a:r>
            <a:r>
              <a:rPr lang="en-US" dirty="0"/>
              <a:t>presentation program—yes, Google Docs </a:t>
            </a:r>
            <a:r>
              <a:rPr lang="en-US" dirty="0" smtClean="0"/>
              <a:t>are meant </a:t>
            </a:r>
            <a:r>
              <a:rPr lang="en-US" dirty="0"/>
              <a:t>to compete directly with </a:t>
            </a:r>
            <a:r>
              <a:rPr lang="en-US" dirty="0" smtClean="0"/>
              <a:t>the Microsoft </a:t>
            </a:r>
            <a:r>
              <a:rPr lang="en-US" dirty="0"/>
              <a:t>Office tools.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13" y="3943884"/>
            <a:ext cx="5040921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9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248400" cy="914400"/>
          </a:xfrm>
        </p:spPr>
        <p:txBody>
          <a:bodyPr/>
          <a:lstStyle/>
          <a:p>
            <a:r>
              <a:rPr lang="en-US" dirty="0" smtClean="0"/>
              <a:t>Real World: Microsoft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Microsoft Office Web Apps lets users create and share (for simultaneous editing) </a:t>
            </a:r>
            <a:r>
              <a:rPr lang="en-US" dirty="0" smtClean="0"/>
              <a:t>cloud-based Word</a:t>
            </a:r>
            <a:r>
              <a:rPr lang="en-US" dirty="0"/>
              <a:t>, Excel, and PowerPoint documents.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79" y="3696768"/>
            <a:ext cx="4670603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6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248400" cy="914400"/>
          </a:xfrm>
        </p:spPr>
        <p:txBody>
          <a:bodyPr/>
          <a:lstStyle/>
          <a:p>
            <a:r>
              <a:rPr lang="en-US" dirty="0" smtClean="0"/>
              <a:t>Collaborating with Web Logs (Blogs)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With the advent of Web 2.0, one of the most widely used communication </a:t>
            </a:r>
            <a:r>
              <a:rPr lang="en-US" dirty="0" smtClean="0"/>
              <a:t>tools has </a:t>
            </a:r>
            <a:r>
              <a:rPr lang="en-US" dirty="0"/>
              <a:t>become the web log, or </a:t>
            </a:r>
            <a:r>
              <a:rPr lang="en-US" b="1" dirty="0"/>
              <a:t>blog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Blogs </a:t>
            </a:r>
            <a:r>
              <a:rPr lang="en-US" dirty="0"/>
              <a:t>allow virtually anyone, with little or </a:t>
            </a:r>
            <a:r>
              <a:rPr lang="en-US" dirty="0" smtClean="0"/>
              <a:t>no web </a:t>
            </a:r>
            <a:r>
              <a:rPr lang="en-US" dirty="0"/>
              <a:t>development experience, to easily publish content on the web. </a:t>
            </a:r>
            <a:endParaRPr lang="en-US" dirty="0" smtClean="0"/>
          </a:p>
          <a:p>
            <a:r>
              <a:rPr lang="en-US" dirty="0" smtClean="0"/>
              <a:t>Blogs </a:t>
            </a:r>
            <a:r>
              <a:rPr lang="en-US" dirty="0"/>
              <a:t>can </a:t>
            </a:r>
            <a:r>
              <a:rPr lang="en-US" dirty="0" smtClean="0"/>
              <a:t>provide one-way </a:t>
            </a:r>
            <a:r>
              <a:rPr lang="en-US" dirty="0"/>
              <a:t>or two-way communication—that is, some users post </a:t>
            </a:r>
            <a:r>
              <a:rPr lang="en-US" dirty="0" smtClean="0"/>
              <a:t>read-only content </a:t>
            </a:r>
            <a:r>
              <a:rPr lang="en-US" dirty="0"/>
              <a:t>to blogs, while others allow readers to comment on the content.</a:t>
            </a:r>
          </a:p>
        </p:txBody>
      </p:sp>
    </p:spTree>
    <p:extLst>
      <p:ext uri="{BB962C8B-B14F-4D97-AF65-F5344CB8AC3E}">
        <p14:creationId xmlns:p14="http://schemas.microsoft.com/office/powerpoint/2010/main" val="117617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Blogs provide a device-independent way for content consumers to </a:t>
            </a:r>
            <a:r>
              <a:rPr lang="en-US" dirty="0" smtClean="0"/>
              <a:t>access digital </a:t>
            </a:r>
            <a:r>
              <a:rPr lang="en-US" dirty="0"/>
              <a:t>content using only a web browser.</a:t>
            </a:r>
          </a:p>
          <a:p>
            <a:r>
              <a:rPr lang="en-US" dirty="0" smtClean="0"/>
              <a:t>Users </a:t>
            </a:r>
            <a:r>
              <a:rPr lang="en-US" dirty="0"/>
              <a:t>can create and publish content to a blog with little or no </a:t>
            </a:r>
            <a:r>
              <a:rPr lang="en-US" dirty="0" smtClean="0"/>
              <a:t>web development </a:t>
            </a:r>
            <a:r>
              <a:rPr lang="en-US" dirty="0"/>
              <a:t>experience.</a:t>
            </a:r>
          </a:p>
          <a:p>
            <a:r>
              <a:rPr lang="en-US" dirty="0" smtClean="0"/>
              <a:t>Within </a:t>
            </a:r>
            <a:r>
              <a:rPr lang="en-US" dirty="0"/>
              <a:t>an organization, intranet-based blogs provide a convenient way </a:t>
            </a:r>
            <a:r>
              <a:rPr lang="en-US" dirty="0" smtClean="0"/>
              <a:t>to disseminate </a:t>
            </a:r>
            <a:r>
              <a:rPr lang="en-US" dirty="0"/>
              <a:t>information.</a:t>
            </a:r>
          </a:p>
          <a:p>
            <a:r>
              <a:rPr lang="en-US" dirty="0" smtClean="0"/>
              <a:t>Blogs </a:t>
            </a:r>
            <a:r>
              <a:rPr lang="en-US" dirty="0"/>
              <a:t>provide an effective way to collect feedback from readers.</a:t>
            </a:r>
          </a:p>
        </p:txBody>
      </p:sp>
    </p:spTree>
    <p:extLst>
      <p:ext uri="{BB962C8B-B14F-4D97-AF65-F5344CB8AC3E}">
        <p14:creationId xmlns:p14="http://schemas.microsoft.com/office/powerpoint/2010/main" val="212093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657600"/>
          </a:xfrm>
        </p:spPr>
        <p:txBody>
          <a:bodyPr/>
          <a:lstStyle/>
          <a:p>
            <a:r>
              <a:rPr lang="en-US" sz="2000" dirty="0"/>
              <a:t>Define and describe collaboration.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and describe cloud-based collaboration.</a:t>
            </a:r>
          </a:p>
          <a:p>
            <a:r>
              <a:rPr lang="en-US" sz="2000" dirty="0" smtClean="0"/>
              <a:t>List </a:t>
            </a:r>
            <a:r>
              <a:rPr lang="en-US" sz="2000" dirty="0"/>
              <a:t>the benefits of cloud-based collaboration.</a:t>
            </a:r>
          </a:p>
          <a:p>
            <a:r>
              <a:rPr lang="en-US" sz="2000" dirty="0" smtClean="0"/>
              <a:t>List </a:t>
            </a:r>
            <a:r>
              <a:rPr lang="en-US" sz="2000" dirty="0"/>
              <a:t>and describe cloud-based tools for document sharing.</a:t>
            </a:r>
          </a:p>
          <a:p>
            <a:r>
              <a:rPr lang="en-US" sz="2000" dirty="0" smtClean="0"/>
              <a:t>List </a:t>
            </a:r>
            <a:r>
              <a:rPr lang="en-US" sz="2000" dirty="0"/>
              <a:t>questions that one should consider with respect to </a:t>
            </a:r>
            <a:r>
              <a:rPr lang="en-US" sz="2000" dirty="0" smtClean="0"/>
              <a:t>cloud-based collaboration </a:t>
            </a:r>
            <a:r>
              <a:rPr lang="en-US" sz="2000" dirty="0"/>
              <a:t>tools.</a:t>
            </a:r>
          </a:p>
          <a:p>
            <a:r>
              <a:rPr lang="en-US" sz="2000" dirty="0" smtClean="0"/>
              <a:t>Discuss </a:t>
            </a:r>
            <a:r>
              <a:rPr lang="en-US" sz="2000" dirty="0"/>
              <a:t>the potential uses of cloud-based streaming media, </a:t>
            </a:r>
            <a:r>
              <a:rPr lang="en-US" sz="2000" dirty="0" smtClean="0"/>
              <a:t>from presentations </a:t>
            </a:r>
            <a:r>
              <a:rPr lang="en-US" sz="2000" dirty="0"/>
              <a:t>to TV.</a:t>
            </a:r>
          </a:p>
        </p:txBody>
      </p:sp>
    </p:spTree>
    <p:extLst>
      <p:ext uri="{BB962C8B-B14F-4D97-AF65-F5344CB8AC3E}">
        <p14:creationId xmlns:p14="http://schemas.microsoft.com/office/powerpoint/2010/main" val="15580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Maintaining a blog takes time.</a:t>
            </a:r>
          </a:p>
          <a:p>
            <a:r>
              <a:rPr lang="en-US" dirty="0" smtClean="0"/>
              <a:t>Blogs </a:t>
            </a:r>
            <a:r>
              <a:rPr lang="en-US" dirty="0"/>
              <a:t>can become opinion posts as opposed to fact posts.</a:t>
            </a:r>
          </a:p>
          <a:p>
            <a:r>
              <a:rPr lang="en-US" dirty="0" smtClean="0"/>
              <a:t>User </a:t>
            </a:r>
            <a:r>
              <a:rPr lang="en-US" dirty="0"/>
              <a:t>feedback may not always be positive and may require moderation.</a:t>
            </a:r>
          </a:p>
        </p:txBody>
      </p:sp>
    </p:spTree>
    <p:extLst>
      <p:ext uri="{BB962C8B-B14F-4D97-AF65-F5344CB8AC3E}">
        <p14:creationId xmlns:p14="http://schemas.microsoft.com/office/powerpoint/2010/main" val="109475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248400" cy="1219200"/>
          </a:xfrm>
        </p:spPr>
        <p:txBody>
          <a:bodyPr/>
          <a:lstStyle/>
          <a:p>
            <a:r>
              <a:rPr lang="en-US" dirty="0"/>
              <a:t>Collaborative Meetings in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One of the biggest cost savers to businesses due to the cloud is the advent of </a:t>
            </a:r>
            <a:r>
              <a:rPr lang="en-US" dirty="0" smtClean="0"/>
              <a:t>the </a:t>
            </a:r>
            <a:r>
              <a:rPr lang="en-US" b="1" dirty="0" smtClean="0"/>
              <a:t>virtual </a:t>
            </a:r>
            <a:r>
              <a:rPr lang="en-US" b="1" dirty="0"/>
              <a:t>meeting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sites such as WebEx and </a:t>
            </a:r>
            <a:r>
              <a:rPr lang="en-US" dirty="0" err="1"/>
              <a:t>GoToMeeting</a:t>
            </a:r>
            <a:r>
              <a:rPr lang="en-US" dirty="0"/>
              <a:t>, businesses </a:t>
            </a:r>
            <a:r>
              <a:rPr lang="en-US" dirty="0" smtClean="0"/>
              <a:t>can now </a:t>
            </a:r>
            <a:r>
              <a:rPr lang="en-US" dirty="0"/>
              <a:t>reduce travel costs through cloud-based meetings.</a:t>
            </a:r>
          </a:p>
        </p:txBody>
      </p:sp>
    </p:spTree>
    <p:extLst>
      <p:ext uri="{BB962C8B-B14F-4D97-AF65-F5344CB8AC3E}">
        <p14:creationId xmlns:p14="http://schemas.microsoft.com/office/powerpoint/2010/main" val="351887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Advantages of Cloud-based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267200"/>
          </a:xfrm>
        </p:spPr>
        <p:txBody>
          <a:bodyPr/>
          <a:lstStyle/>
          <a:p>
            <a:r>
              <a:rPr lang="en-US" dirty="0"/>
              <a:t>Streaming video that allows face-to-face interaction</a:t>
            </a:r>
          </a:p>
          <a:p>
            <a:r>
              <a:rPr lang="en-US" dirty="0" smtClean="0"/>
              <a:t>Shared </a:t>
            </a:r>
            <a:r>
              <a:rPr lang="en-US" dirty="0"/>
              <a:t>whiteboards that presenters can use to easily control the </a:t>
            </a:r>
            <a:r>
              <a:rPr lang="en-US" dirty="0" smtClean="0"/>
              <a:t>presentation of </a:t>
            </a:r>
            <a:r>
              <a:rPr lang="en-US" dirty="0"/>
              <a:t>PowerPoint, Word, Excel, or related </a:t>
            </a:r>
            <a:r>
              <a:rPr lang="en-US" dirty="0" smtClean="0"/>
              <a:t>documents  </a:t>
            </a:r>
          </a:p>
          <a:p>
            <a:r>
              <a:rPr lang="en-US" dirty="0" smtClean="0"/>
              <a:t>Accessibility </a:t>
            </a:r>
            <a:r>
              <a:rPr lang="en-US" dirty="0"/>
              <a:t>to </a:t>
            </a:r>
            <a:r>
              <a:rPr lang="en-US" dirty="0" smtClean="0"/>
              <a:t>users through </a:t>
            </a:r>
            <a:r>
              <a:rPr lang="en-US" dirty="0"/>
              <a:t>a myriad of devices</a:t>
            </a:r>
          </a:p>
          <a:p>
            <a:r>
              <a:rPr lang="en-US" dirty="0" smtClean="0"/>
              <a:t>Shared </a:t>
            </a:r>
            <a:r>
              <a:rPr lang="en-US" dirty="0"/>
              <a:t>applications that let presenters easily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/>
              <a:t>software </a:t>
            </a:r>
            <a:r>
              <a:rPr lang="en-US" dirty="0" smtClean="0"/>
              <a:t>live within </a:t>
            </a:r>
            <a:r>
              <a:rPr lang="en-US" dirty="0"/>
              <a:t>a controlled environment</a:t>
            </a:r>
          </a:p>
          <a:p>
            <a:r>
              <a:rPr lang="en-US" dirty="0" smtClean="0"/>
              <a:t>The </a:t>
            </a:r>
            <a:r>
              <a:rPr lang="en-US" dirty="0"/>
              <a:t>ability to hold company training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The </a:t>
            </a:r>
            <a:r>
              <a:rPr lang="en-US" dirty="0"/>
              <a:t>ability to record meetings for playback </a:t>
            </a:r>
            <a:r>
              <a:rPr lang="en-US" dirty="0" smtClean="0"/>
              <a:t>later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Blogs provide users with no web development experience the ability to easily </a:t>
            </a:r>
            <a:r>
              <a:rPr lang="en-US" dirty="0" smtClean="0"/>
              <a:t>publish content </a:t>
            </a:r>
            <a:r>
              <a:rPr lang="en-US" dirty="0"/>
              <a:t>on the web.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210175" cy="287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9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GotoMeeting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Virtual meetings allow companies to reduce expensive travel while maintaining </a:t>
            </a:r>
            <a:r>
              <a:rPr lang="en-US" dirty="0" smtClean="0"/>
              <a:t>the benefits </a:t>
            </a:r>
            <a:r>
              <a:rPr lang="en-US" dirty="0"/>
              <a:t>of face-to-face interaction.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529138" cy="25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2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543050"/>
          </a:xfrm>
        </p:spPr>
        <p:txBody>
          <a:bodyPr/>
          <a:lstStyle/>
          <a:p>
            <a:r>
              <a:rPr lang="en-US" dirty="0" smtClean="0"/>
              <a:t>Advantages of Virtual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The costs of production and hosting for multimedia content are low.</a:t>
            </a:r>
          </a:p>
          <a:p>
            <a:r>
              <a:rPr lang="en-US" dirty="0" smtClean="0"/>
              <a:t>Users </a:t>
            </a:r>
            <a:r>
              <a:rPr lang="en-US" dirty="0"/>
              <a:t>can play back content at a time that best meets their needs and </a:t>
            </a:r>
            <a:r>
              <a:rPr lang="en-US" dirty="0" smtClean="0"/>
              <a:t>as often </a:t>
            </a:r>
            <a:r>
              <a:rPr lang="en-US" dirty="0"/>
              <a:t>as they desire.</a:t>
            </a:r>
          </a:p>
          <a:p>
            <a:r>
              <a:rPr lang="en-US" dirty="0" smtClean="0"/>
              <a:t>Companies </a:t>
            </a:r>
            <a:r>
              <a:rPr lang="en-US" dirty="0"/>
              <a:t>can create a library of virtual marketing or </a:t>
            </a:r>
            <a:r>
              <a:rPr lang="en-US" dirty="0" smtClean="0"/>
              <a:t>training presentations</a:t>
            </a:r>
            <a:r>
              <a:rPr lang="en-US" dirty="0"/>
              <a:t>.</a:t>
            </a:r>
          </a:p>
          <a:p>
            <a:r>
              <a:rPr lang="en-US" dirty="0" smtClean="0"/>
              <a:t>Virtual </a:t>
            </a:r>
            <a:r>
              <a:rPr lang="en-US" dirty="0"/>
              <a:t>presentation software is migrating to handheld devices.</a:t>
            </a:r>
          </a:p>
        </p:txBody>
      </p:sp>
    </p:spTree>
    <p:extLst>
      <p:ext uri="{BB962C8B-B14F-4D97-AF65-F5344CB8AC3E}">
        <p14:creationId xmlns:p14="http://schemas.microsoft.com/office/powerpoint/2010/main" val="211006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 is obviously the most successful Web 2.0 site.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Facebook, </a:t>
            </a:r>
            <a:r>
              <a:rPr lang="en-US" dirty="0" smtClean="0"/>
              <a:t>users communicate </a:t>
            </a:r>
            <a:r>
              <a:rPr lang="en-US" dirty="0"/>
              <a:t>with friends to share photos, videos, and text messages. </a:t>
            </a:r>
            <a:endParaRPr lang="en-US" dirty="0" smtClean="0"/>
          </a:p>
          <a:p>
            <a:r>
              <a:rPr lang="en-US" dirty="0" smtClean="0"/>
              <a:t>Further, using </a:t>
            </a:r>
            <a:r>
              <a:rPr lang="en-US" dirty="0"/>
              <a:t>Facebook groups, teams can share project information in a secure way.</a:t>
            </a:r>
          </a:p>
        </p:txBody>
      </p:sp>
    </p:spTree>
    <p:extLst>
      <p:ext uri="{BB962C8B-B14F-4D97-AF65-F5344CB8AC3E}">
        <p14:creationId xmlns:p14="http://schemas.microsoft.com/office/powerpoint/2010/main" val="132570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466850"/>
          </a:xfrm>
        </p:spPr>
        <p:txBody>
          <a:bodyPr/>
          <a:lstStyle/>
          <a:p>
            <a:r>
              <a:rPr lang="en-US" dirty="0" smtClean="0"/>
              <a:t>Advantages of Social Media for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Users can exchange project information from anywhere, anytime, </a:t>
            </a:r>
            <a:r>
              <a:rPr lang="en-US" dirty="0" smtClean="0"/>
              <a:t>with any </a:t>
            </a:r>
            <a:r>
              <a:rPr lang="en-US" dirty="0"/>
              <a:t>device.</a:t>
            </a:r>
          </a:p>
          <a:p>
            <a:r>
              <a:rPr lang="en-US" dirty="0" smtClean="0"/>
              <a:t>Groups </a:t>
            </a:r>
            <a:r>
              <a:rPr lang="en-US" dirty="0"/>
              <a:t>can keep team content secure.</a:t>
            </a:r>
          </a:p>
          <a:p>
            <a:r>
              <a:rPr lang="en-US" dirty="0" smtClean="0"/>
              <a:t>Most </a:t>
            </a:r>
            <a:r>
              <a:rPr lang="en-US" dirty="0"/>
              <a:t>users are already familiar with the social media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55087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Zentation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/>
              <a:t>Streaming a virtual presentation from the cloud.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02" y="2895600"/>
            <a:ext cx="6400800" cy="351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15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9550"/>
            <a:ext cx="6248400" cy="1619250"/>
          </a:xfrm>
        </p:spPr>
        <p:txBody>
          <a:bodyPr/>
          <a:lstStyle/>
          <a:p>
            <a:r>
              <a:rPr lang="en-US" dirty="0" smtClean="0"/>
              <a:t>Real World: Google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057400"/>
            <a:ext cx="76866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1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343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process of two or more people </a:t>
            </a:r>
            <a:r>
              <a:rPr lang="en-US" dirty="0" smtClean="0"/>
              <a:t>working together </a:t>
            </a:r>
            <a:r>
              <a:rPr lang="en-US" dirty="0"/>
              <a:t>to achieve a result (a goal).</a:t>
            </a:r>
          </a:p>
        </p:txBody>
      </p:sp>
    </p:spTree>
    <p:extLst>
      <p:ext uri="{BB962C8B-B14F-4D97-AF65-F5344CB8AC3E}">
        <p14:creationId xmlns:p14="http://schemas.microsoft.com/office/powerpoint/2010/main" val="2286929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</a:t>
            </a:r>
            <a:r>
              <a:rPr lang="en-US" dirty="0" err="1" smtClean="0"/>
              <a:t>Hulu</a:t>
            </a:r>
            <a:r>
              <a:rPr lang="en-US" dirty="0" smtClean="0"/>
              <a:t>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 err="1"/>
              <a:t>Hulu</a:t>
            </a:r>
            <a:r>
              <a:rPr lang="en-US" dirty="0"/>
              <a:t> is one company that is deploying streaming media content from the cloud, on demand.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1844"/>
            <a:ext cx="6115050" cy="31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78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cloud-based conferencing software to present documents, share desktops, </a:t>
            </a:r>
            <a:r>
              <a:rPr lang="en-US" dirty="0" smtClean="0"/>
              <a:t>and benefit </a:t>
            </a:r>
            <a:r>
              <a:rPr lang="en-US" dirty="0"/>
              <a:t>from face-to-face video.</a:t>
            </a:r>
          </a:p>
          <a:p>
            <a:r>
              <a:rPr lang="en-US" dirty="0" smtClean="0"/>
              <a:t>Collaborate </a:t>
            </a:r>
            <a:r>
              <a:rPr lang="en-US" dirty="0"/>
              <a:t>in real time and edit the same documents.</a:t>
            </a:r>
          </a:p>
          <a:p>
            <a:r>
              <a:rPr lang="en-US" dirty="0" smtClean="0"/>
              <a:t>Share </a:t>
            </a:r>
            <a:r>
              <a:rPr lang="en-US" dirty="0"/>
              <a:t>calendars to simplify appointment scheduling.</a:t>
            </a:r>
          </a:p>
          <a:p>
            <a:r>
              <a:rPr lang="en-US" dirty="0" smtClean="0"/>
              <a:t>Use </a:t>
            </a:r>
            <a:r>
              <a:rPr lang="en-US" dirty="0"/>
              <a:t>VoIP-based audio or video chats from anywhere with any device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2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advantage of virtual faxing services to send and receive faxes, without using </a:t>
            </a:r>
            <a:r>
              <a:rPr lang="en-US" dirty="0" smtClean="0"/>
              <a:t>a fax </a:t>
            </a:r>
            <a:r>
              <a:rPr lang="en-US" dirty="0"/>
              <a:t>machine.</a:t>
            </a:r>
          </a:p>
          <a:p>
            <a:r>
              <a:rPr lang="en-US" dirty="0" smtClean="0"/>
              <a:t>Forward </a:t>
            </a:r>
            <a:r>
              <a:rPr lang="en-US" dirty="0"/>
              <a:t>transcripts of voice mail messages to their e-mail.</a:t>
            </a:r>
          </a:p>
          <a:p>
            <a:r>
              <a:rPr lang="en-US" dirty="0" smtClean="0"/>
              <a:t>Communicate </a:t>
            </a:r>
            <a:r>
              <a:rPr lang="en-US" dirty="0"/>
              <a:t>with team members using wikis and blogs.</a:t>
            </a:r>
          </a:p>
          <a:p>
            <a:r>
              <a:rPr lang="en-US" dirty="0" smtClean="0"/>
              <a:t>Leverage </a:t>
            </a:r>
            <a:r>
              <a:rPr lang="en-US" dirty="0"/>
              <a:t>familiar tools that are like social media for group interaction.</a:t>
            </a:r>
          </a:p>
          <a:p>
            <a:r>
              <a:rPr lang="en-US" dirty="0" smtClean="0"/>
              <a:t>Stream </a:t>
            </a:r>
            <a:r>
              <a:rPr lang="en-US" dirty="0"/>
              <a:t>media for marketing, training, or messaging purposes.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428875"/>
            <a:ext cx="7877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collaboration.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and describe cloud-based collaboration.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CIO of Ace Accounting Services suggests that the company can save </a:t>
            </a:r>
            <a:r>
              <a:rPr lang="en-US" dirty="0" smtClean="0"/>
              <a:t>considerable money </a:t>
            </a:r>
            <a:r>
              <a:rPr lang="en-US" dirty="0"/>
              <a:t>using VoIP for phone calls. Define and describe VoIP. Then present three </a:t>
            </a:r>
            <a:r>
              <a:rPr lang="en-US" dirty="0" smtClean="0"/>
              <a:t>companies that </a:t>
            </a:r>
            <a:r>
              <a:rPr lang="en-US" dirty="0"/>
              <a:t>provide VoIP offerings. Compare and contrast each company’s offering. Also, </a:t>
            </a:r>
            <a:r>
              <a:rPr lang="en-US" dirty="0" smtClean="0"/>
              <a:t>discuss whether </a:t>
            </a:r>
            <a:r>
              <a:rPr lang="en-US" dirty="0"/>
              <a:t>or not you agree with the CIO and justify why.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the questions one should consider when evaluating a cloud-based </a:t>
            </a:r>
            <a:r>
              <a:rPr lang="en-US" dirty="0" smtClean="0"/>
              <a:t>collaborative solution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87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Collaboration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067550" cy="4121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248400" cy="914400"/>
          </a:xfrm>
        </p:spPr>
        <p:txBody>
          <a:bodyPr/>
          <a:lstStyle/>
          <a:p>
            <a:r>
              <a:rPr lang="en-US" dirty="0" smtClean="0"/>
              <a:t>Questions Regarding Cloud-Collaboration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the solution scale to meet the organization’s future needs?</a:t>
            </a:r>
          </a:p>
          <a:p>
            <a:r>
              <a:rPr lang="en-US" dirty="0" smtClean="0"/>
              <a:t>Is </a:t>
            </a:r>
            <a:r>
              <a:rPr lang="en-US" dirty="0"/>
              <a:t>the solution secure?</a:t>
            </a:r>
          </a:p>
          <a:p>
            <a:r>
              <a:rPr lang="en-US" dirty="0" smtClean="0"/>
              <a:t>What </a:t>
            </a:r>
            <a:r>
              <a:rPr lang="en-US" dirty="0"/>
              <a:t>are the solution’s start-up and operational costs?</a:t>
            </a:r>
          </a:p>
          <a:p>
            <a:r>
              <a:rPr lang="en-US" dirty="0" smtClean="0"/>
              <a:t>How </a:t>
            </a:r>
            <a:r>
              <a:rPr lang="en-US" dirty="0"/>
              <a:t>will the solution impact the company’s IT staffing and </a:t>
            </a:r>
            <a:r>
              <a:rPr lang="en-US" dirty="0" smtClean="0"/>
              <a:t>resource requirements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the solution’s learning curve and training requirements?</a:t>
            </a:r>
          </a:p>
        </p:txBody>
      </p:sp>
    </p:spTree>
    <p:extLst>
      <p:ext uri="{BB962C8B-B14F-4D97-AF65-F5344CB8AC3E}">
        <p14:creationId xmlns:p14="http://schemas.microsoft.com/office/powerpoint/2010/main" val="204727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web-based applications today, such as Google Gmail, support computer-based and handheld devices.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967538" cy="30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r>
              <a:rPr lang="en-US" dirty="0"/>
              <a:t>The IM text-based interaction provided one of the web’s early forms </a:t>
            </a:r>
            <a:r>
              <a:rPr lang="en-US" dirty="0" smtClean="0"/>
              <a:t>of collaboration</a:t>
            </a:r>
            <a:r>
              <a:rPr lang="en-US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871913" cy="34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/>
          <a:lstStyle/>
          <a:p>
            <a:r>
              <a:rPr lang="en-US" dirty="0"/>
              <a:t>IM tools have grown from a text-based medium for message exchange </a:t>
            </a:r>
            <a:r>
              <a:rPr lang="en-US" dirty="0" smtClean="0"/>
              <a:t>to support </a:t>
            </a:r>
            <a:r>
              <a:rPr lang="en-US" dirty="0"/>
              <a:t>audio and video streaming.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243388" cy="31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5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World: Skype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267200"/>
          </a:xfrm>
        </p:spPr>
        <p:txBody>
          <a:bodyPr/>
          <a:lstStyle/>
          <a:p>
            <a:r>
              <a:rPr lang="en-US" dirty="0" smtClean="0"/>
              <a:t>Integrates voice over IP (VoIP)</a:t>
            </a:r>
          </a:p>
          <a:p>
            <a:r>
              <a:rPr lang="en-US" dirty="0" smtClean="0"/>
              <a:t>Supports conference calls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20180"/>
            <a:ext cx="4005263" cy="275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91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" val="55108a44a1d833aacc1233247ec67bfede9737d"/>
</p:tagLst>
</file>

<file path=ppt/theme/theme1.xml><?xml version="1.0" encoding="utf-8"?>
<a:theme xmlns:a="http://schemas.openxmlformats.org/drawingml/2006/main" name="PPP_SNATU_TXT_In_The_Clou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PPP_SNATU_TXT_In_The_Clouds</Template>
  <TotalTime>2938</TotalTime>
  <Words>1246</Words>
  <Application>Microsoft Macintosh PowerPoint</Application>
  <PresentationFormat>On-screen Show (4:3)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PPP_SNATU_TXT_In_The_Clouds</vt:lpstr>
      <vt:lpstr>Cloud Computing</vt:lpstr>
      <vt:lpstr>Learning Objectives</vt:lpstr>
      <vt:lpstr>Collaboration Defined</vt:lpstr>
      <vt:lpstr>Cloud Collaboration Tools</vt:lpstr>
      <vt:lpstr>Questions Regarding Cloud-Collaboration Tools</vt:lpstr>
      <vt:lpstr>Device Support</vt:lpstr>
      <vt:lpstr>In the Beginning</vt:lpstr>
      <vt:lpstr>IM Today</vt:lpstr>
      <vt:lpstr>Real World: Skype</vt:lpstr>
      <vt:lpstr>Faxing in the Cloud</vt:lpstr>
      <vt:lpstr>Real World: Google Voice</vt:lpstr>
      <vt:lpstr>Wikis: Shared File Editing</vt:lpstr>
      <vt:lpstr>Disadvantages of Wikis</vt:lpstr>
      <vt:lpstr>Wikipedia: “The Wiki”</vt:lpstr>
      <vt:lpstr>Real World: Wikia</vt:lpstr>
      <vt:lpstr>Real World: Google Docs</vt:lpstr>
      <vt:lpstr>Real World: Microsoft Web Apps</vt:lpstr>
      <vt:lpstr>Collaborating with Web Logs (Blogs)</vt:lpstr>
      <vt:lpstr>Advantages of Blogs</vt:lpstr>
      <vt:lpstr>Disadvantages of Blogs</vt:lpstr>
      <vt:lpstr>Collaborative Meetings in the Cloud</vt:lpstr>
      <vt:lpstr>Advantages of Cloud-based Meetings</vt:lpstr>
      <vt:lpstr>Real World: WordPress</vt:lpstr>
      <vt:lpstr>Real World: GotoMeeting</vt:lpstr>
      <vt:lpstr>Advantages of Virtual Meetings</vt:lpstr>
      <vt:lpstr>Social Media Collaboration</vt:lpstr>
      <vt:lpstr>Advantages of Social Media for Collaboration</vt:lpstr>
      <vt:lpstr>Real World: Zentation</vt:lpstr>
      <vt:lpstr>Real World: Google Calendar</vt:lpstr>
      <vt:lpstr>Real World: Hulu TV</vt:lpstr>
      <vt:lpstr>Collaboration Summary</vt:lpstr>
      <vt:lpstr>Summary Continued</vt:lpstr>
      <vt:lpstr>Key Terms</vt:lpstr>
      <vt:lpstr>Chapter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Kris</dc:creator>
  <cp:lastModifiedBy>Vladimir Stolichnaya</cp:lastModifiedBy>
  <cp:revision>104</cp:revision>
  <dcterms:created xsi:type="dcterms:W3CDTF">2012-01-24T21:28:01Z</dcterms:created>
  <dcterms:modified xsi:type="dcterms:W3CDTF">2012-05-30T04:40:15Z</dcterms:modified>
</cp:coreProperties>
</file>