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</p:sldIdLst>
  <p:sldSz cx="9144000" cy="6858000" type="screen4x3"/>
  <p:notesSz cx="6858000" cy="9144000"/>
  <p:custDataLst>
    <p:tags r:id="rId4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2512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printerSettings" Target="printerSettings/printerSettings1.bin"/><Relationship Id="rId42" Type="http://schemas.openxmlformats.org/officeDocument/2006/relationships/tags" Target="tags/tag1.xml"/><Relationship Id="rId43" Type="http://schemas.openxmlformats.org/officeDocument/2006/relationships/presProps" Target="presProps.xml"/><Relationship Id="rId44" Type="http://schemas.openxmlformats.org/officeDocument/2006/relationships/viewProps" Target="viewProps.xml"/><Relationship Id="rId4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4038600"/>
            <a:ext cx="8534400" cy="9906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029200"/>
            <a:ext cx="8534400" cy="9144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205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209550"/>
            <a:ext cx="2133600" cy="63436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209550"/>
            <a:ext cx="6248400" cy="63436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07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446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040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8288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657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64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741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323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168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226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90800" y="209550"/>
            <a:ext cx="6248400" cy="123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828800"/>
            <a:ext cx="853440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g"/><Relationship Id="rId3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Cloud Computing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6</a:t>
            </a:r>
          </a:p>
          <a:p>
            <a:r>
              <a:rPr lang="en-US" dirty="0" smtClean="0"/>
              <a:t>Data Storage in </a:t>
            </a:r>
            <a:r>
              <a:rPr lang="en-US" smtClean="0"/>
              <a:t>the Cloud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381000"/>
            <a:ext cx="3344103" cy="43434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6888" y="5181600"/>
            <a:ext cx="2295525" cy="101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9811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248400" cy="1238250"/>
          </a:xfrm>
        </p:spPr>
        <p:txBody>
          <a:bodyPr/>
          <a:lstStyle/>
          <a:p>
            <a:r>
              <a:rPr lang="en-US" dirty="0" smtClean="0"/>
              <a:t>Real World: </a:t>
            </a:r>
            <a:r>
              <a:rPr lang="en-US" dirty="0" err="1" smtClean="0"/>
              <a:t>ZumoDrive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534400" cy="4495800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ZumoDrive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provides cloud-based storage that is scalable to meet customer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needs, initially at no charge. </a:t>
            </a: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files that are stored on </a:t>
            </a:r>
            <a:r>
              <a:rPr lang="en-US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ZumoDrive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are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accessible from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variety of devices. 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From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their own PC, customers can use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web interface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map a drive letter to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</a:t>
            </a:r>
            <a:r>
              <a:rPr lang="en-US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ZumoDrive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storage and the access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cloud-based files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they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would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access files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from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their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local system.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70275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438150"/>
            <a:ext cx="6248400" cy="1238250"/>
          </a:xfrm>
        </p:spPr>
        <p:txBody>
          <a:bodyPr/>
          <a:lstStyle/>
          <a:p>
            <a:r>
              <a:rPr lang="en-US" dirty="0" smtClean="0"/>
              <a:t>Advantages of Cloud-Based 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133600"/>
            <a:ext cx="8534400" cy="4495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Scalability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Most cloud-based data storage providers let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users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scale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their storage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capacity (up or down) to align with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their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storage needs.</a:t>
            </a:r>
          </a:p>
          <a:p>
            <a:r>
              <a:rPr lang="en-US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Pay </a:t>
            </a:r>
            <a:r>
              <a:rPr lang="en-US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 use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With most cloud-based data storage facilities, users pay only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 the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storage (within a range) that they need.</a:t>
            </a:r>
          </a:p>
          <a:p>
            <a:r>
              <a:rPr lang="en-US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Reliability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Many cloud-based data storage facilities provide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transparent data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replication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657710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438150"/>
            <a:ext cx="6248400" cy="1238250"/>
          </a:xfrm>
        </p:spPr>
        <p:txBody>
          <a:bodyPr/>
          <a:lstStyle/>
          <a:p>
            <a:r>
              <a:rPr lang="en-US" dirty="0" smtClean="0"/>
              <a:t>Advantages of Cloud-Based Storage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133600"/>
            <a:ext cx="8534400" cy="4419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Ease of access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Most cloud-based data storage facilities support web-based access to files from any place, at any time, using a variety of devices.</a:t>
            </a:r>
          </a:p>
          <a:p>
            <a:r>
              <a:rPr lang="en-US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Ease of use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Many cloud-based data storage solutions let users map a drive letter to the remote file storage area and then access the files through the use of a logical drive.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45693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1950"/>
            <a:ext cx="6248400" cy="1238250"/>
          </a:xfrm>
        </p:spPr>
        <p:txBody>
          <a:bodyPr/>
          <a:lstStyle/>
          <a:p>
            <a:r>
              <a:rPr lang="en-US" dirty="0" smtClean="0"/>
              <a:t>Disadvantages of Cloud-Based 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133600"/>
            <a:ext cx="8534400" cy="4419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Performance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Because the cloud-based disk storage devices are accessed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over the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Internet, they will never be as fast as local drives.</a:t>
            </a:r>
          </a:p>
          <a:p>
            <a:r>
              <a:rPr lang="en-US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Security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Some users will never feel comfortable with their data in the cloud.</a:t>
            </a:r>
          </a:p>
          <a:p>
            <a:r>
              <a:rPr lang="en-US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Data </a:t>
            </a:r>
            <a:r>
              <a:rPr lang="en-US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orphans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Users may abandon data in cloud storage facilities,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leaving confidential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private or company data at risk.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56502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Real World: </a:t>
            </a:r>
            <a:r>
              <a:rPr lang="en-US" dirty="0" err="1" smtClean="0"/>
              <a:t>DropBox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763000" cy="4876800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Dropbox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 a cloud-based storage facility for photos, documents, and other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digital content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After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you download and install </a:t>
            </a:r>
            <a:r>
              <a:rPr lang="en-US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Dropbox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your system will have a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user-level 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Dropbox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folder. </a:t>
            </a:r>
            <a:endParaRPr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When you place a file into the </a:t>
            </a:r>
            <a:r>
              <a:rPr lang="en-US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Dropbox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folder (either by cutting and pasting, dragging and dropping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or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saving), a copy of the file is automatically saved to the </a:t>
            </a:r>
            <a:r>
              <a:rPr lang="en-US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Dropbox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cloud storage facility. 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Later if you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need to access the file from another computer, you can simply log in to your </a:t>
            </a:r>
            <a:r>
              <a:rPr lang="en-US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Dropbox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account on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web.</a:t>
            </a:r>
          </a:p>
        </p:txBody>
      </p:sp>
    </p:spTree>
    <p:extLst>
      <p:ext uri="{BB962C8B-B14F-4D97-AF65-F5344CB8AC3E}">
        <p14:creationId xmlns:p14="http://schemas.microsoft.com/office/powerpoint/2010/main" val="12248477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Real World: </a:t>
            </a:r>
            <a:r>
              <a:rPr lang="en-US" dirty="0" err="1" smtClean="0"/>
              <a:t>DropBox</a:t>
            </a:r>
            <a:r>
              <a:rPr lang="en-US" dirty="0" smtClean="0"/>
              <a:t>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133600"/>
            <a:ext cx="8763000" cy="4419600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Dropbox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also makes it very easy for users to share files. If, for example, you place a file within the 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Dropbox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Public folder, you can then send a link to other users that they can use to access the file. 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Dropbox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supports a variety of devices. 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Dropbox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lets users try the software free of charge and provides them with ample storage space to get started.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05203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Real World: Microsoft SkyDrive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133600"/>
            <a:ext cx="8686800" cy="4419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Cloud-based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data storage systems allow users to access their documents from any place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 any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time. 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Microsoft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SkyDrive provides cloud-based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data storage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Through the SkyDrive web interface, you can drag and drop files to and from the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cloud.</a:t>
            </a:r>
            <a:endParaRPr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What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makes SkyDrive special is that if the PC from which you are accessing the files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does not have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Microsoft Office installed, SkyDrive lets you launch Word, Excel, and PowerPoint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documents within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Microsoft Office Web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Apps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143637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Real World: </a:t>
            </a:r>
            <a:r>
              <a:rPr lang="en-US" dirty="0" err="1" smtClean="0"/>
              <a:t>Gladnet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05000"/>
            <a:ext cx="8534400" cy="4648200"/>
          </a:xfrm>
        </p:spPr>
        <p:txBody>
          <a:bodyPr/>
          <a:lstStyle/>
          <a:p>
            <a:r>
              <a:rPr lang="en-US" dirty="0" smtClean="0"/>
              <a:t>M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ost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cloud-based data storage facilities provide a drag-and-drop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user interface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that you can use to move files to and from the cloud. 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Some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cloud storage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systems also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let you access your files using a logical disk drive letter, treating the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files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 if they reside on a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local disk drive.</a:t>
            </a:r>
            <a:endParaRPr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Gladinet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provides software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mount many cloud-based data storage services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 a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drive letter.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this way, you can access the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files on the drive just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 you would any files on your system.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260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Real World: </a:t>
            </a:r>
            <a:r>
              <a:rPr lang="en-US" dirty="0" err="1" smtClean="0"/>
              <a:t>BoxCryptor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76400"/>
            <a:ext cx="8839200" cy="4876800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BoxCryptor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 a software tool that encrypts and decrypts cloud-based files on a file-by-file basis.</a:t>
            </a:r>
          </a:p>
          <a:p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When you install </a:t>
            </a:r>
            <a:r>
              <a:rPr lang="en-US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BoxCryptor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the installation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will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create a folder within your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cloud-based folder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your system and will map a drive letter to that folder. 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When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you use the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drive letter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store a file, </a:t>
            </a:r>
            <a:r>
              <a:rPr lang="en-US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BoxCryptor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will encrypt the file and place the encrypted contents on the cloud.</a:t>
            </a:r>
          </a:p>
          <a:p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When you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retrieve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file, </a:t>
            </a:r>
            <a:r>
              <a:rPr lang="en-US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BoxCryptor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will decrypt the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file. If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hacker gains access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your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cloud storage, the encrypted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files will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unusable.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9078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Cloud-Based Backups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362200"/>
            <a:ext cx="8915400" cy="41910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Files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are backed up in an encrypted format.</a:t>
            </a: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Users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can schedule when backup operations are to occur.</a:t>
            </a: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Users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can easily retrieve backup files from the cloud.</a:t>
            </a: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Most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systems support Windows, Linux, and Mac OS.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9993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667000"/>
            <a:ext cx="8534400" cy="3886200"/>
          </a:xfrm>
        </p:spPr>
        <p:txBody>
          <a:bodyPr/>
          <a:lstStyle/>
          <a:p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Discuss </a:t>
            </a:r>
            <a:r>
              <a:rPr lang="en-U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role of storage-area networks.</a:t>
            </a:r>
          </a:p>
          <a:p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Discuss </a:t>
            </a:r>
            <a:r>
              <a:rPr lang="en-U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role of network-attached storage.</a:t>
            </a:r>
          </a:p>
          <a:p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Describe </a:t>
            </a:r>
            <a:r>
              <a:rPr lang="en-U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cloud-based storage solutions.</a:t>
            </a:r>
          </a:p>
          <a:p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List </a:t>
            </a:r>
            <a:r>
              <a:rPr lang="en-U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pros and cons of cloud-based storage.</a:t>
            </a:r>
          </a:p>
          <a:p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Describe </a:t>
            </a:r>
            <a:r>
              <a:rPr lang="en-U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cloud-based database solutions.</a:t>
            </a:r>
          </a:p>
          <a:p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List </a:t>
            </a:r>
            <a:r>
              <a:rPr lang="en-U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pros and cons of cloud-based databases.</a:t>
            </a:r>
          </a:p>
          <a:p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Describe </a:t>
            </a:r>
            <a:r>
              <a:rPr lang="en-U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specific cloud-based data storage solutions such as backups 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encrypted </a:t>
            </a:r>
            <a:r>
              <a:rPr lang="en-U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file storage.</a:t>
            </a:r>
          </a:p>
          <a:p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Provide </a:t>
            </a:r>
            <a:r>
              <a:rPr lang="en-U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 example of an industry-specific cloud-based storage solution.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580749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Real World: </a:t>
            </a:r>
            <a:r>
              <a:rPr lang="en-US" dirty="0" err="1" smtClean="0"/>
              <a:t>Mozy</a:t>
            </a:r>
            <a:r>
              <a:rPr lang="en-US" dirty="0" smtClean="0"/>
              <a:t> Backups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534400" cy="4495800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Mozy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provides cloud-based backups for personal and business users. </a:t>
            </a:r>
            <a:r>
              <a:rPr lang="en-US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Mozy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provides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 encrypted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backup and runs without the need for user intervention on Windows- and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Mac-based systems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Mozy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has existed as a company since 2005 and has millions of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customers worldwide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1866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133600"/>
            <a:ext cx="8534400" cy="44196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Operating systems exist to allow users to run programs and to store and retrieve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data (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files) from one user session to the next. 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Within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operating system, special software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called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file system, oversees the storage and retrieval of files to and from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disk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When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you copy a file, delete a file, or create and move files between folders,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file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system is performing the work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706633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Systems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0"/>
            <a:ext cx="8534400" cy="42672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Initially, file systems allowed users to manipulate only local files that reside on one of the PC’s disk drives. </a:t>
            </a: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 networks became more prevalent, so too did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network operating systems, which allow users and programs to manipulate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files residing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a device across the network.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14887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Cloud-Based File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534400" cy="44958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</a:t>
            </a:r>
            <a:r>
              <a:rPr lang="en-US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cloud file system (CFS)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allows users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 applications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directly manipulate files that reside on the cloud.</a:t>
            </a:r>
          </a:p>
          <a:p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Today several cloud file systems are emerging that allow users and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programs to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manipulate files residing in the cloud.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52708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248400" cy="1238250"/>
          </a:xfrm>
        </p:spPr>
        <p:txBody>
          <a:bodyPr/>
          <a:lstStyle/>
          <a:p>
            <a:r>
              <a:rPr lang="en-US" dirty="0" smtClean="0"/>
              <a:t>Real World: Oracle Cloud File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534400" cy="45720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Oracle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 one of the world’s leading database solution providers. Oracle has on-site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cloud-based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database solutions. 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Oracle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offers a cloud-based file system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that users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can use to store and retrieve files that will reside outside of the database. 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Oracle Cloud File System resides above cloud-based storage devices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supports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Windows- and Linux-based applications.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13846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1950"/>
            <a:ext cx="6248400" cy="1238250"/>
          </a:xfrm>
        </p:spPr>
        <p:txBody>
          <a:bodyPr/>
          <a:lstStyle/>
          <a:p>
            <a:r>
              <a:rPr lang="en-US" dirty="0" smtClean="0"/>
              <a:t>Real World: Oracle Cloud File System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28800"/>
            <a:ext cx="8686800" cy="47244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Advantages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 Oracle’s Cloud File System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include:</a:t>
            </a:r>
            <a:endParaRPr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1"/>
            <a:r>
              <a:rPr lang="en-US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Snapshot-based </a:t>
            </a:r>
            <a:r>
              <a:rPr lang="en-US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file recovery: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Files can be recovered to a specific data snapshot that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allows simpler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fallback.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File </a:t>
            </a:r>
            <a:r>
              <a:rPr lang="en-US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group by tagging: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Users can associate one or more files via a tag name grouping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 subsequent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group-based file operations, such as replication.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File </a:t>
            </a:r>
            <a:r>
              <a:rPr lang="en-US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replication: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Key files can be replicated across multiple volumes.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Access-control-based </a:t>
            </a:r>
            <a:r>
              <a:rPr lang="en-US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security: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Administrators can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control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access to specific files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via access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control lists.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Encryption</a:t>
            </a:r>
            <a:r>
              <a:rPr lang="en-US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Oracle Cloud File System supports file-by-file, directory, or file system encryption.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1139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248400" cy="1238250"/>
          </a:xfrm>
        </p:spPr>
        <p:txBody>
          <a:bodyPr/>
          <a:lstStyle/>
          <a:p>
            <a:r>
              <a:rPr lang="en-US" dirty="0" smtClean="0"/>
              <a:t>Real World: </a:t>
            </a:r>
            <a:r>
              <a:rPr lang="en-US" dirty="0" err="1" smtClean="0"/>
              <a:t>Hadoop</a:t>
            </a:r>
            <a:r>
              <a:rPr lang="en-US" dirty="0" smtClean="0"/>
              <a:t> Distributed File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133600"/>
            <a:ext cx="8534400" cy="4419600"/>
          </a:xfrm>
        </p:spPr>
        <p:txBody>
          <a:bodyPr/>
          <a:lstStyle/>
          <a:p>
            <a:r>
              <a:rPr lang="en-US" dirty="0" smtClean="0"/>
              <a:t>A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pache </a:t>
            </a:r>
            <a:r>
              <a:rPr lang="en-US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Hadoop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is an open source project, the goal of which is to support reliable,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scalable distributed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computing. Part of the project includes the </a:t>
            </a:r>
            <a:r>
              <a:rPr lang="en-US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Hadoop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Distributed File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System (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HDFS), a Java-based file system that is well suited for cloud-based storage. 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HDFS is designed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be highly fault tolerant and robust to maintain operation in the event of a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device failure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81659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1950"/>
            <a:ext cx="6248400" cy="1238250"/>
          </a:xfrm>
        </p:spPr>
        <p:txBody>
          <a:bodyPr/>
          <a:lstStyle/>
          <a:p>
            <a:r>
              <a:rPr lang="en-US" dirty="0" smtClean="0"/>
              <a:t>Industry-Specific Data 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future, healthcare data will be accessible in real time to a wide range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 medical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facilities, some on-ground and some mobile.</a:t>
            </a:r>
            <a:endParaRPr lang="en-US" dirty="0"/>
          </a:p>
        </p:txBody>
      </p:sp>
      <p:pic>
        <p:nvPicPr>
          <p:cNvPr id="4915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505200"/>
            <a:ext cx="5100638" cy="261871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51940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Real World: Microsoft HealthVault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52600"/>
            <a:ext cx="8534400" cy="4800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Microsoft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HealthVault provides a secure storage facility within which people can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store their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medical records, prescriptions, and even measurements from a variety of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medical devices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People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can use Microsoft HealthVault to track their own medical records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 those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 family members for whom they assist with medical care. 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After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you store records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within Microsoft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HealthVault, you can e-mail a link to a physician, other healthcare personnel, or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family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member to grant access to all or specific records.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05245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438150"/>
            <a:ext cx="6248400" cy="1238250"/>
          </a:xfrm>
        </p:spPr>
        <p:txBody>
          <a:bodyPr/>
          <a:lstStyle/>
          <a:p>
            <a:r>
              <a:rPr lang="en-US" dirty="0" smtClean="0"/>
              <a:t>Cloud-Based Database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database that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can not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only be used by applications that reside (are hosted) in the cloud, but also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by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applications that reside within the customer’s on-site data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center.</a:t>
            </a:r>
            <a:endParaRPr lang="en-US" dirty="0"/>
          </a:p>
        </p:txBody>
      </p:sp>
      <p:pic>
        <p:nvPicPr>
          <p:cNvPr id="5017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7403" y="3886200"/>
            <a:ext cx="3476625" cy="24820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15640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248400" cy="1238250"/>
          </a:xfrm>
        </p:spPr>
        <p:txBody>
          <a:bodyPr/>
          <a:lstStyle/>
          <a:p>
            <a:r>
              <a:rPr lang="en-US" dirty="0" smtClean="0"/>
              <a:t>Network Storage Began with File Servers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133600"/>
            <a:ext cx="8534400" cy="44196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Years ago, local-area networks used special servers, called file servers, to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support file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sharing, file replication, and storage for large files.</a:t>
            </a:r>
            <a:endParaRPr lang="en-US" dirty="0"/>
          </a:p>
        </p:txBody>
      </p:sp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12" y="3886200"/>
            <a:ext cx="7877175" cy="18288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90523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438150"/>
            <a:ext cx="6248400" cy="1238250"/>
          </a:xfrm>
        </p:spPr>
        <p:txBody>
          <a:bodyPr/>
          <a:lstStyle/>
          <a:p>
            <a:r>
              <a:rPr lang="en-US" dirty="0" smtClean="0"/>
              <a:t>Advantages of Cloud-Based Databases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133600"/>
            <a:ext cx="8534400" cy="4419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Cost-effective database scalability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Scale dynamically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meet customer needs on a pay as you go basis.</a:t>
            </a:r>
          </a:p>
          <a:p>
            <a:r>
              <a:rPr lang="en-US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High </a:t>
            </a:r>
            <a:r>
              <a:rPr lang="en-US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availability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Normally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reside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redundant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hardware, which results in high system uptime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High </a:t>
            </a:r>
            <a:r>
              <a:rPr lang="en-US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data redundancy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Normally replicated behind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scenes to increase data availability.</a:t>
            </a:r>
          </a:p>
          <a:p>
            <a:r>
              <a:rPr lang="en-US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Reduced </a:t>
            </a:r>
            <a:r>
              <a:rPr lang="en-US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administration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The cloud-based database provider maintains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database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version updates and patches.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3272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0"/>
            <a:ext cx="6248400" cy="1466850"/>
          </a:xfrm>
        </p:spPr>
        <p:txBody>
          <a:bodyPr/>
          <a:lstStyle/>
          <a:p>
            <a:r>
              <a:rPr lang="en-US" dirty="0" smtClean="0"/>
              <a:t>Disadvantages of Cloud-Based Databases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09800"/>
            <a:ext cx="8534400" cy="43434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Data security concerns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Some users still do not feel comfortable storing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database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system in the cloud.</a:t>
            </a:r>
          </a:p>
          <a:p>
            <a:r>
              <a:rPr lang="en-US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Performance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Because data queries may travel the Internet, the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cloud-based database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access will not be as fast as a local database solution.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1660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Real World: SQL Azure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534400" cy="4495800"/>
          </a:xfrm>
        </p:spPr>
        <p:txBody>
          <a:bodyPr/>
          <a:lstStyle/>
          <a:p>
            <a:r>
              <a:rPr lang="en-US" dirty="0" smtClean="0"/>
              <a:t>Microsoft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SQL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Azure is a cloud-based database solution that supports not only the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Windows Azure </a:t>
            </a:r>
            <a:r>
              <a:rPr lang="en-US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PaaS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but on-site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applications as well.</a:t>
            </a:r>
          </a:p>
          <a:p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 you would expect, SQL Azure provides scalability, database replication, load balancing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automatic server failover.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05099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1950"/>
            <a:ext cx="6248400" cy="1238250"/>
          </a:xfrm>
        </p:spPr>
        <p:txBody>
          <a:bodyPr/>
          <a:lstStyle/>
          <a:p>
            <a:r>
              <a:rPr lang="en-US" dirty="0" smtClean="0"/>
              <a:t>Real World: Database.com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Database.com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provides applications with access to a cloud-based database through a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library of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API calls. 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All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access to the underlying database is via developer-written code. 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Database.com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does not provide a user interface to the database—instead, its focus is on the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database itself.</a:t>
            </a:r>
            <a:endParaRPr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797885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1950"/>
            <a:ext cx="6248400" cy="1238250"/>
          </a:xfrm>
        </p:spPr>
        <p:txBody>
          <a:bodyPr/>
          <a:lstStyle/>
          <a:p>
            <a:r>
              <a:rPr lang="en-US" dirty="0" smtClean="0"/>
              <a:t>Real World: Database.com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534400" cy="4724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Administration</a:t>
            </a:r>
            <a:r>
              <a:rPr lang="en-US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Database.com administers all aspects of the database.</a:t>
            </a:r>
          </a:p>
          <a:p>
            <a:r>
              <a:rPr lang="en-US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Performance </a:t>
            </a:r>
            <a:r>
              <a:rPr lang="en-US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tuning: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Database.com monitors and manages the overall database performance.</a:t>
            </a:r>
          </a:p>
          <a:p>
            <a:r>
              <a:rPr lang="en-US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Scalability</a:t>
            </a:r>
            <a:r>
              <a:rPr lang="en-US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Database.com can scale a solution up or down dynamically to meet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user demands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Backups</a:t>
            </a:r>
            <a:r>
              <a:rPr lang="en-US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Database.com manages data backups and redundancy.</a:t>
            </a:r>
          </a:p>
          <a:p>
            <a:r>
              <a:rPr lang="en-US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Disaster </a:t>
            </a:r>
            <a:r>
              <a:rPr lang="en-US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recovery: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Database.com provides redundant hardware and storage to reduce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risk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 a disaster.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4736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438150"/>
            <a:ext cx="6248400" cy="123825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Cloud-Based Block 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simplest sense, a block of data storage is a fixed-sized sequence of bits.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size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 the block normally corresponds to an underlying unit of storage on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</a:t>
            </a:r>
            <a:r>
              <a:rPr lang="en-US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cloud-based </a:t>
            </a:r>
            <a:r>
              <a:rPr lang="en-US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block storage device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Some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applications work with very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large blocks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 data, the format of which has meaning only to the application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itself—meaning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that the data may not map well to storage within a file system or database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259990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Real World: Amazon EBS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0"/>
            <a:ext cx="8534400" cy="42672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support applications with large data block needs, Amazon provides the Amazon Elastic Block Store (EBS), a highly reliable, scalable, and available block storage solution. </a:t>
            </a: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EBS supports block sizes up to a terabyte.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9561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12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0" y="2633663"/>
            <a:ext cx="7810500" cy="159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052473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133600"/>
            <a:ext cx="8534400" cy="4419600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1.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Define and describe a SAN.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2.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Define and describe NAS.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3.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Describe how cloud-based data storage works.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4.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Assume that you must select a cloud-based data storage solution for your company. List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factors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you would consider when selecting a vendor.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645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695450"/>
          </a:xfrm>
        </p:spPr>
        <p:txBody>
          <a:bodyPr/>
          <a:lstStyle/>
          <a:p>
            <a:r>
              <a:rPr lang="en-US" dirty="0" smtClean="0"/>
              <a:t>Chapter Review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133600"/>
            <a:ext cx="8534400" cy="4419600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5.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Many users do not yet feel comfortable storing data within the cloud. Discuss some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steps you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can take to reduce their concerns.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6.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Assume that you must select a cloud-based data storage solution for your company. </a:t>
            </a:r>
            <a:r>
              <a:rPr lang="en-US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List </a:t>
            </a:r>
            <a:r>
              <a:rPr lang="en-US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factors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you would consider when selecting a vendor.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7.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List the pros and cons of cloud-based data storage.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8.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List the pros and cons of a cloud-based database.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9015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Storage Area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28800"/>
            <a:ext cx="8534400" cy="47244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Make one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 more storage devices appear to be directly connected to the network.</a:t>
            </a:r>
          </a:p>
          <a:p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Behind the scenes, the devices were actually connected to SAN hardware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through the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use of network cables. 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Software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running within the SAN device made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devices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appear directly accessible to the rest of the network.</a:t>
            </a:r>
            <a:endParaRPr lang="en-US" dirty="0"/>
          </a:p>
        </p:txBody>
      </p:sp>
      <p:pic>
        <p:nvPicPr>
          <p:cNvPr id="471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5266230"/>
            <a:ext cx="3971925" cy="1310219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40430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438150"/>
            <a:ext cx="6248400" cy="1238250"/>
          </a:xfrm>
        </p:spPr>
        <p:txBody>
          <a:bodyPr/>
          <a:lstStyle/>
          <a:p>
            <a:r>
              <a:rPr lang="en-US" dirty="0" smtClean="0"/>
              <a:t>Network-Attached Storage (NAS)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8612" y="2133600"/>
            <a:ext cx="8534400" cy="47244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Plug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directly into the network.</a:t>
            </a:r>
            <a:endParaRPr lang="en-US" dirty="0"/>
          </a:p>
        </p:txBody>
      </p:sp>
      <p:pic>
        <p:nvPicPr>
          <p:cNvPr id="481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276600"/>
            <a:ext cx="7820025" cy="23622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85026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of NAS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534400" cy="4495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Compatibility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NAS devices normally support common file systems, which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in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turn, make them fully compatible with common operating systems.</a:t>
            </a:r>
          </a:p>
          <a:p>
            <a:r>
              <a:rPr lang="en-US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Ease </a:t>
            </a:r>
            <a:r>
              <a:rPr lang="en-US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 performing backups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NAS devices are commonly used for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backup devices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Within a home, for example, all devices can easily access and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back up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files to a NAS device.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5600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438150"/>
            <a:ext cx="6248400" cy="1238250"/>
          </a:xfrm>
        </p:spPr>
        <p:txBody>
          <a:bodyPr/>
          <a:lstStyle/>
          <a:p>
            <a:r>
              <a:rPr lang="en-US" dirty="0" smtClean="0"/>
              <a:t>Advantages of NAS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133600"/>
            <a:ext cx="8534400" cy="4419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Reliability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A NAS device typically provides advanced data striping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across multiple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volumes within the device. If one (or more) volumes fail, the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data striping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would maintain the data and allow reconstruction of the file contents.</a:t>
            </a:r>
          </a:p>
          <a:p>
            <a:r>
              <a:rPr lang="en-US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Performance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Because the NAS device did not run a complete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operating system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the hardware had less system overhead, which allowed it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outperform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file server.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717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Cloud-Based 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0"/>
            <a:ext cx="8534400" cy="42672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Cloud-based data storage is the next step in the evolution of NAS devices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dirty="0" smtClean="0"/>
              <a:t>Data storage resides in the cloud.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Across the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web (the cloud), many providers offer data storage that resides in the cloud.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25417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Real World: </a:t>
            </a:r>
            <a:r>
              <a:rPr lang="en-US" dirty="0" err="1" smtClean="0"/>
              <a:t>Homepipe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05000"/>
            <a:ext cx="8534400" cy="46482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Many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users now rely on cloud-based storage to provide them with access to files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from anywhere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 any time, often with any device. 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Despite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that, users still encounter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situations when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file they need resides on a computer at their home or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office—often because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they made a last-minute change and forgot to upload the file to the cloud. That’s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where 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HomePipe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comes to rescue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HomePipe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 a program that lets users access files on their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own system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from anywhere on the web. 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716293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8fe382b948377304034e9f4163aaa8daa5f058"/>
  <p:tag name="ARTICULATE_PROJECT_OPEN" val="0"/>
</p:tagLst>
</file>

<file path=ppt/theme/theme1.xml><?xml version="1.0" encoding="utf-8"?>
<a:theme xmlns:a="http://schemas.openxmlformats.org/drawingml/2006/main" name="PPP_SNATU_TXT_In_The_Clouds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PPP_SNATU_TXT_In_The_Clouds</Template>
  <TotalTime>2823</TotalTime>
  <Words>2553</Words>
  <Application>Microsoft Macintosh PowerPoint</Application>
  <PresentationFormat>On-screen Show (4:3)</PresentationFormat>
  <Paragraphs>149</Paragraphs>
  <Slides>39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PPP_SNATU_TXT_In_The_Clouds</vt:lpstr>
      <vt:lpstr>Cloud Computing</vt:lpstr>
      <vt:lpstr>Learning Objectives</vt:lpstr>
      <vt:lpstr>Network Storage Began with File Servers</vt:lpstr>
      <vt:lpstr>Storage Area Networks</vt:lpstr>
      <vt:lpstr>Network-Attached Storage (NAS)</vt:lpstr>
      <vt:lpstr>Advantages of NAS</vt:lpstr>
      <vt:lpstr>Advantages of NAS Continued</vt:lpstr>
      <vt:lpstr>Cloud-Based Storage</vt:lpstr>
      <vt:lpstr>Real World: Homepipe</vt:lpstr>
      <vt:lpstr>Real World: ZumoDrive</vt:lpstr>
      <vt:lpstr>Advantages of Cloud-Based Storage</vt:lpstr>
      <vt:lpstr>Advantages of Cloud-Based Storage Continued</vt:lpstr>
      <vt:lpstr>Disadvantages of Cloud-Based Storage</vt:lpstr>
      <vt:lpstr>Real World: DropBox</vt:lpstr>
      <vt:lpstr>Real World: DropBox Continued</vt:lpstr>
      <vt:lpstr>Real World: Microsoft SkyDrive</vt:lpstr>
      <vt:lpstr>Real World: Gladnet</vt:lpstr>
      <vt:lpstr>Real World: BoxCryptor</vt:lpstr>
      <vt:lpstr>Cloud-Based Backups</vt:lpstr>
      <vt:lpstr>Real World: Mozy Backups</vt:lpstr>
      <vt:lpstr>File Systems</vt:lpstr>
      <vt:lpstr>File Systems Continued</vt:lpstr>
      <vt:lpstr>Cloud-Based File System</vt:lpstr>
      <vt:lpstr>Real World: Oracle Cloud File System</vt:lpstr>
      <vt:lpstr>Real World: Oracle Cloud File System Continued</vt:lpstr>
      <vt:lpstr>Real World: Hadoop Distributed File System</vt:lpstr>
      <vt:lpstr>Industry-Specific Data Storage</vt:lpstr>
      <vt:lpstr>Real World: Microsoft HealthVault</vt:lpstr>
      <vt:lpstr>Cloud-Based Database Solutions</vt:lpstr>
      <vt:lpstr>Advantages of Cloud-Based Databases</vt:lpstr>
      <vt:lpstr>Disadvantages of Cloud-Based Databases</vt:lpstr>
      <vt:lpstr>Real World: SQL Azure</vt:lpstr>
      <vt:lpstr>Real World: Database.com</vt:lpstr>
      <vt:lpstr>Real World: Database.com Continued</vt:lpstr>
      <vt:lpstr>Cloud-Based Block Storage</vt:lpstr>
      <vt:lpstr>Real World: Amazon EBS</vt:lpstr>
      <vt:lpstr>Key Terms</vt:lpstr>
      <vt:lpstr>Chapter Review</vt:lpstr>
      <vt:lpstr>Chapter Review Continued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Cloud Computing</dc:title>
  <dc:creator>Kris</dc:creator>
  <cp:lastModifiedBy>Vladimir Stolichnaya</cp:lastModifiedBy>
  <cp:revision>98</cp:revision>
  <dcterms:created xsi:type="dcterms:W3CDTF">2012-01-24T21:28:01Z</dcterms:created>
  <dcterms:modified xsi:type="dcterms:W3CDTF">2012-05-30T04:39:23Z</dcterms:modified>
</cp:coreProperties>
</file>