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2" d="100"/>
          <a:sy n="122" d="100"/>
        </p:scale>
        <p:origin x="-1184"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printerSettings" Target="printerSettings/printerSettings1.bin"/><Relationship Id="rId29" Type="http://schemas.openxmlformats.org/officeDocument/2006/relationships/tags" Target="tags/tag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4800" y="4038600"/>
            <a:ext cx="8534400" cy="990600"/>
          </a:xfrm>
        </p:spPr>
        <p:txBody>
          <a:bodyPr/>
          <a:lstStyle>
            <a:lvl1pPr>
              <a:defRPr>
                <a:solidFill>
                  <a:schemeClr val="tx1"/>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304800" y="5029200"/>
            <a:ext cx="8534400" cy="914400"/>
          </a:xfrm>
        </p:spPr>
        <p:txBody>
          <a:bodyPr/>
          <a:lstStyle>
            <a:lvl1pPr marL="0" indent="0">
              <a:buFontTx/>
              <a:buNone/>
              <a:defRPr/>
            </a:lvl1pPr>
          </a:lstStyle>
          <a:p>
            <a:pPr lvl="0"/>
            <a:r>
              <a:rPr lang="en-US" noProof="0" smtClean="0"/>
              <a:t>Click to edit Master subtitle style</a:t>
            </a:r>
          </a:p>
        </p:txBody>
      </p:sp>
      <p:sp>
        <p:nvSpPr>
          <p:cNvPr id="3076" name="Rectangle 4"/>
          <p:cNvSpPr>
            <a:spLocks noGrp="1" noChangeArrowheads="1"/>
          </p:cNvSpPr>
          <p:nvPr>
            <p:ph type="dt" sz="half" idx="2"/>
          </p:nvPr>
        </p:nvSpPr>
        <p:spPr/>
        <p:txBody>
          <a:bodyPr/>
          <a:lstStyle>
            <a:lvl1pPr>
              <a:defRPr/>
            </a:lvl1pPr>
          </a:lstStyle>
          <a:p>
            <a:fld id="{630F1676-2C07-4911-B8FC-29BAA9C0CAE3}" type="datetimeFigureOut">
              <a:rPr lang="en-US" smtClean="0"/>
              <a:t>5/30/12</a:t>
            </a:fld>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5DEC43B1-E2EE-4AA3-A456-2D25F3228C5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30F1676-2C07-4911-B8FC-29BAA9C0CAE3}" type="datetimeFigureOut">
              <a:rPr lang="en-US" smtClean="0"/>
              <a:t>5/30/12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EC43B1-E2EE-4AA3-A456-2D25F3228C56}" type="slidenum">
              <a:rPr lang="en-US" smtClean="0"/>
              <a:t>‹#›</a:t>
            </a:fld>
            <a:endParaRPr lang="en-US"/>
          </a:p>
        </p:txBody>
      </p:sp>
    </p:spTree>
    <p:extLst>
      <p:ext uri="{BB962C8B-B14F-4D97-AF65-F5344CB8AC3E}">
        <p14:creationId xmlns:p14="http://schemas.microsoft.com/office/powerpoint/2010/main" val="2334205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209550"/>
            <a:ext cx="2133600" cy="6343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09550"/>
            <a:ext cx="6248400" cy="6343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30F1676-2C07-4911-B8FC-29BAA9C0CAE3}" type="datetimeFigureOut">
              <a:rPr lang="en-US" smtClean="0"/>
              <a:t>5/30/12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EC43B1-E2EE-4AA3-A456-2D25F3228C56}" type="slidenum">
              <a:rPr lang="en-US" smtClean="0"/>
              <a:t>‹#›</a:t>
            </a:fld>
            <a:endParaRPr lang="en-US"/>
          </a:p>
        </p:txBody>
      </p:sp>
    </p:spTree>
    <p:extLst>
      <p:ext uri="{BB962C8B-B14F-4D97-AF65-F5344CB8AC3E}">
        <p14:creationId xmlns:p14="http://schemas.microsoft.com/office/powerpoint/2010/main" val="393207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30F1676-2C07-4911-B8FC-29BAA9C0CAE3}" type="datetimeFigureOut">
              <a:rPr lang="en-US" smtClean="0"/>
              <a:t>5/30/12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EC43B1-E2EE-4AA3-A456-2D25F3228C56}" type="slidenum">
              <a:rPr lang="en-US" smtClean="0"/>
              <a:t>‹#›</a:t>
            </a:fld>
            <a:endParaRPr lang="en-US"/>
          </a:p>
        </p:txBody>
      </p:sp>
    </p:spTree>
    <p:extLst>
      <p:ext uri="{BB962C8B-B14F-4D97-AF65-F5344CB8AC3E}">
        <p14:creationId xmlns:p14="http://schemas.microsoft.com/office/powerpoint/2010/main" val="1920446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30F1676-2C07-4911-B8FC-29BAA9C0CAE3}" type="datetimeFigureOut">
              <a:rPr lang="en-US" smtClean="0"/>
              <a:t>5/30/12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EC43B1-E2EE-4AA3-A456-2D25F3228C56}" type="slidenum">
              <a:rPr lang="en-US" smtClean="0"/>
              <a:t>‹#›</a:t>
            </a:fld>
            <a:endParaRPr lang="en-US"/>
          </a:p>
        </p:txBody>
      </p:sp>
    </p:spTree>
    <p:extLst>
      <p:ext uri="{BB962C8B-B14F-4D97-AF65-F5344CB8AC3E}">
        <p14:creationId xmlns:p14="http://schemas.microsoft.com/office/powerpoint/2010/main" val="3793040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828800"/>
            <a:ext cx="4191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191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630F1676-2C07-4911-B8FC-29BAA9C0CAE3}" type="datetimeFigureOut">
              <a:rPr lang="en-US" smtClean="0"/>
              <a:t>5/30/12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DEC43B1-E2EE-4AA3-A456-2D25F3228C56}" type="slidenum">
              <a:rPr lang="en-US" smtClean="0"/>
              <a:t>‹#›</a:t>
            </a:fld>
            <a:endParaRPr lang="en-US"/>
          </a:p>
        </p:txBody>
      </p:sp>
    </p:spTree>
    <p:extLst>
      <p:ext uri="{BB962C8B-B14F-4D97-AF65-F5344CB8AC3E}">
        <p14:creationId xmlns:p14="http://schemas.microsoft.com/office/powerpoint/2010/main" val="3072657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630F1676-2C07-4911-B8FC-29BAA9C0CAE3}" type="datetimeFigureOut">
              <a:rPr lang="en-US" smtClean="0"/>
              <a:t>5/30/12</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DEC43B1-E2EE-4AA3-A456-2D25F3228C56}" type="slidenum">
              <a:rPr lang="en-US" smtClean="0"/>
              <a:t>‹#›</a:t>
            </a:fld>
            <a:endParaRPr lang="en-US"/>
          </a:p>
        </p:txBody>
      </p:sp>
    </p:spTree>
    <p:extLst>
      <p:ext uri="{BB962C8B-B14F-4D97-AF65-F5344CB8AC3E}">
        <p14:creationId xmlns:p14="http://schemas.microsoft.com/office/powerpoint/2010/main" val="401764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630F1676-2C07-4911-B8FC-29BAA9C0CAE3}" type="datetimeFigureOut">
              <a:rPr lang="en-US" smtClean="0"/>
              <a:t>5/30/12</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DEC43B1-E2EE-4AA3-A456-2D25F3228C56}" type="slidenum">
              <a:rPr lang="en-US" smtClean="0"/>
              <a:t>‹#›</a:t>
            </a:fld>
            <a:endParaRPr lang="en-US"/>
          </a:p>
        </p:txBody>
      </p:sp>
    </p:spTree>
    <p:extLst>
      <p:ext uri="{BB962C8B-B14F-4D97-AF65-F5344CB8AC3E}">
        <p14:creationId xmlns:p14="http://schemas.microsoft.com/office/powerpoint/2010/main" val="3006741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30F1676-2C07-4911-B8FC-29BAA9C0CAE3}" type="datetimeFigureOut">
              <a:rPr lang="en-US" smtClean="0"/>
              <a:t>5/30/12</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DEC43B1-E2EE-4AA3-A456-2D25F3228C56}" type="slidenum">
              <a:rPr lang="en-US" smtClean="0"/>
              <a:t>‹#›</a:t>
            </a:fld>
            <a:endParaRPr lang="en-US"/>
          </a:p>
        </p:txBody>
      </p:sp>
    </p:spTree>
    <p:extLst>
      <p:ext uri="{BB962C8B-B14F-4D97-AF65-F5344CB8AC3E}">
        <p14:creationId xmlns:p14="http://schemas.microsoft.com/office/powerpoint/2010/main" val="938323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30F1676-2C07-4911-B8FC-29BAA9C0CAE3}" type="datetimeFigureOut">
              <a:rPr lang="en-US" smtClean="0"/>
              <a:t>5/30/12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DEC43B1-E2EE-4AA3-A456-2D25F3228C56}" type="slidenum">
              <a:rPr lang="en-US" smtClean="0"/>
              <a:t>‹#›</a:t>
            </a:fld>
            <a:endParaRPr lang="en-US"/>
          </a:p>
        </p:txBody>
      </p:sp>
    </p:spTree>
    <p:extLst>
      <p:ext uri="{BB962C8B-B14F-4D97-AF65-F5344CB8AC3E}">
        <p14:creationId xmlns:p14="http://schemas.microsoft.com/office/powerpoint/2010/main" val="628168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30F1676-2C07-4911-B8FC-29BAA9C0CAE3}" type="datetimeFigureOut">
              <a:rPr lang="en-US" smtClean="0"/>
              <a:t>5/30/12</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DEC43B1-E2EE-4AA3-A456-2D25F3228C56}" type="slidenum">
              <a:rPr lang="en-US" smtClean="0"/>
              <a:t>‹#›</a:t>
            </a:fld>
            <a:endParaRPr lang="en-US"/>
          </a:p>
        </p:txBody>
      </p:sp>
    </p:spTree>
    <p:extLst>
      <p:ext uri="{BB962C8B-B14F-4D97-AF65-F5344CB8AC3E}">
        <p14:creationId xmlns:p14="http://schemas.microsoft.com/office/powerpoint/2010/main" val="13042264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90800" y="209550"/>
            <a:ext cx="624840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04800" y="1828800"/>
            <a:ext cx="8534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048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630F1676-2C07-4911-B8FC-29BAA9C0CAE3}" type="datetimeFigureOut">
              <a:rPr lang="en-US" smtClean="0"/>
              <a:t>5/30/12</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7056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5DEC43B1-E2EE-4AA3-A456-2D25F3228C5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4000">
          <a:solidFill>
            <a:schemeClr val="bg1"/>
          </a:solidFill>
          <a:latin typeface="+mj-lt"/>
          <a:ea typeface="+mj-ea"/>
          <a:cs typeface="+mj-cs"/>
        </a:defRPr>
      </a:lvl1pPr>
      <a:lvl2pPr algn="l" rtl="0" eaLnBrk="1" fontAlgn="base" hangingPunct="1">
        <a:spcBef>
          <a:spcPct val="0"/>
        </a:spcBef>
        <a:spcAft>
          <a:spcPct val="0"/>
        </a:spcAft>
        <a:defRPr sz="4000">
          <a:solidFill>
            <a:schemeClr val="bg1"/>
          </a:solidFill>
          <a:latin typeface="Arial" charset="0"/>
          <a:cs typeface="Arial" charset="0"/>
        </a:defRPr>
      </a:lvl2pPr>
      <a:lvl3pPr algn="l" rtl="0" eaLnBrk="1" fontAlgn="base" hangingPunct="1">
        <a:spcBef>
          <a:spcPct val="0"/>
        </a:spcBef>
        <a:spcAft>
          <a:spcPct val="0"/>
        </a:spcAft>
        <a:defRPr sz="4000">
          <a:solidFill>
            <a:schemeClr val="bg1"/>
          </a:solidFill>
          <a:latin typeface="Arial" charset="0"/>
          <a:cs typeface="Arial" charset="0"/>
        </a:defRPr>
      </a:lvl3pPr>
      <a:lvl4pPr algn="l" rtl="0" eaLnBrk="1" fontAlgn="base" hangingPunct="1">
        <a:spcBef>
          <a:spcPct val="0"/>
        </a:spcBef>
        <a:spcAft>
          <a:spcPct val="0"/>
        </a:spcAft>
        <a:defRPr sz="4000">
          <a:solidFill>
            <a:schemeClr val="bg1"/>
          </a:solidFill>
          <a:latin typeface="Arial" charset="0"/>
          <a:cs typeface="Arial" charset="0"/>
        </a:defRPr>
      </a:lvl4pPr>
      <a:lvl5pPr algn="l" rtl="0" eaLnBrk="1" fontAlgn="base" hangingPunct="1">
        <a:spcBef>
          <a:spcPct val="0"/>
        </a:spcBef>
        <a:spcAft>
          <a:spcPct val="0"/>
        </a:spcAft>
        <a:defRPr sz="4000">
          <a:solidFill>
            <a:schemeClr val="bg1"/>
          </a:solidFill>
          <a:latin typeface="Arial" charset="0"/>
          <a:cs typeface="Arial" charset="0"/>
        </a:defRPr>
      </a:lvl5pPr>
      <a:lvl6pPr marL="457200" algn="l" rtl="0" eaLnBrk="1" fontAlgn="base" hangingPunct="1">
        <a:spcBef>
          <a:spcPct val="0"/>
        </a:spcBef>
        <a:spcAft>
          <a:spcPct val="0"/>
        </a:spcAft>
        <a:defRPr sz="4000">
          <a:solidFill>
            <a:schemeClr val="bg1"/>
          </a:solidFill>
          <a:latin typeface="Arial" charset="0"/>
          <a:cs typeface="Arial" charset="0"/>
        </a:defRPr>
      </a:lvl6pPr>
      <a:lvl7pPr marL="914400" algn="l" rtl="0" eaLnBrk="1" fontAlgn="base" hangingPunct="1">
        <a:spcBef>
          <a:spcPct val="0"/>
        </a:spcBef>
        <a:spcAft>
          <a:spcPct val="0"/>
        </a:spcAft>
        <a:defRPr sz="4000">
          <a:solidFill>
            <a:schemeClr val="bg1"/>
          </a:solidFill>
          <a:latin typeface="Arial" charset="0"/>
          <a:cs typeface="Arial" charset="0"/>
        </a:defRPr>
      </a:lvl7pPr>
      <a:lvl8pPr marL="1371600" algn="l" rtl="0" eaLnBrk="1" fontAlgn="base" hangingPunct="1">
        <a:spcBef>
          <a:spcPct val="0"/>
        </a:spcBef>
        <a:spcAft>
          <a:spcPct val="0"/>
        </a:spcAft>
        <a:defRPr sz="4000">
          <a:solidFill>
            <a:schemeClr val="bg1"/>
          </a:solidFill>
          <a:latin typeface="Arial" charset="0"/>
          <a:cs typeface="Arial" charset="0"/>
        </a:defRPr>
      </a:lvl8pPr>
      <a:lvl9pPr marL="1828800" algn="l" rtl="0" eaLnBrk="1" fontAlgn="base" hangingPunct="1">
        <a:spcBef>
          <a:spcPct val="0"/>
        </a:spcBef>
        <a:spcAft>
          <a:spcPct val="0"/>
        </a:spcAft>
        <a:defRPr sz="4000">
          <a:solidFill>
            <a:schemeClr val="bg1"/>
          </a:solidFill>
          <a:latin typeface="Arial" charset="0"/>
          <a:cs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cs typeface="+mn-cs"/>
        </a:defRPr>
      </a:lvl2pPr>
      <a:lvl3pPr marL="1143000" indent="-228600" algn="l" rtl="0" eaLnBrk="1" fontAlgn="base" hangingPunct="1">
        <a:spcBef>
          <a:spcPct val="20000"/>
        </a:spcBef>
        <a:spcAft>
          <a:spcPct val="0"/>
        </a:spcAft>
        <a:buChar char="•"/>
        <a:defRPr sz="2000">
          <a:solidFill>
            <a:schemeClr val="tx1"/>
          </a:solidFill>
          <a:latin typeface="+mn-lt"/>
          <a:cs typeface="+mn-cs"/>
        </a:defRPr>
      </a:lvl3pPr>
      <a:lvl4pPr marL="1600200" indent="-228600" algn="l" rtl="0" eaLnBrk="1" fontAlgn="base" hangingPunct="1">
        <a:spcBef>
          <a:spcPct val="20000"/>
        </a:spcBef>
        <a:spcAft>
          <a:spcPct val="0"/>
        </a:spcAft>
        <a:buChar char="–"/>
        <a:defRPr>
          <a:solidFill>
            <a:schemeClr val="tx1"/>
          </a:solidFill>
          <a:latin typeface="+mn-lt"/>
          <a:cs typeface="+mn-cs"/>
        </a:defRPr>
      </a:lvl4pPr>
      <a:lvl5pPr marL="2057400" indent="-228600" algn="l" rtl="0" eaLnBrk="1" fontAlgn="base" hangingPunct="1">
        <a:spcBef>
          <a:spcPct val="20000"/>
        </a:spcBef>
        <a:spcAft>
          <a:spcPct val="0"/>
        </a:spcAft>
        <a:buChar char="»"/>
        <a:defRPr>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Cloud Computing</a:t>
            </a:r>
            <a:endParaRPr lang="en-US" dirty="0"/>
          </a:p>
        </p:txBody>
      </p:sp>
      <p:sp>
        <p:nvSpPr>
          <p:cNvPr id="3" name="Subtitle 2"/>
          <p:cNvSpPr>
            <a:spLocks noGrp="1"/>
          </p:cNvSpPr>
          <p:nvPr>
            <p:ph type="subTitle" idx="1"/>
          </p:nvPr>
        </p:nvSpPr>
        <p:spPr/>
        <p:txBody>
          <a:bodyPr/>
          <a:lstStyle/>
          <a:p>
            <a:r>
              <a:rPr lang="en-US" dirty="0" smtClean="0"/>
              <a:t>Chapter 3</a:t>
            </a:r>
          </a:p>
          <a:p>
            <a:r>
              <a:rPr lang="en-US" dirty="0" smtClean="0"/>
              <a:t>Platform as a Service (</a:t>
            </a:r>
            <a:r>
              <a:rPr lang="en-US" dirty="0" err="1" smtClean="0"/>
              <a:t>PaaS</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381000"/>
            <a:ext cx="3344103" cy="434340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6888" y="5181600"/>
            <a:ext cx="2295525"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98114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Mainframe Computing</a:t>
            </a:r>
            <a:endParaRPr lang="en-US" dirty="0"/>
          </a:p>
        </p:txBody>
      </p:sp>
      <p:sp>
        <p:nvSpPr>
          <p:cNvPr id="3" name="Content Placeholder 2"/>
          <p:cNvSpPr>
            <a:spLocks noGrp="1"/>
          </p:cNvSpPr>
          <p:nvPr>
            <p:ph idx="1"/>
          </p:nvPr>
        </p:nvSpPr>
        <p:spPr>
          <a:xfrm>
            <a:off x="304800" y="1828800"/>
            <a:ext cx="8610600" cy="4724400"/>
          </a:xfrm>
        </p:spPr>
        <p:txBody>
          <a:bodyPr/>
          <a:lstStyle/>
          <a:p>
            <a:r>
              <a:rPr lang="en-US" dirty="0">
                <a:solidFill>
                  <a:schemeClr val="tx1"/>
                </a:solidFill>
                <a:latin typeface="+mn-lt"/>
                <a:ea typeface="+mn-ea"/>
                <a:cs typeface="+mn-cs"/>
              </a:rPr>
              <a:t>Large capital investment </a:t>
            </a:r>
            <a:r>
              <a:rPr lang="en-US" dirty="0" smtClean="0">
                <a:solidFill>
                  <a:schemeClr val="tx1"/>
                </a:solidFill>
                <a:latin typeface="+mn-lt"/>
                <a:ea typeface="+mn-ea"/>
                <a:cs typeface="+mn-cs"/>
              </a:rPr>
              <a:t>for data-center-based </a:t>
            </a:r>
            <a:r>
              <a:rPr lang="en-US" dirty="0">
                <a:solidFill>
                  <a:schemeClr val="tx1"/>
                </a:solidFill>
                <a:latin typeface="+mn-lt"/>
                <a:ea typeface="+mn-ea"/>
                <a:cs typeface="+mn-cs"/>
              </a:rPr>
              <a:t>computers</a:t>
            </a:r>
          </a:p>
          <a:p>
            <a:r>
              <a:rPr lang="en-US" dirty="0" smtClean="0">
                <a:solidFill>
                  <a:schemeClr val="tx1"/>
                </a:solidFill>
                <a:latin typeface="+mn-lt"/>
                <a:ea typeface="+mn-ea"/>
                <a:cs typeface="+mn-cs"/>
              </a:rPr>
              <a:t>Large</a:t>
            </a:r>
            <a:r>
              <a:rPr lang="en-US" dirty="0">
                <a:solidFill>
                  <a:schemeClr val="tx1"/>
                </a:solidFill>
                <a:latin typeface="+mn-lt"/>
                <a:ea typeface="+mn-ea"/>
                <a:cs typeface="+mn-cs"/>
              </a:rPr>
              <a:t>, expensive disk and </a:t>
            </a:r>
            <a:r>
              <a:rPr lang="en-US" dirty="0" smtClean="0">
                <a:solidFill>
                  <a:schemeClr val="tx1"/>
                </a:solidFill>
                <a:latin typeface="+mn-lt"/>
                <a:ea typeface="+mn-ea"/>
                <a:cs typeface="+mn-cs"/>
              </a:rPr>
              <a:t>tape storage </a:t>
            </a:r>
            <a:r>
              <a:rPr lang="en-US" dirty="0">
                <a:solidFill>
                  <a:schemeClr val="tx1"/>
                </a:solidFill>
                <a:latin typeface="+mn-lt"/>
                <a:ea typeface="+mn-ea"/>
                <a:cs typeface="+mn-cs"/>
              </a:rPr>
              <a:t>systems that often provided only limited storage capacity</a:t>
            </a:r>
          </a:p>
          <a:p>
            <a:r>
              <a:rPr lang="en-US" dirty="0" smtClean="0">
                <a:solidFill>
                  <a:schemeClr val="tx1"/>
                </a:solidFill>
                <a:latin typeface="+mn-lt"/>
                <a:ea typeface="+mn-ea"/>
                <a:cs typeface="+mn-cs"/>
              </a:rPr>
              <a:t>User </a:t>
            </a:r>
            <a:r>
              <a:rPr lang="en-US" dirty="0">
                <a:solidFill>
                  <a:schemeClr val="tx1"/>
                </a:solidFill>
                <a:latin typeface="+mn-lt"/>
                <a:ea typeface="+mn-ea"/>
                <a:cs typeface="+mn-cs"/>
              </a:rPr>
              <a:t>interface to the system provided through dumb terminals</a:t>
            </a:r>
          </a:p>
          <a:p>
            <a:r>
              <a:rPr lang="en-US" dirty="0" smtClean="0">
                <a:solidFill>
                  <a:schemeClr val="tx1"/>
                </a:solidFill>
                <a:latin typeface="+mn-lt"/>
                <a:ea typeface="+mn-ea"/>
                <a:cs typeface="+mn-cs"/>
              </a:rPr>
              <a:t>Limited </a:t>
            </a:r>
            <a:r>
              <a:rPr lang="en-US" dirty="0">
                <a:solidFill>
                  <a:schemeClr val="tx1"/>
                </a:solidFill>
                <a:latin typeface="+mn-lt"/>
                <a:ea typeface="+mn-ea"/>
                <a:cs typeface="+mn-cs"/>
              </a:rPr>
              <a:t>computer–network interconnectivity</a:t>
            </a:r>
          </a:p>
          <a:p>
            <a:r>
              <a:rPr lang="en-US" dirty="0" smtClean="0">
                <a:solidFill>
                  <a:schemeClr val="tx1"/>
                </a:solidFill>
                <a:latin typeface="+mn-lt"/>
                <a:ea typeface="+mn-ea"/>
                <a:cs typeface="+mn-cs"/>
              </a:rPr>
              <a:t>System </a:t>
            </a:r>
            <a:r>
              <a:rPr lang="en-US" dirty="0">
                <a:solidFill>
                  <a:schemeClr val="tx1"/>
                </a:solidFill>
                <a:latin typeface="+mn-lt"/>
                <a:ea typeface="+mn-ea"/>
                <a:cs typeface="+mn-cs"/>
              </a:rPr>
              <a:t>security maintained through physical security (few users had </a:t>
            </a:r>
            <a:r>
              <a:rPr lang="en-US" dirty="0" smtClean="0">
                <a:solidFill>
                  <a:schemeClr val="tx1"/>
                </a:solidFill>
                <a:latin typeface="+mn-lt"/>
                <a:ea typeface="+mn-ea"/>
                <a:cs typeface="+mn-cs"/>
              </a:rPr>
              <a:t>direct access </a:t>
            </a:r>
            <a:r>
              <a:rPr lang="en-US" dirty="0">
                <a:solidFill>
                  <a:schemeClr val="tx1"/>
                </a:solidFill>
                <a:latin typeface="+mn-lt"/>
                <a:ea typeface="+mn-ea"/>
                <a:cs typeface="+mn-cs"/>
              </a:rPr>
              <a:t>to the computer hardware</a:t>
            </a:r>
            <a:r>
              <a:rPr lang="en-US" dirty="0" smtClean="0">
                <a:solidFill>
                  <a:schemeClr val="tx1"/>
                </a:solidFill>
                <a:latin typeface="+mn-lt"/>
                <a:ea typeface="+mn-ea"/>
                <a:cs typeface="+mn-cs"/>
              </a:rPr>
              <a:t>)</a:t>
            </a:r>
            <a:endParaRPr lang="en-US" dirty="0">
              <a:solidFill>
                <a:schemeClr val="tx1"/>
              </a:solidFill>
              <a:latin typeface="+mn-lt"/>
              <a:ea typeface="+mn-ea"/>
              <a:cs typeface="+mn-cs"/>
            </a:endParaRPr>
          </a:p>
        </p:txBody>
      </p:sp>
    </p:spTree>
    <p:extLst>
      <p:ext uri="{BB962C8B-B14F-4D97-AF65-F5344CB8AC3E}">
        <p14:creationId xmlns:p14="http://schemas.microsoft.com/office/powerpoint/2010/main" val="310957500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Mainframe Computer</a:t>
            </a:r>
            <a:endParaRPr lang="en-US" dirty="0"/>
          </a:p>
        </p:txBody>
      </p:sp>
      <p:sp>
        <p:nvSpPr>
          <p:cNvPr id="3" name="Content Placeholder 2"/>
          <p:cNvSpPr>
            <a:spLocks noGrp="1"/>
          </p:cNvSpPr>
          <p:nvPr>
            <p:ph idx="1"/>
          </p:nvPr>
        </p:nvSpPr>
        <p:spPr/>
        <p:txBody>
          <a:bodyPr/>
          <a:lstStyle/>
          <a:p>
            <a:endParaRPr lang="en-US"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1611" y="2520351"/>
            <a:ext cx="5410200" cy="35044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196734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Tower-Based Servers</a:t>
            </a:r>
            <a:endParaRPr lang="en-US" dirty="0"/>
          </a:p>
        </p:txBody>
      </p:sp>
      <p:sp>
        <p:nvSpPr>
          <p:cNvPr id="3" name="Content Placeholder 2"/>
          <p:cNvSpPr>
            <a:spLocks noGrp="1"/>
          </p:cNvSpPr>
          <p:nvPr>
            <p:ph idx="1"/>
          </p:nvPr>
        </p:nvSpPr>
        <p:spPr>
          <a:xfrm>
            <a:off x="304800" y="2057400"/>
            <a:ext cx="8534400" cy="4495800"/>
          </a:xfrm>
        </p:spPr>
        <p:txBody>
          <a:bodyPr/>
          <a:lstStyle/>
          <a:p>
            <a:r>
              <a:rPr lang="en-US" dirty="0" smtClean="0"/>
              <a:t>Large physical footprint</a:t>
            </a:r>
          </a:p>
          <a:p>
            <a:r>
              <a:rPr lang="en-US" dirty="0" smtClean="0"/>
              <a:t>Considerable heat generation and power consumption</a:t>
            </a:r>
            <a:endParaRPr lang="en-US"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352800"/>
            <a:ext cx="3924300" cy="29432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4410586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81000"/>
            <a:ext cx="6248400" cy="1238250"/>
          </a:xfrm>
        </p:spPr>
        <p:txBody>
          <a:bodyPr/>
          <a:lstStyle/>
          <a:p>
            <a:r>
              <a:rPr lang="en-US" dirty="0" smtClean="0"/>
              <a:t>Internet Service Providers</a:t>
            </a:r>
            <a:br>
              <a:rPr lang="en-US" dirty="0" smtClean="0"/>
            </a:br>
            <a:r>
              <a:rPr lang="en-US" dirty="0" smtClean="0"/>
              <a:t>(ISPs)</a:t>
            </a:r>
            <a:endParaRPr lang="en-US" dirty="0"/>
          </a:p>
        </p:txBody>
      </p:sp>
      <p:sp>
        <p:nvSpPr>
          <p:cNvPr id="3" name="Content Placeholder 2"/>
          <p:cNvSpPr>
            <a:spLocks noGrp="1"/>
          </p:cNvSpPr>
          <p:nvPr>
            <p:ph idx="1"/>
          </p:nvPr>
        </p:nvSpPr>
        <p:spPr/>
        <p:txBody>
          <a:bodyPr/>
          <a:lstStyle/>
          <a:p>
            <a:endParaRPr lang="en-US"/>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3" y="2514600"/>
            <a:ext cx="7115175" cy="26955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166679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ISP Advantages</a:t>
            </a:r>
            <a:endParaRPr lang="en-US" dirty="0"/>
          </a:p>
        </p:txBody>
      </p:sp>
      <p:sp>
        <p:nvSpPr>
          <p:cNvPr id="3" name="Content Placeholder 2"/>
          <p:cNvSpPr>
            <a:spLocks noGrp="1"/>
          </p:cNvSpPr>
          <p:nvPr>
            <p:ph idx="1"/>
          </p:nvPr>
        </p:nvSpPr>
        <p:spPr>
          <a:xfrm>
            <a:off x="304800" y="1905000"/>
            <a:ext cx="8686800" cy="4648200"/>
          </a:xfrm>
        </p:spPr>
        <p:txBody>
          <a:bodyPr/>
          <a:lstStyle/>
          <a:p>
            <a:r>
              <a:rPr lang="en-US" b="1" dirty="0" smtClean="0">
                <a:solidFill>
                  <a:schemeClr val="tx1"/>
                </a:solidFill>
                <a:latin typeface="+mn-lt"/>
                <a:ea typeface="+mn-ea"/>
                <a:cs typeface="+mn-cs"/>
              </a:rPr>
              <a:t>Reduced </a:t>
            </a:r>
            <a:r>
              <a:rPr lang="en-US" b="1" dirty="0">
                <a:solidFill>
                  <a:schemeClr val="tx1"/>
                </a:solidFill>
                <a:latin typeface="+mn-lt"/>
                <a:ea typeface="+mn-ea"/>
                <a:cs typeface="+mn-cs"/>
              </a:rPr>
              <a:t>cost</a:t>
            </a:r>
            <a:r>
              <a:rPr lang="en-US" dirty="0">
                <a:solidFill>
                  <a:schemeClr val="tx1"/>
                </a:solidFill>
                <a:latin typeface="+mn-lt"/>
                <a:ea typeface="+mn-ea"/>
                <a:cs typeface="+mn-cs"/>
              </a:rPr>
              <a:t>: The ISP provided the high-speed, high-bandwidth </a:t>
            </a:r>
            <a:r>
              <a:rPr lang="en-US" dirty="0" smtClean="0">
                <a:solidFill>
                  <a:schemeClr val="tx1"/>
                </a:solidFill>
                <a:latin typeface="+mn-lt"/>
                <a:ea typeface="+mn-ea"/>
                <a:cs typeface="+mn-cs"/>
              </a:rPr>
              <a:t>Internet connection</a:t>
            </a:r>
            <a:r>
              <a:rPr lang="en-US" dirty="0">
                <a:solidFill>
                  <a:schemeClr val="tx1"/>
                </a:solidFill>
                <a:latin typeface="+mn-lt"/>
                <a:ea typeface="+mn-ea"/>
                <a:cs typeface="+mn-cs"/>
              </a:rPr>
              <a:t>, which it shared across several companies</a:t>
            </a:r>
            <a:r>
              <a:rPr lang="en-US" dirty="0" smtClean="0">
                <a:solidFill>
                  <a:schemeClr val="tx1"/>
                </a:solidFill>
                <a:latin typeface="+mn-lt"/>
                <a:ea typeface="+mn-ea"/>
                <a:cs typeface="+mn-cs"/>
              </a:rPr>
              <a:t>. </a:t>
            </a:r>
            <a:endParaRPr lang="en-US" dirty="0">
              <a:solidFill>
                <a:schemeClr val="tx1"/>
              </a:solidFill>
              <a:latin typeface="+mn-lt"/>
              <a:ea typeface="+mn-ea"/>
              <a:cs typeface="+mn-cs"/>
            </a:endParaRPr>
          </a:p>
          <a:p>
            <a:r>
              <a:rPr lang="en-US" b="1" dirty="0" smtClean="0">
                <a:solidFill>
                  <a:schemeClr val="tx1"/>
                </a:solidFill>
                <a:latin typeface="+mn-lt"/>
                <a:ea typeface="+mn-ea"/>
                <a:cs typeface="+mn-cs"/>
              </a:rPr>
              <a:t>Less </a:t>
            </a:r>
            <a:r>
              <a:rPr lang="en-US" b="1" dirty="0">
                <a:solidFill>
                  <a:schemeClr val="tx1"/>
                </a:solidFill>
                <a:latin typeface="+mn-lt"/>
                <a:ea typeface="+mn-ea"/>
                <a:cs typeface="+mn-cs"/>
              </a:rPr>
              <a:t>server administration</a:t>
            </a:r>
            <a:r>
              <a:rPr lang="en-US" dirty="0">
                <a:solidFill>
                  <a:schemeClr val="tx1"/>
                </a:solidFill>
                <a:latin typeface="+mn-lt"/>
                <a:ea typeface="+mn-ea"/>
                <a:cs typeface="+mn-cs"/>
              </a:rPr>
              <a:t>: The ISP managed the servers to </a:t>
            </a:r>
            <a:r>
              <a:rPr lang="en-US" dirty="0" smtClean="0">
                <a:solidFill>
                  <a:schemeClr val="tx1"/>
                </a:solidFill>
                <a:latin typeface="+mn-lt"/>
                <a:ea typeface="+mn-ea"/>
                <a:cs typeface="+mn-cs"/>
              </a:rPr>
              <a:t>which developers </a:t>
            </a:r>
            <a:r>
              <a:rPr lang="en-US" dirty="0">
                <a:solidFill>
                  <a:schemeClr val="tx1"/>
                </a:solidFill>
                <a:latin typeface="+mn-lt"/>
                <a:ea typeface="+mn-ea"/>
                <a:cs typeface="+mn-cs"/>
              </a:rPr>
              <a:t>uploaded their solutions.</a:t>
            </a:r>
          </a:p>
          <a:p>
            <a:r>
              <a:rPr lang="en-US" b="1" dirty="0" smtClean="0">
                <a:solidFill>
                  <a:schemeClr val="tx1"/>
                </a:solidFill>
                <a:latin typeface="+mn-lt"/>
                <a:ea typeface="+mn-ea"/>
                <a:cs typeface="+mn-cs"/>
              </a:rPr>
              <a:t>Less </a:t>
            </a:r>
            <a:r>
              <a:rPr lang="en-US" b="1" dirty="0">
                <a:solidFill>
                  <a:schemeClr val="tx1"/>
                </a:solidFill>
                <a:latin typeface="+mn-lt"/>
                <a:ea typeface="+mn-ea"/>
                <a:cs typeface="+mn-cs"/>
              </a:rPr>
              <a:t>hardware to purchase and maintain</a:t>
            </a:r>
            <a:r>
              <a:rPr lang="en-US" dirty="0">
                <a:solidFill>
                  <a:schemeClr val="tx1"/>
                </a:solidFill>
                <a:latin typeface="+mn-lt"/>
                <a:ea typeface="+mn-ea"/>
                <a:cs typeface="+mn-cs"/>
              </a:rPr>
              <a:t>: The ISP purchased and </a:t>
            </a:r>
            <a:r>
              <a:rPr lang="en-US" dirty="0" smtClean="0">
                <a:solidFill>
                  <a:schemeClr val="tx1"/>
                </a:solidFill>
                <a:latin typeface="+mn-lt"/>
                <a:ea typeface="+mn-ea"/>
                <a:cs typeface="+mn-cs"/>
              </a:rPr>
              <a:t>managed the </a:t>
            </a:r>
            <a:r>
              <a:rPr lang="en-US" dirty="0">
                <a:solidFill>
                  <a:schemeClr val="tx1"/>
                </a:solidFill>
                <a:latin typeface="+mn-lt"/>
                <a:ea typeface="+mn-ea"/>
                <a:cs typeface="+mn-cs"/>
              </a:rPr>
              <a:t>hardware and managed the infrastructure software, such as </a:t>
            </a:r>
            <a:r>
              <a:rPr lang="en-US" dirty="0" smtClean="0">
                <a:solidFill>
                  <a:schemeClr val="tx1"/>
                </a:solidFill>
                <a:latin typeface="+mn-lt"/>
                <a:ea typeface="+mn-ea"/>
                <a:cs typeface="+mn-cs"/>
              </a:rPr>
              <a:t>the operating </a:t>
            </a:r>
            <a:r>
              <a:rPr lang="en-US" dirty="0">
                <a:solidFill>
                  <a:schemeClr val="tx1"/>
                </a:solidFill>
                <a:latin typeface="+mn-lt"/>
                <a:ea typeface="+mn-ea"/>
                <a:cs typeface="+mn-cs"/>
              </a:rPr>
              <a:t>system</a:t>
            </a:r>
            <a:r>
              <a:rPr lang="en-US" dirty="0" smtClean="0">
                <a:solidFill>
                  <a:schemeClr val="tx1"/>
                </a:solidFill>
                <a:latin typeface="+mn-lt"/>
                <a:ea typeface="+mn-ea"/>
                <a:cs typeface="+mn-cs"/>
              </a:rPr>
              <a:t>.</a:t>
            </a:r>
            <a:endParaRPr lang="en-US" dirty="0">
              <a:solidFill>
                <a:schemeClr val="tx1"/>
              </a:solidFill>
              <a:latin typeface="+mn-lt"/>
              <a:ea typeface="+mn-ea"/>
              <a:cs typeface="+mn-cs"/>
            </a:endParaRPr>
          </a:p>
        </p:txBody>
      </p:sp>
    </p:spTree>
    <p:extLst>
      <p:ext uri="{BB962C8B-B14F-4D97-AF65-F5344CB8AC3E}">
        <p14:creationId xmlns:p14="http://schemas.microsoft.com/office/powerpoint/2010/main" val="38296139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438150"/>
            <a:ext cx="6248400" cy="1238250"/>
          </a:xfrm>
        </p:spPr>
        <p:txBody>
          <a:bodyPr/>
          <a:lstStyle/>
          <a:p>
            <a:r>
              <a:rPr lang="en-US" dirty="0" smtClean="0"/>
              <a:t>ISP Advantages Continued</a:t>
            </a:r>
            <a:endParaRPr lang="en-US" dirty="0"/>
          </a:p>
        </p:txBody>
      </p:sp>
      <p:sp>
        <p:nvSpPr>
          <p:cNvPr id="3" name="Content Placeholder 2"/>
          <p:cNvSpPr>
            <a:spLocks noGrp="1"/>
          </p:cNvSpPr>
          <p:nvPr>
            <p:ph idx="1"/>
          </p:nvPr>
        </p:nvSpPr>
        <p:spPr>
          <a:xfrm>
            <a:off x="304800" y="1981200"/>
            <a:ext cx="8534400" cy="4572000"/>
          </a:xfrm>
        </p:spPr>
        <p:txBody>
          <a:bodyPr/>
          <a:lstStyle/>
          <a:p>
            <a:r>
              <a:rPr lang="en-US" b="1" dirty="0" smtClean="0">
                <a:solidFill>
                  <a:schemeClr val="tx1"/>
                </a:solidFill>
                <a:latin typeface="+mn-lt"/>
                <a:ea typeface="+mn-ea"/>
                <a:cs typeface="+mn-cs"/>
              </a:rPr>
              <a:t>Greater system uptime</a:t>
            </a:r>
            <a:r>
              <a:rPr lang="en-US" dirty="0" smtClean="0">
                <a:solidFill>
                  <a:schemeClr val="tx1"/>
                </a:solidFill>
                <a:latin typeface="+mn-lt"/>
                <a:ea typeface="+mn-ea"/>
                <a:cs typeface="+mn-cs"/>
              </a:rPr>
              <a:t>: Through the use of redundant hardware resources, the ISP provided high system uptime.</a:t>
            </a:r>
          </a:p>
          <a:p>
            <a:r>
              <a:rPr lang="en-US" b="1" dirty="0" smtClean="0">
                <a:solidFill>
                  <a:schemeClr val="tx1"/>
                </a:solidFill>
                <a:latin typeface="+mn-lt"/>
                <a:ea typeface="+mn-ea"/>
                <a:cs typeface="+mn-cs"/>
              </a:rPr>
              <a:t>Potential scalability</a:t>
            </a:r>
            <a:r>
              <a:rPr lang="en-US" dirty="0" smtClean="0">
                <a:solidFill>
                  <a:schemeClr val="tx1"/>
                </a:solidFill>
                <a:latin typeface="+mn-lt"/>
                <a:ea typeface="+mn-ea"/>
                <a:cs typeface="+mn-cs"/>
              </a:rPr>
              <a:t>: The ISP had the ability to move a high-demand application to a faster bandwidth connection.</a:t>
            </a:r>
            <a:endParaRPr lang="en-US" dirty="0" smtClean="0"/>
          </a:p>
          <a:p>
            <a:endParaRPr lang="en-US" dirty="0"/>
          </a:p>
        </p:txBody>
      </p:sp>
    </p:spTree>
    <p:extLst>
      <p:ext uri="{BB962C8B-B14F-4D97-AF65-F5344CB8AC3E}">
        <p14:creationId xmlns:p14="http://schemas.microsoft.com/office/powerpoint/2010/main" val="158449183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Blade Computers</a:t>
            </a:r>
            <a:endParaRPr lang="en-US" dirty="0"/>
          </a:p>
        </p:txBody>
      </p:sp>
      <p:sp>
        <p:nvSpPr>
          <p:cNvPr id="3" name="Content Placeholder 2"/>
          <p:cNvSpPr>
            <a:spLocks noGrp="1"/>
          </p:cNvSpPr>
          <p:nvPr>
            <p:ph idx="1"/>
          </p:nvPr>
        </p:nvSpPr>
        <p:spPr>
          <a:xfrm>
            <a:off x="304800" y="1981200"/>
            <a:ext cx="8534400" cy="4572000"/>
          </a:xfrm>
        </p:spPr>
        <p:txBody>
          <a:bodyPr/>
          <a:lstStyle/>
          <a:p>
            <a:r>
              <a:rPr lang="en-US" dirty="0" smtClean="0"/>
              <a:t>Reduced server footprint</a:t>
            </a:r>
          </a:p>
          <a:p>
            <a:r>
              <a:rPr lang="en-US" dirty="0" smtClean="0"/>
              <a:t>Reduced power consumption and heat generation</a:t>
            </a:r>
            <a:endParaRPr lang="en-US"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581400"/>
            <a:ext cx="3952875" cy="27583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8187468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81000"/>
            <a:ext cx="6248400" cy="1238250"/>
          </a:xfrm>
        </p:spPr>
        <p:txBody>
          <a:bodyPr/>
          <a:lstStyle/>
          <a:p>
            <a:r>
              <a:rPr lang="en-US" dirty="0" smtClean="0"/>
              <a:t>Real World: Force.com </a:t>
            </a:r>
            <a:br>
              <a:rPr lang="en-US" dirty="0" smtClean="0"/>
            </a:br>
            <a:r>
              <a:rPr lang="en-US" dirty="0" err="1" smtClean="0"/>
              <a:t>PaaS</a:t>
            </a:r>
            <a:endParaRPr lang="en-US" dirty="0"/>
          </a:p>
        </p:txBody>
      </p:sp>
      <p:sp>
        <p:nvSpPr>
          <p:cNvPr id="3" name="Content Placeholder 2"/>
          <p:cNvSpPr>
            <a:spLocks noGrp="1"/>
          </p:cNvSpPr>
          <p:nvPr>
            <p:ph idx="1"/>
          </p:nvPr>
        </p:nvSpPr>
        <p:spPr>
          <a:xfrm>
            <a:off x="304800" y="1981200"/>
            <a:ext cx="8534400" cy="4572000"/>
          </a:xfrm>
        </p:spPr>
        <p:txBody>
          <a:bodyPr/>
          <a:lstStyle/>
          <a:p>
            <a:r>
              <a:rPr lang="en-US" dirty="0" smtClean="0">
                <a:solidFill>
                  <a:schemeClr val="tx1"/>
                </a:solidFill>
                <a:latin typeface="+mn-lt"/>
                <a:ea typeface="+mn-ea"/>
                <a:cs typeface="+mn-cs"/>
              </a:rPr>
              <a:t>To extend its </a:t>
            </a:r>
            <a:r>
              <a:rPr lang="en-US" dirty="0">
                <a:solidFill>
                  <a:schemeClr val="tx1"/>
                </a:solidFill>
                <a:latin typeface="+mn-lt"/>
                <a:ea typeface="+mn-ea"/>
                <a:cs typeface="+mn-cs"/>
              </a:rPr>
              <a:t>cloud capabilities to application developers, Salesforce.com has released the </a:t>
            </a:r>
            <a:r>
              <a:rPr lang="en-US" dirty="0" smtClean="0">
                <a:solidFill>
                  <a:schemeClr val="tx1"/>
                </a:solidFill>
                <a:latin typeface="+mn-lt"/>
                <a:ea typeface="+mn-ea"/>
                <a:cs typeface="+mn-cs"/>
              </a:rPr>
              <a:t>Force.com </a:t>
            </a:r>
            <a:r>
              <a:rPr lang="en-US" dirty="0" err="1" smtClean="0">
                <a:solidFill>
                  <a:schemeClr val="tx1"/>
                </a:solidFill>
                <a:latin typeface="+mn-lt"/>
                <a:ea typeface="+mn-ea"/>
                <a:cs typeface="+mn-cs"/>
              </a:rPr>
              <a:t>PaaS</a:t>
            </a:r>
            <a:r>
              <a:rPr lang="en-US" dirty="0">
                <a:solidFill>
                  <a:schemeClr val="tx1"/>
                </a:solidFill>
                <a:latin typeface="+mn-lt"/>
                <a:ea typeface="+mn-ea"/>
                <a:cs typeface="+mn-cs"/>
              </a:rPr>
              <a:t>. </a:t>
            </a:r>
            <a:endParaRPr lang="en-US" dirty="0" smtClean="0">
              <a:solidFill>
                <a:schemeClr val="tx1"/>
              </a:solidFill>
              <a:latin typeface="+mn-lt"/>
              <a:ea typeface="+mn-ea"/>
              <a:cs typeface="+mn-cs"/>
            </a:endParaRPr>
          </a:p>
          <a:p>
            <a:r>
              <a:rPr lang="en-US" dirty="0" smtClean="0">
                <a:solidFill>
                  <a:schemeClr val="tx1"/>
                </a:solidFill>
                <a:latin typeface="+mn-lt"/>
                <a:ea typeface="+mn-ea"/>
                <a:cs typeface="+mn-cs"/>
              </a:rPr>
              <a:t>Originally </a:t>
            </a:r>
            <a:r>
              <a:rPr lang="en-US" dirty="0">
                <a:solidFill>
                  <a:schemeClr val="tx1"/>
                </a:solidFill>
                <a:latin typeface="+mn-lt"/>
                <a:ea typeface="+mn-ea"/>
                <a:cs typeface="+mn-cs"/>
              </a:rPr>
              <a:t>developed to provide a home for business applications</a:t>
            </a:r>
            <a:r>
              <a:rPr lang="en-US" dirty="0" smtClean="0">
                <a:solidFill>
                  <a:schemeClr val="tx1"/>
                </a:solidFill>
                <a:latin typeface="+mn-lt"/>
                <a:ea typeface="+mn-ea"/>
                <a:cs typeface="+mn-cs"/>
              </a:rPr>
              <a:t>, Force.com </a:t>
            </a:r>
            <a:r>
              <a:rPr lang="en-US" dirty="0">
                <a:solidFill>
                  <a:schemeClr val="tx1"/>
                </a:solidFill>
                <a:latin typeface="+mn-lt"/>
                <a:ea typeface="+mn-ea"/>
                <a:cs typeface="+mn-cs"/>
              </a:rPr>
              <a:t>now runs applications across most sectors.</a:t>
            </a:r>
            <a:endParaRPr lang="en-US"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953000"/>
            <a:ext cx="6086475" cy="16097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3041623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a:t>
            </a:r>
            <a:r>
              <a:rPr lang="en-US" dirty="0" err="1" smtClean="0"/>
              <a:t>PaaS</a:t>
            </a:r>
            <a:endParaRPr lang="en-US" dirty="0"/>
          </a:p>
        </p:txBody>
      </p:sp>
      <p:sp>
        <p:nvSpPr>
          <p:cNvPr id="3" name="Content Placeholder 2"/>
          <p:cNvSpPr>
            <a:spLocks noGrp="1"/>
          </p:cNvSpPr>
          <p:nvPr>
            <p:ph idx="1"/>
          </p:nvPr>
        </p:nvSpPr>
        <p:spPr/>
        <p:txBody>
          <a:bodyPr/>
          <a:lstStyle/>
          <a:p>
            <a:r>
              <a:rPr lang="en-US" dirty="0">
                <a:solidFill>
                  <a:schemeClr val="tx1"/>
                </a:solidFill>
                <a:latin typeface="+mn-lt"/>
                <a:ea typeface="+mn-ea"/>
                <a:cs typeface="+mn-cs"/>
              </a:rPr>
              <a:t>By shifting computing resources from an on-site data center to the cloud, </a:t>
            </a:r>
            <a:r>
              <a:rPr lang="en-US" dirty="0" err="1" smtClean="0">
                <a:solidFill>
                  <a:schemeClr val="tx1"/>
                </a:solidFill>
                <a:latin typeface="+mn-lt"/>
                <a:ea typeface="+mn-ea"/>
                <a:cs typeface="+mn-cs"/>
              </a:rPr>
              <a:t>PaaS</a:t>
            </a:r>
            <a:r>
              <a:rPr lang="en-US" dirty="0" smtClean="0">
                <a:solidFill>
                  <a:schemeClr val="tx1"/>
                </a:solidFill>
                <a:latin typeface="+mn-lt"/>
                <a:ea typeface="+mn-ea"/>
                <a:cs typeface="+mn-cs"/>
              </a:rPr>
              <a:t> solutions offer:</a:t>
            </a:r>
            <a:endParaRPr lang="en-US" dirty="0">
              <a:solidFill>
                <a:schemeClr val="tx1"/>
              </a:solidFill>
              <a:latin typeface="+mn-lt"/>
              <a:ea typeface="+mn-ea"/>
              <a:cs typeface="+mn-cs"/>
            </a:endParaRPr>
          </a:p>
          <a:p>
            <a:pPr lvl="1"/>
            <a:r>
              <a:rPr lang="en-US" b="1" dirty="0" smtClean="0">
                <a:solidFill>
                  <a:schemeClr val="tx1"/>
                </a:solidFill>
                <a:latin typeface="+mn-lt"/>
                <a:ea typeface="+mn-ea"/>
                <a:cs typeface="+mn-cs"/>
              </a:rPr>
              <a:t>Lower </a:t>
            </a:r>
            <a:r>
              <a:rPr lang="en-US" b="1" dirty="0">
                <a:solidFill>
                  <a:schemeClr val="tx1"/>
                </a:solidFill>
                <a:latin typeface="+mn-lt"/>
                <a:ea typeface="+mn-ea"/>
                <a:cs typeface="+mn-cs"/>
              </a:rPr>
              <a:t>total cost of ownership</a:t>
            </a:r>
            <a:r>
              <a:rPr lang="en-US" dirty="0">
                <a:solidFill>
                  <a:schemeClr val="tx1"/>
                </a:solidFill>
                <a:latin typeface="+mn-lt"/>
                <a:ea typeface="+mn-ea"/>
                <a:cs typeface="+mn-cs"/>
              </a:rPr>
              <a:t>: Companies no longer need to purchase </a:t>
            </a:r>
            <a:r>
              <a:rPr lang="en-US" dirty="0" smtClean="0">
                <a:solidFill>
                  <a:schemeClr val="tx1"/>
                </a:solidFill>
                <a:latin typeface="+mn-lt"/>
                <a:ea typeface="+mn-ea"/>
                <a:cs typeface="+mn-cs"/>
              </a:rPr>
              <a:t>and maintain </a:t>
            </a:r>
            <a:r>
              <a:rPr lang="en-US" dirty="0">
                <a:solidFill>
                  <a:schemeClr val="tx1"/>
                </a:solidFill>
                <a:latin typeface="+mn-lt"/>
                <a:ea typeface="+mn-ea"/>
                <a:cs typeface="+mn-cs"/>
              </a:rPr>
              <a:t>expensive hardware for servers, power, and data storage.</a:t>
            </a:r>
          </a:p>
          <a:p>
            <a:pPr lvl="1"/>
            <a:r>
              <a:rPr lang="en-US" b="1" dirty="0" smtClean="0">
                <a:solidFill>
                  <a:schemeClr val="tx1"/>
                </a:solidFill>
                <a:latin typeface="+mn-lt"/>
                <a:ea typeface="+mn-ea"/>
                <a:cs typeface="+mn-cs"/>
              </a:rPr>
              <a:t>Lower </a:t>
            </a:r>
            <a:r>
              <a:rPr lang="en-US" b="1" dirty="0">
                <a:solidFill>
                  <a:schemeClr val="tx1"/>
                </a:solidFill>
                <a:latin typeface="+mn-lt"/>
                <a:ea typeface="+mn-ea"/>
                <a:cs typeface="+mn-cs"/>
              </a:rPr>
              <a:t>administration overhead</a:t>
            </a:r>
            <a:r>
              <a:rPr lang="en-US" dirty="0">
                <a:solidFill>
                  <a:schemeClr val="tx1"/>
                </a:solidFill>
                <a:latin typeface="+mn-lt"/>
                <a:ea typeface="+mn-ea"/>
                <a:cs typeface="+mn-cs"/>
              </a:rPr>
              <a:t>: Companies shift the burden of </a:t>
            </a:r>
            <a:r>
              <a:rPr lang="en-US" dirty="0" smtClean="0">
                <a:solidFill>
                  <a:schemeClr val="tx1"/>
                </a:solidFill>
                <a:latin typeface="+mn-lt"/>
                <a:ea typeface="+mn-ea"/>
                <a:cs typeface="+mn-cs"/>
              </a:rPr>
              <a:t>system software </a:t>
            </a:r>
            <a:r>
              <a:rPr lang="en-US" dirty="0">
                <a:solidFill>
                  <a:schemeClr val="tx1"/>
                </a:solidFill>
                <a:latin typeface="+mn-lt"/>
                <a:ea typeface="+mn-ea"/>
                <a:cs typeface="+mn-cs"/>
              </a:rPr>
              <a:t>administration from in-house administration to employees of </a:t>
            </a:r>
            <a:r>
              <a:rPr lang="en-US" dirty="0" smtClean="0">
                <a:solidFill>
                  <a:schemeClr val="tx1"/>
                </a:solidFill>
                <a:latin typeface="+mn-lt"/>
                <a:ea typeface="+mn-ea"/>
                <a:cs typeface="+mn-cs"/>
              </a:rPr>
              <a:t>the cloud </a:t>
            </a:r>
            <a:r>
              <a:rPr lang="en-US" dirty="0">
                <a:solidFill>
                  <a:schemeClr val="tx1"/>
                </a:solidFill>
                <a:latin typeface="+mn-lt"/>
                <a:ea typeface="+mn-ea"/>
                <a:cs typeface="+mn-cs"/>
              </a:rPr>
              <a:t>provider</a:t>
            </a:r>
            <a:r>
              <a:rPr lang="en-US" dirty="0" smtClean="0">
                <a:solidFill>
                  <a:schemeClr val="tx1"/>
                </a:solidFill>
                <a:latin typeface="+mn-lt"/>
                <a:ea typeface="+mn-ea"/>
                <a:cs typeface="+mn-cs"/>
              </a:rPr>
              <a:t>.</a:t>
            </a:r>
            <a:endParaRPr lang="en-US" dirty="0">
              <a:solidFill>
                <a:schemeClr val="tx1"/>
              </a:solidFill>
              <a:latin typeface="+mn-lt"/>
              <a:ea typeface="+mn-ea"/>
              <a:cs typeface="+mn-cs"/>
            </a:endParaRPr>
          </a:p>
        </p:txBody>
      </p:sp>
    </p:spTree>
    <p:extLst>
      <p:ext uri="{BB962C8B-B14F-4D97-AF65-F5344CB8AC3E}">
        <p14:creationId xmlns:p14="http://schemas.microsoft.com/office/powerpoint/2010/main" val="279521870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438150"/>
            <a:ext cx="6248400" cy="1238250"/>
          </a:xfrm>
        </p:spPr>
        <p:txBody>
          <a:bodyPr/>
          <a:lstStyle/>
          <a:p>
            <a:r>
              <a:rPr lang="en-US" dirty="0" smtClean="0"/>
              <a:t>Benefits of </a:t>
            </a:r>
            <a:r>
              <a:rPr lang="en-US" dirty="0" err="1" smtClean="0"/>
              <a:t>PaaS</a:t>
            </a:r>
            <a:r>
              <a:rPr lang="en-US" dirty="0" smtClean="0"/>
              <a:t> Continued</a:t>
            </a:r>
            <a:endParaRPr lang="en-US" dirty="0"/>
          </a:p>
        </p:txBody>
      </p:sp>
      <p:sp>
        <p:nvSpPr>
          <p:cNvPr id="3" name="Content Placeholder 2"/>
          <p:cNvSpPr>
            <a:spLocks noGrp="1"/>
          </p:cNvSpPr>
          <p:nvPr>
            <p:ph idx="1"/>
          </p:nvPr>
        </p:nvSpPr>
        <p:spPr>
          <a:xfrm>
            <a:off x="304800" y="2057400"/>
            <a:ext cx="8534400" cy="4495800"/>
          </a:xfrm>
        </p:spPr>
        <p:txBody>
          <a:bodyPr/>
          <a:lstStyle/>
          <a:p>
            <a:pPr lvl="1"/>
            <a:r>
              <a:rPr lang="en-US" b="1" dirty="0" smtClean="0">
                <a:solidFill>
                  <a:schemeClr val="tx1"/>
                </a:solidFill>
                <a:latin typeface="+mn-lt"/>
                <a:ea typeface="+mn-ea"/>
                <a:cs typeface="+mn-cs"/>
              </a:rPr>
              <a:t>More current system software</a:t>
            </a:r>
            <a:r>
              <a:rPr lang="en-US" dirty="0" smtClean="0">
                <a:solidFill>
                  <a:schemeClr val="tx1"/>
                </a:solidFill>
                <a:latin typeface="+mn-lt"/>
                <a:ea typeface="+mn-ea"/>
                <a:cs typeface="+mn-cs"/>
              </a:rPr>
              <a:t>: The cloud administrator is responsible for maintaining software versions and patch installations.</a:t>
            </a:r>
          </a:p>
          <a:p>
            <a:pPr lvl="1"/>
            <a:r>
              <a:rPr lang="en-US" b="1" dirty="0" smtClean="0">
                <a:solidFill>
                  <a:schemeClr val="tx1"/>
                </a:solidFill>
                <a:latin typeface="+mn-lt"/>
                <a:ea typeface="+mn-ea"/>
                <a:cs typeface="+mn-cs"/>
              </a:rPr>
              <a:t>Increased business and IT alignment</a:t>
            </a:r>
            <a:r>
              <a:rPr lang="en-US" dirty="0" smtClean="0">
                <a:solidFill>
                  <a:schemeClr val="tx1"/>
                </a:solidFill>
                <a:latin typeface="+mn-lt"/>
                <a:ea typeface="+mn-ea"/>
                <a:cs typeface="+mn-cs"/>
              </a:rPr>
              <a:t>: Company IT personnel can focus on solutions as opposed to server-related issues.</a:t>
            </a:r>
          </a:p>
          <a:p>
            <a:pPr lvl="1"/>
            <a:r>
              <a:rPr lang="en-US" b="1" dirty="0" smtClean="0">
                <a:solidFill>
                  <a:schemeClr val="tx1"/>
                </a:solidFill>
                <a:latin typeface="+mn-lt"/>
                <a:ea typeface="+mn-ea"/>
                <a:cs typeface="+mn-cs"/>
              </a:rPr>
              <a:t>Scalable solutions</a:t>
            </a:r>
            <a:r>
              <a:rPr lang="en-US" dirty="0" smtClean="0">
                <a:solidFill>
                  <a:schemeClr val="tx1"/>
                </a:solidFill>
                <a:latin typeface="+mn-lt"/>
                <a:ea typeface="+mn-ea"/>
                <a:cs typeface="+mn-cs"/>
              </a:rPr>
              <a:t>: Cloud-based solutions can scale up or down automatically based on application resource demands. Companies pay only for the resources they consume.</a:t>
            </a:r>
            <a:endParaRPr lang="en-US" dirty="0" smtClean="0"/>
          </a:p>
          <a:p>
            <a:endParaRPr lang="en-US" dirty="0"/>
          </a:p>
        </p:txBody>
      </p:sp>
    </p:spTree>
    <p:extLst>
      <p:ext uri="{BB962C8B-B14F-4D97-AF65-F5344CB8AC3E}">
        <p14:creationId xmlns:p14="http://schemas.microsoft.com/office/powerpoint/2010/main" val="343999248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304800" y="2667000"/>
            <a:ext cx="8534400" cy="3886200"/>
          </a:xfrm>
        </p:spPr>
        <p:txBody>
          <a:bodyPr/>
          <a:lstStyle/>
          <a:p>
            <a:r>
              <a:rPr lang="en-US" sz="2000" dirty="0" smtClean="0">
                <a:solidFill>
                  <a:schemeClr val="tx1"/>
                </a:solidFill>
                <a:latin typeface="+mn-lt"/>
                <a:ea typeface="+mn-ea"/>
                <a:cs typeface="+mn-cs"/>
              </a:rPr>
              <a:t>Define </a:t>
            </a:r>
            <a:r>
              <a:rPr lang="en-US" sz="2000" dirty="0">
                <a:solidFill>
                  <a:schemeClr val="tx1"/>
                </a:solidFill>
                <a:latin typeface="+mn-lt"/>
                <a:ea typeface="+mn-ea"/>
                <a:cs typeface="+mn-cs"/>
              </a:rPr>
              <a:t>and describe the </a:t>
            </a:r>
            <a:r>
              <a:rPr lang="en-US" sz="2000" dirty="0" err="1">
                <a:solidFill>
                  <a:schemeClr val="tx1"/>
                </a:solidFill>
                <a:latin typeface="+mn-lt"/>
                <a:ea typeface="+mn-ea"/>
                <a:cs typeface="+mn-cs"/>
              </a:rPr>
              <a:t>PaaS</a:t>
            </a:r>
            <a:r>
              <a:rPr lang="en-US" sz="2000" dirty="0">
                <a:solidFill>
                  <a:schemeClr val="tx1"/>
                </a:solidFill>
                <a:latin typeface="+mn-lt"/>
                <a:ea typeface="+mn-ea"/>
                <a:cs typeface="+mn-cs"/>
              </a:rPr>
              <a:t> model.</a:t>
            </a:r>
          </a:p>
          <a:p>
            <a:r>
              <a:rPr lang="en-US" sz="2000" dirty="0" smtClean="0">
                <a:solidFill>
                  <a:schemeClr val="tx1"/>
                </a:solidFill>
                <a:latin typeface="+mn-lt"/>
                <a:ea typeface="+mn-ea"/>
                <a:cs typeface="+mn-cs"/>
              </a:rPr>
              <a:t>Describe </a:t>
            </a:r>
            <a:r>
              <a:rPr lang="en-US" sz="2000" dirty="0">
                <a:solidFill>
                  <a:schemeClr val="tx1"/>
                </a:solidFill>
                <a:latin typeface="+mn-lt"/>
                <a:ea typeface="+mn-ea"/>
                <a:cs typeface="+mn-cs"/>
              </a:rPr>
              <a:t>the advantages and disadvantages of </a:t>
            </a:r>
            <a:r>
              <a:rPr lang="en-US" sz="2000" dirty="0" err="1">
                <a:solidFill>
                  <a:schemeClr val="tx1"/>
                </a:solidFill>
                <a:latin typeface="+mn-lt"/>
                <a:ea typeface="+mn-ea"/>
                <a:cs typeface="+mn-cs"/>
              </a:rPr>
              <a:t>PaaS</a:t>
            </a:r>
            <a:r>
              <a:rPr lang="en-US" sz="2000" dirty="0">
                <a:solidFill>
                  <a:schemeClr val="tx1"/>
                </a:solidFill>
                <a:latin typeface="+mn-lt"/>
                <a:ea typeface="+mn-ea"/>
                <a:cs typeface="+mn-cs"/>
              </a:rPr>
              <a:t> solutions.</a:t>
            </a:r>
          </a:p>
          <a:p>
            <a:r>
              <a:rPr lang="en-US" sz="2000" dirty="0" smtClean="0">
                <a:solidFill>
                  <a:schemeClr val="tx1"/>
                </a:solidFill>
                <a:latin typeface="+mn-lt"/>
                <a:ea typeface="+mn-ea"/>
                <a:cs typeface="+mn-cs"/>
              </a:rPr>
              <a:t>List </a:t>
            </a:r>
            <a:r>
              <a:rPr lang="en-US" sz="2000" dirty="0">
                <a:solidFill>
                  <a:schemeClr val="tx1"/>
                </a:solidFill>
                <a:latin typeface="+mn-lt"/>
                <a:ea typeface="+mn-ea"/>
                <a:cs typeface="+mn-cs"/>
              </a:rPr>
              <a:t>and describe several real-world </a:t>
            </a:r>
            <a:r>
              <a:rPr lang="en-US" sz="2000" dirty="0" err="1">
                <a:solidFill>
                  <a:schemeClr val="tx1"/>
                </a:solidFill>
                <a:latin typeface="+mn-lt"/>
                <a:ea typeface="+mn-ea"/>
                <a:cs typeface="+mn-cs"/>
              </a:rPr>
              <a:t>PaaS</a:t>
            </a:r>
            <a:r>
              <a:rPr lang="en-US" sz="2000" dirty="0">
                <a:solidFill>
                  <a:schemeClr val="tx1"/>
                </a:solidFill>
                <a:latin typeface="+mn-lt"/>
                <a:ea typeface="+mn-ea"/>
                <a:cs typeface="+mn-cs"/>
              </a:rPr>
              <a:t> solutions.</a:t>
            </a:r>
          </a:p>
          <a:p>
            <a:r>
              <a:rPr lang="en-US" sz="2000" dirty="0" smtClean="0">
                <a:solidFill>
                  <a:schemeClr val="tx1"/>
                </a:solidFill>
                <a:latin typeface="+mn-lt"/>
                <a:ea typeface="+mn-ea"/>
                <a:cs typeface="+mn-cs"/>
              </a:rPr>
              <a:t>List </a:t>
            </a:r>
            <a:r>
              <a:rPr lang="en-US" sz="2000" dirty="0">
                <a:solidFill>
                  <a:schemeClr val="tx1"/>
                </a:solidFill>
                <a:latin typeface="+mn-lt"/>
                <a:ea typeface="+mn-ea"/>
                <a:cs typeface="+mn-cs"/>
              </a:rPr>
              <a:t>and describe cloud-based database solutions and describe </a:t>
            </a:r>
            <a:r>
              <a:rPr lang="en-US" sz="2000" dirty="0" smtClean="0">
                <a:solidFill>
                  <a:schemeClr val="tx1"/>
                </a:solidFill>
                <a:latin typeface="+mn-lt"/>
                <a:ea typeface="+mn-ea"/>
                <a:cs typeface="+mn-cs"/>
              </a:rPr>
              <a:t>their advantages</a:t>
            </a:r>
            <a:r>
              <a:rPr lang="en-US" sz="2000" dirty="0">
                <a:solidFill>
                  <a:schemeClr val="tx1"/>
                </a:solidFill>
                <a:latin typeface="+mn-lt"/>
                <a:ea typeface="+mn-ea"/>
                <a:cs typeface="+mn-cs"/>
              </a:rPr>
              <a:t>.</a:t>
            </a:r>
          </a:p>
          <a:p>
            <a:r>
              <a:rPr lang="en-US" sz="2000" dirty="0" smtClean="0">
                <a:solidFill>
                  <a:schemeClr val="tx1"/>
                </a:solidFill>
                <a:latin typeface="+mn-lt"/>
                <a:ea typeface="+mn-ea"/>
                <a:cs typeface="+mn-cs"/>
              </a:rPr>
              <a:t>Discuss </a:t>
            </a:r>
            <a:r>
              <a:rPr lang="en-US" sz="2000" dirty="0">
                <a:solidFill>
                  <a:schemeClr val="tx1"/>
                </a:solidFill>
                <a:latin typeface="+mn-lt"/>
                <a:ea typeface="+mn-ea"/>
                <a:cs typeface="+mn-cs"/>
              </a:rPr>
              <a:t>the development history that led to </a:t>
            </a:r>
            <a:r>
              <a:rPr lang="en-US" sz="2000" dirty="0" err="1">
                <a:solidFill>
                  <a:schemeClr val="tx1"/>
                </a:solidFill>
                <a:latin typeface="+mn-lt"/>
                <a:ea typeface="+mn-ea"/>
                <a:cs typeface="+mn-cs"/>
              </a:rPr>
              <a:t>PaaS</a:t>
            </a:r>
            <a:r>
              <a:rPr lang="en-US" sz="2000" dirty="0">
                <a:solidFill>
                  <a:schemeClr val="tx1"/>
                </a:solidFill>
                <a:latin typeface="+mn-lt"/>
                <a:ea typeface="+mn-ea"/>
                <a:cs typeface="+mn-cs"/>
              </a:rPr>
              <a:t>.</a:t>
            </a:r>
            <a:endParaRPr lang="en-US" sz="2000" dirty="0"/>
          </a:p>
        </p:txBody>
      </p:sp>
    </p:spTree>
    <p:extLst>
      <p:ext uri="{BB962C8B-B14F-4D97-AF65-F5344CB8AC3E}">
        <p14:creationId xmlns:p14="http://schemas.microsoft.com/office/powerpoint/2010/main" val="155807490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 of </a:t>
            </a:r>
            <a:r>
              <a:rPr lang="en-US" dirty="0" err="1" smtClean="0"/>
              <a:t>PaaS</a:t>
            </a:r>
            <a:endParaRPr lang="en-US" dirty="0"/>
          </a:p>
        </p:txBody>
      </p:sp>
      <p:sp>
        <p:nvSpPr>
          <p:cNvPr id="3" name="Content Placeholder 2"/>
          <p:cNvSpPr>
            <a:spLocks noGrp="1"/>
          </p:cNvSpPr>
          <p:nvPr>
            <p:ph idx="1"/>
          </p:nvPr>
        </p:nvSpPr>
        <p:spPr>
          <a:xfrm>
            <a:off x="152400" y="1828800"/>
            <a:ext cx="8839200" cy="4724400"/>
          </a:xfrm>
        </p:spPr>
        <p:txBody>
          <a:bodyPr/>
          <a:lstStyle/>
          <a:p>
            <a:r>
              <a:rPr lang="en-US" dirty="0">
                <a:solidFill>
                  <a:schemeClr val="tx1"/>
                </a:solidFill>
                <a:latin typeface="+mn-lt"/>
                <a:ea typeface="+mn-ea"/>
                <a:cs typeface="+mn-cs"/>
              </a:rPr>
              <a:t>Potential disadvantages of </a:t>
            </a:r>
            <a:r>
              <a:rPr lang="en-US" dirty="0" err="1">
                <a:solidFill>
                  <a:schemeClr val="tx1"/>
                </a:solidFill>
                <a:latin typeface="+mn-lt"/>
                <a:ea typeface="+mn-ea"/>
                <a:cs typeface="+mn-cs"/>
              </a:rPr>
              <a:t>PaaS</a:t>
            </a:r>
            <a:r>
              <a:rPr lang="en-US" dirty="0">
                <a:solidFill>
                  <a:schemeClr val="tx1"/>
                </a:solidFill>
                <a:latin typeface="+mn-lt"/>
                <a:ea typeface="+mn-ea"/>
                <a:cs typeface="+mn-cs"/>
              </a:rPr>
              <a:t> solutions </a:t>
            </a:r>
            <a:r>
              <a:rPr lang="en-US" dirty="0" smtClean="0">
                <a:solidFill>
                  <a:schemeClr val="tx1"/>
                </a:solidFill>
                <a:latin typeface="+mn-lt"/>
                <a:ea typeface="+mn-ea"/>
                <a:cs typeface="+mn-cs"/>
              </a:rPr>
              <a:t>include:</a:t>
            </a:r>
          </a:p>
          <a:p>
            <a:pPr lvl="1"/>
            <a:r>
              <a:rPr lang="en-US" b="1" dirty="0" smtClean="0">
                <a:solidFill>
                  <a:schemeClr val="tx1"/>
                </a:solidFill>
                <a:latin typeface="+mn-lt"/>
                <a:ea typeface="+mn-ea"/>
                <a:cs typeface="+mn-cs"/>
              </a:rPr>
              <a:t>Concerns </a:t>
            </a:r>
            <a:r>
              <a:rPr lang="en-US" b="1" dirty="0">
                <a:solidFill>
                  <a:schemeClr val="tx1"/>
                </a:solidFill>
                <a:latin typeface="+mn-lt"/>
                <a:ea typeface="+mn-ea"/>
                <a:cs typeface="+mn-cs"/>
              </a:rPr>
              <a:t>about data security</a:t>
            </a:r>
            <a:r>
              <a:rPr lang="en-US" dirty="0">
                <a:solidFill>
                  <a:schemeClr val="tx1"/>
                </a:solidFill>
                <a:latin typeface="+mn-lt"/>
                <a:ea typeface="+mn-ea"/>
                <a:cs typeface="+mn-cs"/>
              </a:rPr>
              <a:t>: Some companies are hesitant to move </a:t>
            </a:r>
            <a:r>
              <a:rPr lang="en-US" dirty="0" smtClean="0">
                <a:solidFill>
                  <a:schemeClr val="tx1"/>
                </a:solidFill>
                <a:latin typeface="+mn-lt"/>
                <a:ea typeface="+mn-ea"/>
                <a:cs typeface="+mn-cs"/>
              </a:rPr>
              <a:t>their data </a:t>
            </a:r>
            <a:r>
              <a:rPr lang="en-US" dirty="0">
                <a:solidFill>
                  <a:schemeClr val="tx1"/>
                </a:solidFill>
                <a:latin typeface="+mn-lt"/>
                <a:ea typeface="+mn-ea"/>
                <a:cs typeface="+mn-cs"/>
              </a:rPr>
              <a:t>storage off-site.</a:t>
            </a:r>
          </a:p>
          <a:p>
            <a:pPr lvl="1"/>
            <a:r>
              <a:rPr lang="en-US" b="1" dirty="0" smtClean="0">
                <a:solidFill>
                  <a:schemeClr val="tx1"/>
                </a:solidFill>
                <a:latin typeface="+mn-lt"/>
                <a:ea typeface="+mn-ea"/>
                <a:cs typeface="+mn-cs"/>
              </a:rPr>
              <a:t>Challenges </a:t>
            </a:r>
            <a:r>
              <a:rPr lang="en-US" b="1" dirty="0">
                <a:solidFill>
                  <a:schemeClr val="tx1"/>
                </a:solidFill>
                <a:latin typeface="+mn-lt"/>
                <a:ea typeface="+mn-ea"/>
                <a:cs typeface="+mn-cs"/>
              </a:rPr>
              <a:t>to integrating cloud solutions with legacy software</a:t>
            </a:r>
            <a:r>
              <a:rPr lang="en-US" dirty="0">
                <a:solidFill>
                  <a:schemeClr val="tx1"/>
                </a:solidFill>
                <a:latin typeface="+mn-lt"/>
                <a:ea typeface="+mn-ea"/>
                <a:cs typeface="+mn-cs"/>
              </a:rPr>
              <a:t>: A </a:t>
            </a:r>
            <a:r>
              <a:rPr lang="en-US" dirty="0" smtClean="0">
                <a:solidFill>
                  <a:schemeClr val="tx1"/>
                </a:solidFill>
                <a:latin typeface="+mn-lt"/>
                <a:ea typeface="+mn-ea"/>
                <a:cs typeface="+mn-cs"/>
              </a:rPr>
              <a:t>company may </a:t>
            </a:r>
            <a:r>
              <a:rPr lang="en-US" dirty="0">
                <a:solidFill>
                  <a:schemeClr val="tx1"/>
                </a:solidFill>
                <a:latin typeface="+mn-lt"/>
                <a:ea typeface="+mn-ea"/>
                <a:cs typeface="+mn-cs"/>
              </a:rPr>
              <a:t>need to support on-site solutions as well as cloud-based </a:t>
            </a:r>
            <a:r>
              <a:rPr lang="en-US" dirty="0" smtClean="0">
                <a:solidFill>
                  <a:schemeClr val="tx1"/>
                </a:solidFill>
                <a:latin typeface="+mn-lt"/>
                <a:ea typeface="+mn-ea"/>
                <a:cs typeface="+mn-cs"/>
              </a:rPr>
              <a:t>solutions. Communication </a:t>
            </a:r>
            <a:r>
              <a:rPr lang="en-US" dirty="0">
                <a:solidFill>
                  <a:schemeClr val="tx1"/>
                </a:solidFill>
                <a:latin typeface="+mn-lt"/>
                <a:ea typeface="+mn-ea"/>
                <a:cs typeface="+mn-cs"/>
              </a:rPr>
              <a:t>between the two application types may be </a:t>
            </a:r>
            <a:r>
              <a:rPr lang="en-US" dirty="0" smtClean="0">
                <a:solidFill>
                  <a:schemeClr val="tx1"/>
                </a:solidFill>
                <a:latin typeface="+mn-lt"/>
                <a:ea typeface="+mn-ea"/>
                <a:cs typeface="+mn-cs"/>
              </a:rPr>
              <a:t>difficult to </a:t>
            </a:r>
            <a:r>
              <a:rPr lang="en-US" dirty="0">
                <a:solidFill>
                  <a:schemeClr val="tx1"/>
                </a:solidFill>
                <a:latin typeface="+mn-lt"/>
                <a:ea typeface="+mn-ea"/>
                <a:cs typeface="+mn-cs"/>
              </a:rPr>
              <a:t>impossible.</a:t>
            </a:r>
          </a:p>
          <a:p>
            <a:pPr lvl="1"/>
            <a:r>
              <a:rPr lang="en-US" b="1" dirty="0" smtClean="0">
                <a:solidFill>
                  <a:schemeClr val="tx1"/>
                </a:solidFill>
                <a:latin typeface="+mn-lt"/>
                <a:ea typeface="+mn-ea"/>
                <a:cs typeface="+mn-cs"/>
              </a:rPr>
              <a:t>Risk </a:t>
            </a:r>
            <a:r>
              <a:rPr lang="en-US" b="1" dirty="0">
                <a:solidFill>
                  <a:schemeClr val="tx1"/>
                </a:solidFill>
                <a:latin typeface="+mn-lt"/>
                <a:ea typeface="+mn-ea"/>
                <a:cs typeface="+mn-cs"/>
              </a:rPr>
              <a:t>of breach by the </a:t>
            </a:r>
            <a:r>
              <a:rPr lang="en-US" b="1" dirty="0" err="1">
                <a:solidFill>
                  <a:schemeClr val="tx1"/>
                </a:solidFill>
                <a:latin typeface="+mn-lt"/>
                <a:ea typeface="+mn-ea"/>
                <a:cs typeface="+mn-cs"/>
              </a:rPr>
              <a:t>PaaS</a:t>
            </a:r>
            <a:r>
              <a:rPr lang="en-US" b="1" dirty="0">
                <a:solidFill>
                  <a:schemeClr val="tx1"/>
                </a:solidFill>
                <a:latin typeface="+mn-lt"/>
                <a:ea typeface="+mn-ea"/>
                <a:cs typeface="+mn-cs"/>
              </a:rPr>
              <a:t> provider</a:t>
            </a:r>
            <a:r>
              <a:rPr lang="en-US" dirty="0">
                <a:solidFill>
                  <a:schemeClr val="tx1"/>
                </a:solidFill>
                <a:latin typeface="+mn-lt"/>
                <a:ea typeface="+mn-ea"/>
                <a:cs typeface="+mn-cs"/>
              </a:rPr>
              <a:t>: If the company providing the </a:t>
            </a:r>
            <a:r>
              <a:rPr lang="en-US" dirty="0" err="1" smtClean="0">
                <a:solidFill>
                  <a:schemeClr val="tx1"/>
                </a:solidFill>
                <a:latin typeface="+mn-lt"/>
                <a:ea typeface="+mn-ea"/>
                <a:cs typeface="+mn-cs"/>
              </a:rPr>
              <a:t>PaaS</a:t>
            </a:r>
            <a:r>
              <a:rPr lang="en-US" dirty="0" smtClean="0">
                <a:solidFill>
                  <a:schemeClr val="tx1"/>
                </a:solidFill>
                <a:latin typeface="+mn-lt"/>
                <a:ea typeface="+mn-ea"/>
                <a:cs typeface="+mn-cs"/>
              </a:rPr>
              <a:t> service </a:t>
            </a:r>
            <a:r>
              <a:rPr lang="en-US" dirty="0">
                <a:solidFill>
                  <a:schemeClr val="tx1"/>
                </a:solidFill>
                <a:latin typeface="+mn-lt"/>
                <a:ea typeface="+mn-ea"/>
                <a:cs typeface="+mn-cs"/>
              </a:rPr>
              <a:t>fails to meet agreed-upon service levels, performance, security, </a:t>
            </a:r>
            <a:r>
              <a:rPr lang="en-US" dirty="0" smtClean="0">
                <a:solidFill>
                  <a:schemeClr val="tx1"/>
                </a:solidFill>
                <a:latin typeface="+mn-lt"/>
                <a:ea typeface="+mn-ea"/>
                <a:cs typeface="+mn-cs"/>
              </a:rPr>
              <a:t>and availability </a:t>
            </a:r>
            <a:r>
              <a:rPr lang="en-US" dirty="0">
                <a:solidFill>
                  <a:schemeClr val="tx1"/>
                </a:solidFill>
                <a:latin typeface="+mn-lt"/>
                <a:ea typeface="+mn-ea"/>
                <a:cs typeface="+mn-cs"/>
              </a:rPr>
              <a:t>may be at risk, and moving the application may be difficult.</a:t>
            </a:r>
            <a:endParaRPr lang="en-US" dirty="0"/>
          </a:p>
        </p:txBody>
      </p:sp>
    </p:spTree>
    <p:extLst>
      <p:ext uri="{BB962C8B-B14F-4D97-AF65-F5344CB8AC3E}">
        <p14:creationId xmlns:p14="http://schemas.microsoft.com/office/powerpoint/2010/main" val="183186989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438150"/>
            <a:ext cx="6248400" cy="1238250"/>
          </a:xfrm>
        </p:spPr>
        <p:txBody>
          <a:bodyPr/>
          <a:lstStyle/>
          <a:p>
            <a:r>
              <a:rPr lang="en-US" dirty="0" smtClean="0"/>
              <a:t>Real World: Windows Azure as a </a:t>
            </a:r>
            <a:r>
              <a:rPr lang="en-US" dirty="0" err="1" smtClean="0"/>
              <a:t>PaaS</a:t>
            </a:r>
            <a:endParaRPr lang="en-US" dirty="0"/>
          </a:p>
        </p:txBody>
      </p:sp>
      <p:sp>
        <p:nvSpPr>
          <p:cNvPr id="3" name="Content Placeholder 2"/>
          <p:cNvSpPr>
            <a:spLocks noGrp="1"/>
          </p:cNvSpPr>
          <p:nvPr>
            <p:ph idx="1"/>
          </p:nvPr>
        </p:nvSpPr>
        <p:spPr>
          <a:xfrm>
            <a:off x="304800" y="2209800"/>
            <a:ext cx="8534400" cy="4343400"/>
          </a:xfrm>
        </p:spPr>
        <p:txBody>
          <a:bodyPr/>
          <a:lstStyle/>
          <a:p>
            <a:r>
              <a:rPr lang="en-US" dirty="0" smtClean="0"/>
              <a:t>M</a:t>
            </a:r>
            <a:r>
              <a:rPr lang="en-US" dirty="0">
                <a:solidFill>
                  <a:schemeClr val="tx1"/>
                </a:solidFill>
                <a:latin typeface="+mn-lt"/>
                <a:ea typeface="+mn-ea"/>
                <a:cs typeface="+mn-cs"/>
              </a:rPr>
              <a:t>icrosoft .NET has driven the development of many dynamic web solutions and web services.</a:t>
            </a:r>
          </a:p>
          <a:p>
            <a:r>
              <a:rPr lang="en-US" dirty="0">
                <a:solidFill>
                  <a:schemeClr val="tx1"/>
                </a:solidFill>
                <a:latin typeface="+mn-lt"/>
                <a:ea typeface="+mn-ea"/>
                <a:cs typeface="+mn-cs"/>
              </a:rPr>
              <a:t>Windows Azure is a </a:t>
            </a:r>
            <a:r>
              <a:rPr lang="en-US" dirty="0" err="1">
                <a:solidFill>
                  <a:schemeClr val="tx1"/>
                </a:solidFill>
                <a:latin typeface="+mn-lt"/>
                <a:ea typeface="+mn-ea"/>
                <a:cs typeface="+mn-cs"/>
              </a:rPr>
              <a:t>PaaS</a:t>
            </a:r>
            <a:r>
              <a:rPr lang="en-US" dirty="0">
                <a:solidFill>
                  <a:schemeClr val="tx1"/>
                </a:solidFill>
                <a:latin typeface="+mn-lt"/>
                <a:ea typeface="+mn-ea"/>
                <a:cs typeface="+mn-cs"/>
              </a:rPr>
              <a:t> running within Microsoft data centers. </a:t>
            </a:r>
            <a:endParaRPr lang="en-US" dirty="0" smtClean="0">
              <a:solidFill>
                <a:schemeClr val="tx1"/>
              </a:solidFill>
              <a:latin typeface="+mn-lt"/>
              <a:ea typeface="+mn-ea"/>
              <a:cs typeface="+mn-cs"/>
            </a:endParaRPr>
          </a:p>
          <a:p>
            <a:r>
              <a:rPr lang="en-US" dirty="0" smtClean="0">
                <a:solidFill>
                  <a:schemeClr val="tx1"/>
                </a:solidFill>
                <a:latin typeface="+mn-lt"/>
                <a:ea typeface="+mn-ea"/>
                <a:cs typeface="+mn-cs"/>
              </a:rPr>
              <a:t>Users </a:t>
            </a:r>
            <a:r>
              <a:rPr lang="en-US" dirty="0">
                <a:solidFill>
                  <a:schemeClr val="tx1"/>
                </a:solidFill>
                <a:latin typeface="+mn-lt"/>
                <a:ea typeface="+mn-ea"/>
                <a:cs typeface="+mn-cs"/>
              </a:rPr>
              <a:t>pay only </a:t>
            </a:r>
            <a:r>
              <a:rPr lang="en-US" dirty="0" smtClean="0">
                <a:solidFill>
                  <a:schemeClr val="tx1"/>
                </a:solidFill>
                <a:latin typeface="+mn-lt"/>
                <a:ea typeface="+mn-ea"/>
                <a:cs typeface="+mn-cs"/>
              </a:rPr>
              <a:t>for the </a:t>
            </a:r>
            <a:r>
              <a:rPr lang="en-US" dirty="0">
                <a:solidFill>
                  <a:schemeClr val="tx1"/>
                </a:solidFill>
                <a:latin typeface="+mn-lt"/>
                <a:ea typeface="+mn-ea"/>
                <a:cs typeface="+mn-cs"/>
              </a:rPr>
              <a:t>scalable processor resources that they consume. </a:t>
            </a:r>
            <a:endParaRPr lang="en-US" dirty="0" smtClean="0">
              <a:solidFill>
                <a:schemeClr val="tx1"/>
              </a:solidFill>
              <a:latin typeface="+mn-lt"/>
              <a:ea typeface="+mn-ea"/>
              <a:cs typeface="+mn-cs"/>
            </a:endParaRPr>
          </a:p>
          <a:p>
            <a:r>
              <a:rPr lang="en-US" dirty="0" smtClean="0">
                <a:solidFill>
                  <a:schemeClr val="tx1"/>
                </a:solidFill>
                <a:latin typeface="+mn-lt"/>
                <a:ea typeface="+mn-ea"/>
                <a:cs typeface="+mn-cs"/>
              </a:rPr>
              <a:t>SQL </a:t>
            </a:r>
            <a:r>
              <a:rPr lang="en-US" dirty="0">
                <a:solidFill>
                  <a:schemeClr val="tx1"/>
                </a:solidFill>
                <a:latin typeface="+mn-lt"/>
                <a:ea typeface="+mn-ea"/>
                <a:cs typeface="+mn-cs"/>
              </a:rPr>
              <a:t>Azure provides a </a:t>
            </a:r>
            <a:r>
              <a:rPr lang="en-US" dirty="0" smtClean="0">
                <a:solidFill>
                  <a:schemeClr val="tx1"/>
                </a:solidFill>
                <a:latin typeface="+mn-lt"/>
                <a:ea typeface="+mn-ea"/>
                <a:cs typeface="+mn-cs"/>
              </a:rPr>
              <a:t>cloud-based database </a:t>
            </a:r>
            <a:r>
              <a:rPr lang="en-US" dirty="0">
                <a:solidFill>
                  <a:schemeClr val="tx1"/>
                </a:solidFill>
                <a:latin typeface="+mn-lt"/>
                <a:ea typeface="+mn-ea"/>
                <a:cs typeface="+mn-cs"/>
              </a:rPr>
              <a:t>solution for applications running within Windows Azure. </a:t>
            </a:r>
            <a:endParaRPr lang="en-US" dirty="0" smtClean="0">
              <a:solidFill>
                <a:schemeClr val="tx1"/>
              </a:solidFill>
              <a:latin typeface="+mn-lt"/>
              <a:ea typeface="+mn-ea"/>
              <a:cs typeface="+mn-cs"/>
            </a:endParaRPr>
          </a:p>
        </p:txBody>
      </p:sp>
    </p:spTree>
    <p:extLst>
      <p:ext uri="{BB962C8B-B14F-4D97-AF65-F5344CB8AC3E}">
        <p14:creationId xmlns:p14="http://schemas.microsoft.com/office/powerpoint/2010/main" val="357303329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Azure Continued</a:t>
            </a:r>
            <a:endParaRPr lang="en-US" dirty="0"/>
          </a:p>
        </p:txBody>
      </p:sp>
      <p:sp>
        <p:nvSpPr>
          <p:cNvPr id="3" name="Content Placeholder 2"/>
          <p:cNvSpPr>
            <a:spLocks noGrp="1"/>
          </p:cNvSpPr>
          <p:nvPr>
            <p:ph idx="1"/>
          </p:nvPr>
        </p:nvSpPr>
        <p:spPr>
          <a:xfrm>
            <a:off x="304800" y="1981200"/>
            <a:ext cx="8534400" cy="4572000"/>
          </a:xfrm>
        </p:spPr>
        <p:txBody>
          <a:bodyPr/>
          <a:lstStyle/>
          <a:p>
            <a:r>
              <a:rPr lang="en-US" dirty="0" smtClean="0">
                <a:solidFill>
                  <a:schemeClr val="tx1"/>
                </a:solidFill>
                <a:latin typeface="+mn-lt"/>
                <a:ea typeface="+mn-ea"/>
                <a:cs typeface="+mn-cs"/>
              </a:rPr>
              <a:t>Windows Azure goes beyond .NET and includes support for Java, PHP, and Ruby. Developers can build and deploy their solutions to Azure using an IDE such as Visual Studio or Eclipse.</a:t>
            </a:r>
          </a:p>
          <a:p>
            <a:r>
              <a:rPr lang="en-US" dirty="0" smtClean="0">
                <a:solidFill>
                  <a:schemeClr val="tx1"/>
                </a:solidFill>
                <a:latin typeface="+mn-lt"/>
                <a:ea typeface="+mn-ea"/>
                <a:cs typeface="+mn-cs"/>
              </a:rPr>
              <a:t>Developers can interface to SQL Azure using much of the same code they would use to access a local database.</a:t>
            </a:r>
            <a:endParaRPr lang="en-US" dirty="0" smtClean="0"/>
          </a:p>
          <a:p>
            <a:endParaRPr lang="en-US" dirty="0"/>
          </a:p>
        </p:txBody>
      </p:sp>
    </p:spTree>
    <p:extLst>
      <p:ext uri="{BB962C8B-B14F-4D97-AF65-F5344CB8AC3E}">
        <p14:creationId xmlns:p14="http://schemas.microsoft.com/office/powerpoint/2010/main" val="3810533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Azure Continued</a:t>
            </a:r>
            <a:endParaRPr lang="en-US" dirty="0"/>
          </a:p>
        </p:txBody>
      </p:sp>
      <p:sp>
        <p:nvSpPr>
          <p:cNvPr id="3" name="Content Placeholder 2"/>
          <p:cNvSpPr>
            <a:spLocks noGrp="1"/>
          </p:cNvSpPr>
          <p:nvPr>
            <p:ph idx="1"/>
          </p:nvPr>
        </p:nvSpPr>
        <p:spPr>
          <a:xfrm>
            <a:off x="1219200" y="2667000"/>
            <a:ext cx="7620000" cy="3886199"/>
          </a:xfrm>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819400"/>
            <a:ext cx="6696075" cy="34194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4983256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Terms</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5" y="2286000"/>
            <a:ext cx="7791450"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576574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Review</a:t>
            </a:r>
            <a:endParaRPr lang="en-US" dirty="0"/>
          </a:p>
        </p:txBody>
      </p:sp>
      <p:sp>
        <p:nvSpPr>
          <p:cNvPr id="3" name="Content Placeholder 2"/>
          <p:cNvSpPr>
            <a:spLocks noGrp="1"/>
          </p:cNvSpPr>
          <p:nvPr>
            <p:ph idx="1"/>
          </p:nvPr>
        </p:nvSpPr>
        <p:spPr/>
        <p:txBody>
          <a:bodyPr/>
          <a:lstStyle/>
          <a:p>
            <a:pPr marL="0" indent="0">
              <a:buNone/>
            </a:pPr>
            <a:r>
              <a:rPr lang="en-US" b="1" dirty="0">
                <a:solidFill>
                  <a:schemeClr val="tx1"/>
                </a:solidFill>
                <a:latin typeface="+mn-lt"/>
                <a:ea typeface="+mn-ea"/>
                <a:cs typeface="+mn-cs"/>
              </a:rPr>
              <a:t>1. </a:t>
            </a:r>
            <a:r>
              <a:rPr lang="en-US" dirty="0">
                <a:solidFill>
                  <a:schemeClr val="tx1"/>
                </a:solidFill>
                <a:latin typeface="+mn-lt"/>
                <a:ea typeface="+mn-ea"/>
                <a:cs typeface="+mn-cs"/>
              </a:rPr>
              <a:t>Define and describe </a:t>
            </a:r>
            <a:r>
              <a:rPr lang="en-US" dirty="0" err="1">
                <a:solidFill>
                  <a:schemeClr val="tx1"/>
                </a:solidFill>
                <a:latin typeface="+mn-lt"/>
                <a:ea typeface="+mn-ea"/>
                <a:cs typeface="+mn-cs"/>
              </a:rPr>
              <a:t>PaaS</a:t>
            </a:r>
            <a:r>
              <a:rPr lang="en-US" dirty="0">
                <a:solidFill>
                  <a:schemeClr val="tx1"/>
                </a:solidFill>
                <a:latin typeface="+mn-lt"/>
                <a:ea typeface="+mn-ea"/>
                <a:cs typeface="+mn-cs"/>
              </a:rPr>
              <a:t>.</a:t>
            </a:r>
          </a:p>
          <a:p>
            <a:pPr marL="0" indent="0">
              <a:buNone/>
            </a:pPr>
            <a:r>
              <a:rPr lang="en-US" b="1" dirty="0">
                <a:solidFill>
                  <a:schemeClr val="tx1"/>
                </a:solidFill>
                <a:latin typeface="+mn-lt"/>
                <a:ea typeface="+mn-ea"/>
                <a:cs typeface="+mn-cs"/>
              </a:rPr>
              <a:t>2. </a:t>
            </a:r>
            <a:r>
              <a:rPr lang="en-US" dirty="0">
                <a:solidFill>
                  <a:schemeClr val="tx1"/>
                </a:solidFill>
                <a:latin typeface="+mn-lt"/>
                <a:ea typeface="+mn-ea"/>
                <a:cs typeface="+mn-cs"/>
              </a:rPr>
              <a:t>List the benefits of </a:t>
            </a:r>
            <a:r>
              <a:rPr lang="en-US" dirty="0" err="1">
                <a:solidFill>
                  <a:schemeClr val="tx1"/>
                </a:solidFill>
                <a:latin typeface="+mn-lt"/>
                <a:ea typeface="+mn-ea"/>
                <a:cs typeface="+mn-cs"/>
              </a:rPr>
              <a:t>PaaS</a:t>
            </a:r>
            <a:r>
              <a:rPr lang="en-US" dirty="0">
                <a:solidFill>
                  <a:schemeClr val="tx1"/>
                </a:solidFill>
                <a:latin typeface="+mn-lt"/>
                <a:ea typeface="+mn-ea"/>
                <a:cs typeface="+mn-cs"/>
              </a:rPr>
              <a:t> solutions.</a:t>
            </a:r>
          </a:p>
          <a:p>
            <a:pPr marL="0" indent="0">
              <a:buNone/>
            </a:pPr>
            <a:r>
              <a:rPr lang="en-US" b="1" dirty="0">
                <a:solidFill>
                  <a:schemeClr val="tx1"/>
                </a:solidFill>
                <a:latin typeface="+mn-lt"/>
                <a:ea typeface="+mn-ea"/>
                <a:cs typeface="+mn-cs"/>
              </a:rPr>
              <a:t>3. </a:t>
            </a:r>
            <a:r>
              <a:rPr lang="en-US" dirty="0">
                <a:solidFill>
                  <a:schemeClr val="tx1"/>
                </a:solidFill>
                <a:latin typeface="+mn-lt"/>
                <a:ea typeface="+mn-ea"/>
                <a:cs typeface="+mn-cs"/>
              </a:rPr>
              <a:t>Describe potential disadvantages of </a:t>
            </a:r>
            <a:r>
              <a:rPr lang="en-US" dirty="0" err="1">
                <a:solidFill>
                  <a:schemeClr val="tx1"/>
                </a:solidFill>
                <a:latin typeface="+mn-lt"/>
                <a:ea typeface="+mn-ea"/>
                <a:cs typeface="+mn-cs"/>
              </a:rPr>
              <a:t>PaaS</a:t>
            </a:r>
            <a:r>
              <a:rPr lang="en-US" dirty="0">
                <a:solidFill>
                  <a:schemeClr val="tx1"/>
                </a:solidFill>
                <a:latin typeface="+mn-lt"/>
                <a:ea typeface="+mn-ea"/>
                <a:cs typeface="+mn-cs"/>
              </a:rPr>
              <a:t>.</a:t>
            </a:r>
          </a:p>
          <a:p>
            <a:pPr marL="0" indent="0">
              <a:buNone/>
            </a:pPr>
            <a:r>
              <a:rPr lang="en-US" b="1" dirty="0">
                <a:solidFill>
                  <a:schemeClr val="tx1"/>
                </a:solidFill>
                <a:latin typeface="+mn-lt"/>
                <a:ea typeface="+mn-ea"/>
                <a:cs typeface="+mn-cs"/>
              </a:rPr>
              <a:t>4. </a:t>
            </a:r>
            <a:r>
              <a:rPr lang="en-US" dirty="0">
                <a:solidFill>
                  <a:schemeClr val="tx1"/>
                </a:solidFill>
                <a:latin typeface="+mn-lt"/>
                <a:ea typeface="+mn-ea"/>
                <a:cs typeface="+mn-cs"/>
              </a:rPr>
              <a:t>Describe how a cloud-based database management system differs from an on-site database.</a:t>
            </a:r>
          </a:p>
          <a:p>
            <a:pPr marL="0" indent="0">
              <a:buNone/>
            </a:pPr>
            <a:r>
              <a:rPr lang="en-US" b="1" dirty="0">
                <a:solidFill>
                  <a:schemeClr val="tx1"/>
                </a:solidFill>
                <a:latin typeface="+mn-lt"/>
                <a:ea typeface="+mn-ea"/>
                <a:cs typeface="+mn-cs"/>
              </a:rPr>
              <a:t>5. </a:t>
            </a:r>
            <a:r>
              <a:rPr lang="en-US" dirty="0">
                <a:solidFill>
                  <a:schemeClr val="tx1"/>
                </a:solidFill>
                <a:latin typeface="+mn-lt"/>
                <a:ea typeface="+mn-ea"/>
                <a:cs typeface="+mn-cs"/>
              </a:rPr>
              <a:t>List the computing resources normally provided with a </a:t>
            </a:r>
            <a:r>
              <a:rPr lang="en-US" dirty="0" err="1">
                <a:solidFill>
                  <a:schemeClr val="tx1"/>
                </a:solidFill>
                <a:latin typeface="+mn-lt"/>
                <a:ea typeface="+mn-ea"/>
                <a:cs typeface="+mn-cs"/>
              </a:rPr>
              <a:t>PaaS</a:t>
            </a:r>
            <a:r>
              <a:rPr lang="en-US" dirty="0">
                <a:solidFill>
                  <a:schemeClr val="tx1"/>
                </a:solidFill>
                <a:latin typeface="+mn-lt"/>
                <a:ea typeface="+mn-ea"/>
                <a:cs typeface="+mn-cs"/>
              </a:rPr>
              <a:t>.</a:t>
            </a:r>
            <a:endParaRPr lang="en-US" dirty="0"/>
          </a:p>
        </p:txBody>
      </p:sp>
    </p:spTree>
    <p:extLst>
      <p:ext uri="{BB962C8B-B14F-4D97-AF65-F5344CB8AC3E}">
        <p14:creationId xmlns:p14="http://schemas.microsoft.com/office/powerpoint/2010/main" val="424960327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09550"/>
            <a:ext cx="6248400" cy="1543050"/>
          </a:xfrm>
        </p:spPr>
        <p:txBody>
          <a:bodyPr/>
          <a:lstStyle/>
          <a:p>
            <a:r>
              <a:rPr lang="en-US" dirty="0" smtClean="0"/>
              <a:t>Chapter Review Continued</a:t>
            </a:r>
            <a:endParaRPr lang="en-US" dirty="0"/>
          </a:p>
        </p:txBody>
      </p:sp>
      <p:sp>
        <p:nvSpPr>
          <p:cNvPr id="3" name="Content Placeholder 2"/>
          <p:cNvSpPr>
            <a:spLocks noGrp="1"/>
          </p:cNvSpPr>
          <p:nvPr>
            <p:ph idx="1"/>
          </p:nvPr>
        </p:nvSpPr>
        <p:spPr>
          <a:xfrm>
            <a:off x="304800" y="2057400"/>
            <a:ext cx="8534400" cy="4495800"/>
          </a:xfrm>
        </p:spPr>
        <p:txBody>
          <a:bodyPr/>
          <a:lstStyle/>
          <a:p>
            <a:pPr marL="0" indent="0">
              <a:buNone/>
            </a:pPr>
            <a:r>
              <a:rPr lang="en-US" b="1" dirty="0">
                <a:solidFill>
                  <a:schemeClr val="tx1"/>
                </a:solidFill>
                <a:latin typeface="+mn-lt"/>
                <a:ea typeface="+mn-ea"/>
                <a:cs typeface="+mn-cs"/>
              </a:rPr>
              <a:t>6. </a:t>
            </a:r>
            <a:r>
              <a:rPr lang="en-US" dirty="0">
                <a:solidFill>
                  <a:schemeClr val="tx1"/>
                </a:solidFill>
                <a:latin typeface="+mn-lt"/>
                <a:ea typeface="+mn-ea"/>
                <a:cs typeface="+mn-cs"/>
              </a:rPr>
              <a:t>Assume your company must deploy a .NET solution to the cloud. Discuss the </a:t>
            </a:r>
            <a:r>
              <a:rPr lang="en-US" dirty="0" smtClean="0">
                <a:solidFill>
                  <a:schemeClr val="tx1"/>
                </a:solidFill>
                <a:latin typeface="+mn-lt"/>
                <a:ea typeface="+mn-ea"/>
                <a:cs typeface="+mn-cs"/>
              </a:rPr>
              <a:t>options available </a:t>
            </a:r>
            <a:r>
              <a:rPr lang="en-US" dirty="0">
                <a:solidFill>
                  <a:schemeClr val="tx1"/>
                </a:solidFill>
                <a:latin typeface="+mn-lt"/>
                <a:ea typeface="+mn-ea"/>
                <a:cs typeface="+mn-cs"/>
              </a:rPr>
              <a:t>to developers. Research the web and estimate the costs associated with </a:t>
            </a:r>
            <a:r>
              <a:rPr lang="en-US" dirty="0" smtClean="0">
                <a:solidFill>
                  <a:schemeClr val="tx1"/>
                </a:solidFill>
                <a:latin typeface="+mn-lt"/>
                <a:ea typeface="+mn-ea"/>
                <a:cs typeface="+mn-cs"/>
              </a:rPr>
              <a:t>deploying a </a:t>
            </a:r>
            <a:r>
              <a:rPr lang="en-US" dirty="0" err="1">
                <a:solidFill>
                  <a:schemeClr val="tx1"/>
                </a:solidFill>
                <a:latin typeface="+mn-lt"/>
                <a:ea typeface="+mn-ea"/>
                <a:cs typeface="+mn-cs"/>
              </a:rPr>
              <a:t>PaaS</a:t>
            </a:r>
            <a:r>
              <a:rPr lang="en-US" dirty="0">
                <a:solidFill>
                  <a:schemeClr val="tx1"/>
                </a:solidFill>
                <a:latin typeface="+mn-lt"/>
                <a:ea typeface="+mn-ea"/>
                <a:cs typeface="+mn-cs"/>
              </a:rPr>
              <a:t> solution.</a:t>
            </a:r>
          </a:p>
          <a:p>
            <a:pPr marL="0" indent="0">
              <a:buNone/>
            </a:pPr>
            <a:r>
              <a:rPr lang="en-US" b="1" dirty="0">
                <a:solidFill>
                  <a:schemeClr val="tx1"/>
                </a:solidFill>
                <a:latin typeface="+mn-lt"/>
                <a:ea typeface="+mn-ea"/>
                <a:cs typeface="+mn-cs"/>
              </a:rPr>
              <a:t>7. </a:t>
            </a:r>
            <a:r>
              <a:rPr lang="en-US" dirty="0">
                <a:solidFill>
                  <a:schemeClr val="tx1"/>
                </a:solidFill>
                <a:latin typeface="+mn-lt"/>
                <a:ea typeface="+mn-ea"/>
                <a:cs typeface="+mn-cs"/>
              </a:rPr>
              <a:t>Assume your company must deploy a PHP or Java solution to the cloud. Discuss the </a:t>
            </a:r>
            <a:r>
              <a:rPr lang="en-US" dirty="0" smtClean="0">
                <a:solidFill>
                  <a:schemeClr val="tx1"/>
                </a:solidFill>
                <a:latin typeface="+mn-lt"/>
                <a:ea typeface="+mn-ea"/>
                <a:cs typeface="+mn-cs"/>
              </a:rPr>
              <a:t>options available </a:t>
            </a:r>
            <a:r>
              <a:rPr lang="en-US" dirty="0">
                <a:solidFill>
                  <a:schemeClr val="tx1"/>
                </a:solidFill>
                <a:latin typeface="+mn-lt"/>
                <a:ea typeface="+mn-ea"/>
                <a:cs typeface="+mn-cs"/>
              </a:rPr>
              <a:t>to developers. Research the web and estimate the costs associated with </a:t>
            </a:r>
            <a:r>
              <a:rPr lang="en-US" dirty="0" smtClean="0">
                <a:solidFill>
                  <a:schemeClr val="tx1"/>
                </a:solidFill>
                <a:latin typeface="+mn-lt"/>
                <a:ea typeface="+mn-ea"/>
                <a:cs typeface="+mn-cs"/>
              </a:rPr>
              <a:t>deploying a </a:t>
            </a:r>
            <a:r>
              <a:rPr lang="en-US" dirty="0" err="1">
                <a:solidFill>
                  <a:schemeClr val="tx1"/>
                </a:solidFill>
                <a:latin typeface="+mn-lt"/>
                <a:ea typeface="+mn-ea"/>
                <a:cs typeface="+mn-cs"/>
              </a:rPr>
              <a:t>PaaS</a:t>
            </a:r>
            <a:r>
              <a:rPr lang="en-US" dirty="0">
                <a:solidFill>
                  <a:schemeClr val="tx1"/>
                </a:solidFill>
                <a:latin typeface="+mn-lt"/>
                <a:ea typeface="+mn-ea"/>
                <a:cs typeface="+mn-cs"/>
              </a:rPr>
              <a:t> solution.</a:t>
            </a:r>
            <a:endParaRPr lang="en-US" dirty="0"/>
          </a:p>
        </p:txBody>
      </p:sp>
    </p:spTree>
    <p:extLst>
      <p:ext uri="{BB962C8B-B14F-4D97-AF65-F5344CB8AC3E}">
        <p14:creationId xmlns:p14="http://schemas.microsoft.com/office/powerpoint/2010/main" val="267431129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457200"/>
            <a:ext cx="6248400" cy="990600"/>
          </a:xfrm>
        </p:spPr>
        <p:txBody>
          <a:bodyPr/>
          <a:lstStyle/>
          <a:p>
            <a:r>
              <a:rPr lang="en-US" dirty="0" smtClean="0"/>
              <a:t>Platform as a Service</a:t>
            </a:r>
            <a:br>
              <a:rPr lang="en-US" dirty="0" smtClean="0"/>
            </a:br>
            <a:r>
              <a:rPr lang="en-US" dirty="0" smtClean="0"/>
              <a:t>(</a:t>
            </a:r>
            <a:r>
              <a:rPr lang="en-US" dirty="0" err="1" smtClean="0"/>
              <a:t>PaaS</a:t>
            </a:r>
            <a:r>
              <a:rPr lang="en-US" dirty="0" smtClean="0"/>
              <a:t>)</a:t>
            </a:r>
            <a:endParaRPr lang="en-US" dirty="0"/>
          </a:p>
        </p:txBody>
      </p:sp>
      <p:sp>
        <p:nvSpPr>
          <p:cNvPr id="3" name="Content Placeholder 2"/>
          <p:cNvSpPr>
            <a:spLocks noGrp="1"/>
          </p:cNvSpPr>
          <p:nvPr>
            <p:ph idx="1"/>
          </p:nvPr>
        </p:nvSpPr>
        <p:spPr>
          <a:xfrm>
            <a:off x="152400" y="2286000"/>
            <a:ext cx="5257800" cy="4267200"/>
          </a:xfrm>
        </p:spPr>
        <p:txBody>
          <a:bodyPr/>
          <a:lstStyle/>
          <a:p>
            <a:r>
              <a:rPr lang="en-US" dirty="0" smtClean="0">
                <a:solidFill>
                  <a:schemeClr val="tx1"/>
                </a:solidFill>
                <a:latin typeface="+mn-lt"/>
                <a:ea typeface="+mn-ea"/>
                <a:cs typeface="+mn-cs"/>
              </a:rPr>
              <a:t>Provide </a:t>
            </a:r>
            <a:r>
              <a:rPr lang="en-US" dirty="0">
                <a:solidFill>
                  <a:schemeClr val="tx1"/>
                </a:solidFill>
                <a:latin typeface="+mn-lt"/>
                <a:ea typeface="+mn-ea"/>
                <a:cs typeface="+mn-cs"/>
              </a:rPr>
              <a:t>a collection of </a:t>
            </a:r>
            <a:r>
              <a:rPr lang="en-US" dirty="0" smtClean="0">
                <a:solidFill>
                  <a:schemeClr val="tx1"/>
                </a:solidFill>
                <a:latin typeface="+mn-lt"/>
                <a:ea typeface="+mn-ea"/>
                <a:cs typeface="+mn-cs"/>
              </a:rPr>
              <a:t>hardware and </a:t>
            </a:r>
            <a:r>
              <a:rPr lang="en-US" dirty="0">
                <a:solidFill>
                  <a:schemeClr val="tx1"/>
                </a:solidFill>
                <a:latin typeface="+mn-lt"/>
                <a:ea typeface="+mn-ea"/>
                <a:cs typeface="+mn-cs"/>
              </a:rPr>
              <a:t>software resources that developers can use to build and deploy </a:t>
            </a:r>
            <a:r>
              <a:rPr lang="en-US" dirty="0" smtClean="0">
                <a:solidFill>
                  <a:schemeClr val="tx1"/>
                </a:solidFill>
                <a:latin typeface="+mn-lt"/>
                <a:ea typeface="+mn-ea"/>
                <a:cs typeface="+mn-cs"/>
              </a:rPr>
              <a:t>applications within </a:t>
            </a:r>
            <a:r>
              <a:rPr lang="en-US" dirty="0">
                <a:solidFill>
                  <a:schemeClr val="tx1"/>
                </a:solidFill>
                <a:latin typeface="+mn-lt"/>
                <a:ea typeface="+mn-ea"/>
                <a:cs typeface="+mn-cs"/>
              </a:rPr>
              <a:t>the cloud. </a:t>
            </a:r>
            <a:endParaRPr lang="en-US" dirty="0" smtClean="0">
              <a:solidFill>
                <a:schemeClr val="tx1"/>
              </a:solidFill>
              <a:latin typeface="+mn-lt"/>
              <a:ea typeface="+mn-ea"/>
              <a:cs typeface="+mn-cs"/>
            </a:endParaRPr>
          </a:p>
          <a:p>
            <a:r>
              <a:rPr lang="en-US" dirty="0" smtClean="0">
                <a:solidFill>
                  <a:schemeClr val="tx1"/>
                </a:solidFill>
                <a:latin typeface="+mn-lt"/>
                <a:ea typeface="+mn-ea"/>
                <a:cs typeface="+mn-cs"/>
              </a:rPr>
              <a:t>Depending </a:t>
            </a:r>
            <a:r>
              <a:rPr lang="en-US" dirty="0">
                <a:solidFill>
                  <a:schemeClr val="tx1"/>
                </a:solidFill>
                <a:latin typeface="+mn-lt"/>
                <a:ea typeface="+mn-ea"/>
                <a:cs typeface="+mn-cs"/>
              </a:rPr>
              <a:t>on their needs, developers may use </a:t>
            </a:r>
            <a:r>
              <a:rPr lang="en-US" dirty="0" smtClean="0">
                <a:solidFill>
                  <a:schemeClr val="tx1"/>
                </a:solidFill>
                <a:latin typeface="+mn-lt"/>
                <a:ea typeface="+mn-ea"/>
                <a:cs typeface="+mn-cs"/>
              </a:rPr>
              <a:t>a Windows-based </a:t>
            </a:r>
            <a:r>
              <a:rPr lang="en-US" dirty="0" err="1">
                <a:solidFill>
                  <a:schemeClr val="tx1"/>
                </a:solidFill>
                <a:latin typeface="+mn-lt"/>
                <a:ea typeface="+mn-ea"/>
                <a:cs typeface="+mn-cs"/>
              </a:rPr>
              <a:t>PaaS</a:t>
            </a:r>
            <a:r>
              <a:rPr lang="en-US" dirty="0">
                <a:solidFill>
                  <a:schemeClr val="tx1"/>
                </a:solidFill>
                <a:latin typeface="+mn-lt"/>
                <a:ea typeface="+mn-ea"/>
                <a:cs typeface="+mn-cs"/>
              </a:rPr>
              <a:t> solution or a Linux-based </a:t>
            </a:r>
            <a:r>
              <a:rPr lang="en-US" dirty="0" err="1">
                <a:solidFill>
                  <a:schemeClr val="tx1"/>
                </a:solidFill>
                <a:latin typeface="+mn-lt"/>
                <a:ea typeface="+mn-ea"/>
                <a:cs typeface="+mn-cs"/>
              </a:rPr>
              <a:t>PaaS</a:t>
            </a:r>
            <a:r>
              <a:rPr lang="en-US" dirty="0">
                <a:solidFill>
                  <a:schemeClr val="tx1"/>
                </a:solidFill>
                <a:latin typeface="+mn-lt"/>
                <a:ea typeface="+mn-ea"/>
                <a:cs typeface="+mn-cs"/>
              </a:rPr>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2743199"/>
            <a:ext cx="3250750" cy="17430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5766501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PaaS</a:t>
            </a:r>
            <a:r>
              <a:rPr lang="en-US" dirty="0" smtClean="0"/>
              <a:t> Advantages</a:t>
            </a:r>
            <a:endParaRPr lang="en-US" dirty="0"/>
          </a:p>
        </p:txBody>
      </p:sp>
      <p:sp>
        <p:nvSpPr>
          <p:cNvPr id="3" name="Content Placeholder 2"/>
          <p:cNvSpPr>
            <a:spLocks noGrp="1"/>
          </p:cNvSpPr>
          <p:nvPr>
            <p:ph idx="1"/>
          </p:nvPr>
        </p:nvSpPr>
        <p:spPr>
          <a:xfrm>
            <a:off x="304800" y="2133600"/>
            <a:ext cx="8534400" cy="4419600"/>
          </a:xfrm>
        </p:spPr>
        <p:txBody>
          <a:bodyPr/>
          <a:lstStyle/>
          <a:p>
            <a:r>
              <a:rPr lang="en-US" dirty="0" smtClean="0">
                <a:solidFill>
                  <a:schemeClr val="tx1"/>
                </a:solidFill>
                <a:latin typeface="+mn-lt"/>
                <a:ea typeface="+mn-ea"/>
                <a:cs typeface="+mn-cs"/>
              </a:rPr>
              <a:t>Developers eliminate </a:t>
            </a:r>
            <a:r>
              <a:rPr lang="en-US" dirty="0">
                <a:solidFill>
                  <a:schemeClr val="tx1"/>
                </a:solidFill>
                <a:latin typeface="+mn-lt"/>
                <a:ea typeface="+mn-ea"/>
                <a:cs typeface="+mn-cs"/>
              </a:rPr>
              <a:t>the need to buy and maintain hardware</a:t>
            </a:r>
            <a:r>
              <a:rPr lang="en-US" dirty="0" smtClean="0">
                <a:solidFill>
                  <a:schemeClr val="tx1"/>
                </a:solidFill>
                <a:latin typeface="+mn-lt"/>
                <a:ea typeface="+mn-ea"/>
                <a:cs typeface="+mn-cs"/>
              </a:rPr>
              <a:t>, and the </a:t>
            </a:r>
            <a:r>
              <a:rPr lang="en-US" dirty="0">
                <a:solidFill>
                  <a:schemeClr val="tx1"/>
                </a:solidFill>
                <a:latin typeface="+mn-lt"/>
                <a:ea typeface="+mn-ea"/>
                <a:cs typeface="+mn-cs"/>
              </a:rPr>
              <a:t>need to install and manage operating system and </a:t>
            </a:r>
            <a:r>
              <a:rPr lang="en-US" dirty="0" smtClean="0">
                <a:solidFill>
                  <a:schemeClr val="tx1"/>
                </a:solidFill>
                <a:latin typeface="+mn-lt"/>
                <a:ea typeface="+mn-ea"/>
                <a:cs typeface="+mn-cs"/>
              </a:rPr>
              <a:t>database software</a:t>
            </a:r>
            <a:r>
              <a:rPr lang="en-US" dirty="0">
                <a:solidFill>
                  <a:schemeClr val="tx1"/>
                </a:solidFill>
                <a:latin typeface="+mn-lt"/>
                <a:ea typeface="+mn-ea"/>
                <a:cs typeface="+mn-cs"/>
              </a:rPr>
              <a:t>. </a:t>
            </a:r>
            <a:endParaRPr lang="en-US" dirty="0" smtClean="0">
              <a:solidFill>
                <a:schemeClr val="tx1"/>
              </a:solidFill>
              <a:latin typeface="+mn-lt"/>
              <a:ea typeface="+mn-ea"/>
              <a:cs typeface="+mn-cs"/>
            </a:endParaRPr>
          </a:p>
          <a:p>
            <a:r>
              <a:rPr lang="en-US" dirty="0" smtClean="0">
                <a:solidFill>
                  <a:schemeClr val="tx1"/>
                </a:solidFill>
                <a:latin typeface="+mn-lt"/>
                <a:ea typeface="+mn-ea"/>
                <a:cs typeface="+mn-cs"/>
              </a:rPr>
              <a:t>Because </a:t>
            </a:r>
            <a:r>
              <a:rPr lang="en-US" dirty="0">
                <a:solidFill>
                  <a:schemeClr val="tx1"/>
                </a:solidFill>
                <a:latin typeface="+mn-lt"/>
                <a:ea typeface="+mn-ea"/>
                <a:cs typeface="+mn-cs"/>
              </a:rPr>
              <a:t>the computing resources no longer reside in </a:t>
            </a:r>
            <a:r>
              <a:rPr lang="en-US" dirty="0" smtClean="0">
                <a:solidFill>
                  <a:schemeClr val="tx1"/>
                </a:solidFill>
                <a:latin typeface="+mn-lt"/>
                <a:ea typeface="+mn-ea"/>
                <a:cs typeface="+mn-cs"/>
              </a:rPr>
              <a:t>the data </a:t>
            </a:r>
            <a:r>
              <a:rPr lang="en-US" dirty="0">
                <a:solidFill>
                  <a:schemeClr val="tx1"/>
                </a:solidFill>
                <a:latin typeface="+mn-lt"/>
                <a:ea typeface="+mn-ea"/>
                <a:cs typeface="+mn-cs"/>
              </a:rPr>
              <a:t>center, but rather in the cloud, the resources can scale </a:t>
            </a:r>
            <a:r>
              <a:rPr lang="en-US" dirty="0" smtClean="0">
                <a:solidFill>
                  <a:schemeClr val="tx1"/>
                </a:solidFill>
                <a:latin typeface="+mn-lt"/>
                <a:ea typeface="+mn-ea"/>
                <a:cs typeface="+mn-cs"/>
              </a:rPr>
              <a:t>on demand </a:t>
            </a:r>
            <a:r>
              <a:rPr lang="en-US" dirty="0">
                <a:solidFill>
                  <a:schemeClr val="tx1"/>
                </a:solidFill>
                <a:latin typeface="+mn-lt"/>
                <a:ea typeface="+mn-ea"/>
                <a:cs typeface="+mn-cs"/>
              </a:rPr>
              <a:t>and the company can pay for only </a:t>
            </a:r>
            <a:r>
              <a:rPr lang="en-US" dirty="0" smtClean="0">
                <a:solidFill>
                  <a:schemeClr val="tx1"/>
                </a:solidFill>
                <a:latin typeface="+mn-lt"/>
                <a:ea typeface="+mn-ea"/>
                <a:cs typeface="+mn-cs"/>
              </a:rPr>
              <a:t>resources </a:t>
            </a:r>
            <a:r>
              <a:rPr lang="en-US" dirty="0">
                <a:solidFill>
                  <a:schemeClr val="tx1"/>
                </a:solidFill>
                <a:latin typeface="+mn-lt"/>
                <a:ea typeface="+mn-ea"/>
                <a:cs typeface="+mn-cs"/>
              </a:rPr>
              <a:t>it consumes. </a:t>
            </a:r>
            <a:endParaRPr lang="en-US" dirty="0" smtClean="0">
              <a:solidFill>
                <a:schemeClr val="tx1"/>
              </a:solidFill>
              <a:latin typeface="+mn-lt"/>
              <a:ea typeface="+mn-ea"/>
              <a:cs typeface="+mn-cs"/>
            </a:endParaRPr>
          </a:p>
          <a:p>
            <a:r>
              <a:rPr lang="en-US" dirty="0" smtClean="0">
                <a:solidFill>
                  <a:schemeClr val="tx1"/>
                </a:solidFill>
                <a:latin typeface="+mn-lt"/>
                <a:ea typeface="+mn-ea"/>
                <a:cs typeface="+mn-cs"/>
              </a:rPr>
              <a:t>Further</a:t>
            </a:r>
            <a:r>
              <a:rPr lang="en-US" dirty="0">
                <a:solidFill>
                  <a:schemeClr val="tx1"/>
                </a:solidFill>
                <a:latin typeface="+mn-lt"/>
                <a:ea typeface="+mn-ea"/>
                <a:cs typeface="+mn-cs"/>
              </a:rPr>
              <a:t>, because </a:t>
            </a:r>
            <a:r>
              <a:rPr lang="en-US" dirty="0" err="1">
                <a:solidFill>
                  <a:schemeClr val="tx1"/>
                </a:solidFill>
                <a:latin typeface="+mn-lt"/>
                <a:ea typeface="+mn-ea"/>
                <a:cs typeface="+mn-cs"/>
              </a:rPr>
              <a:t>PaaS</a:t>
            </a:r>
            <a:r>
              <a:rPr lang="en-US" dirty="0">
                <a:solidFill>
                  <a:schemeClr val="tx1"/>
                </a:solidFill>
                <a:latin typeface="+mn-lt"/>
                <a:ea typeface="+mn-ea"/>
                <a:cs typeface="+mn-cs"/>
              </a:rPr>
              <a:t> eliminates the developers</a:t>
            </a:r>
            <a:r>
              <a:rPr lang="en-US" dirty="0" smtClean="0">
                <a:solidFill>
                  <a:schemeClr val="tx1"/>
                </a:solidFill>
                <a:latin typeface="+mn-lt"/>
                <a:ea typeface="+mn-ea"/>
                <a:cs typeface="+mn-cs"/>
              </a:rPr>
              <a:t>’ need </a:t>
            </a:r>
            <a:r>
              <a:rPr lang="en-US" dirty="0">
                <a:solidFill>
                  <a:schemeClr val="tx1"/>
                </a:solidFill>
                <a:latin typeface="+mn-lt"/>
                <a:ea typeface="+mn-ea"/>
                <a:cs typeface="+mn-cs"/>
              </a:rPr>
              <a:t>to worry about servers, they can </a:t>
            </a:r>
            <a:r>
              <a:rPr lang="en-US" dirty="0" smtClean="0">
                <a:solidFill>
                  <a:schemeClr val="tx1"/>
                </a:solidFill>
                <a:latin typeface="+mn-lt"/>
                <a:ea typeface="+mn-ea"/>
                <a:cs typeface="+mn-cs"/>
              </a:rPr>
              <a:t>more quickly </a:t>
            </a:r>
            <a:r>
              <a:rPr lang="en-US" dirty="0">
                <a:solidFill>
                  <a:schemeClr val="tx1"/>
                </a:solidFill>
                <a:latin typeface="+mn-lt"/>
                <a:ea typeface="+mn-ea"/>
                <a:cs typeface="+mn-cs"/>
              </a:rPr>
              <a:t>deploy their </a:t>
            </a:r>
            <a:r>
              <a:rPr lang="en-US" dirty="0" smtClean="0">
                <a:solidFill>
                  <a:schemeClr val="tx1"/>
                </a:solidFill>
                <a:latin typeface="+mn-lt"/>
                <a:ea typeface="+mn-ea"/>
                <a:cs typeface="+mn-cs"/>
              </a:rPr>
              <a:t>web-based solutions</a:t>
            </a:r>
            <a:r>
              <a:rPr lang="en-US" dirty="0">
                <a:solidFill>
                  <a:schemeClr val="tx1"/>
                </a:solidFill>
                <a:latin typeface="+mn-lt"/>
                <a:ea typeface="+mn-ea"/>
                <a:cs typeface="+mn-cs"/>
              </a:rPr>
              <a:t>.</a:t>
            </a:r>
            <a:endParaRPr lang="en-US" dirty="0"/>
          </a:p>
        </p:txBody>
      </p:sp>
    </p:spTree>
    <p:extLst>
      <p:ext uri="{BB962C8B-B14F-4D97-AF65-F5344CB8AC3E}">
        <p14:creationId xmlns:p14="http://schemas.microsoft.com/office/powerpoint/2010/main" val="144556679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PaaS</a:t>
            </a:r>
            <a:r>
              <a:rPr lang="en-US" dirty="0" smtClean="0"/>
              <a:t> Disadvantages</a:t>
            </a:r>
            <a:endParaRPr lang="en-US" dirty="0"/>
          </a:p>
        </p:txBody>
      </p:sp>
      <p:sp>
        <p:nvSpPr>
          <p:cNvPr id="3" name="Content Placeholder 2"/>
          <p:cNvSpPr>
            <a:spLocks noGrp="1"/>
          </p:cNvSpPr>
          <p:nvPr>
            <p:ph idx="1"/>
          </p:nvPr>
        </p:nvSpPr>
        <p:spPr>
          <a:xfrm>
            <a:off x="304800" y="2057400"/>
            <a:ext cx="8534400" cy="4495800"/>
          </a:xfrm>
        </p:spPr>
        <p:txBody>
          <a:bodyPr/>
          <a:lstStyle/>
          <a:p>
            <a:r>
              <a:rPr lang="en-US" dirty="0" smtClean="0"/>
              <a:t>Some developers and administrators want finer control over the underlying systems (versions, patch releases/applications, …)</a:t>
            </a:r>
            <a:endParaRPr lang="en-US" dirty="0"/>
          </a:p>
        </p:txBody>
      </p:sp>
    </p:spTree>
    <p:extLst>
      <p:ext uri="{BB962C8B-B14F-4D97-AF65-F5344CB8AC3E}">
        <p14:creationId xmlns:p14="http://schemas.microsoft.com/office/powerpoint/2010/main" val="426496539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438150"/>
            <a:ext cx="6248400" cy="1238250"/>
          </a:xfrm>
        </p:spPr>
        <p:txBody>
          <a:bodyPr/>
          <a:lstStyle/>
          <a:p>
            <a:r>
              <a:rPr lang="en-US" dirty="0" smtClean="0"/>
              <a:t>Real World: Google App Engine</a:t>
            </a:r>
            <a:endParaRPr lang="en-US" dirty="0"/>
          </a:p>
        </p:txBody>
      </p:sp>
      <p:sp>
        <p:nvSpPr>
          <p:cNvPr id="3" name="Content Placeholder 2"/>
          <p:cNvSpPr>
            <a:spLocks noGrp="1"/>
          </p:cNvSpPr>
          <p:nvPr>
            <p:ph idx="1"/>
          </p:nvPr>
        </p:nvSpPr>
        <p:spPr/>
        <p:txBody>
          <a:bodyPr/>
          <a:lstStyle/>
          <a:p>
            <a:r>
              <a:rPr lang="en-US" dirty="0" smtClean="0"/>
              <a:t>G</a:t>
            </a:r>
            <a:r>
              <a:rPr lang="en-US" dirty="0">
                <a:solidFill>
                  <a:schemeClr val="tx1"/>
                </a:solidFill>
                <a:latin typeface="+mn-lt"/>
                <a:ea typeface="+mn-ea"/>
                <a:cs typeface="+mn-cs"/>
              </a:rPr>
              <a:t>oogle App Engine, sometimes called GAE, is a </a:t>
            </a:r>
            <a:r>
              <a:rPr lang="en-US" dirty="0" err="1">
                <a:solidFill>
                  <a:schemeClr val="tx1"/>
                </a:solidFill>
                <a:latin typeface="+mn-lt"/>
                <a:ea typeface="+mn-ea"/>
                <a:cs typeface="+mn-cs"/>
              </a:rPr>
              <a:t>PaaS</a:t>
            </a:r>
            <a:r>
              <a:rPr lang="en-US" dirty="0">
                <a:solidFill>
                  <a:schemeClr val="tx1"/>
                </a:solidFill>
                <a:latin typeface="+mn-lt"/>
                <a:ea typeface="+mn-ea"/>
                <a:cs typeface="+mn-cs"/>
              </a:rPr>
              <a:t> solution that lets developers </a:t>
            </a:r>
            <a:r>
              <a:rPr lang="en-US" dirty="0" smtClean="0">
                <a:solidFill>
                  <a:schemeClr val="tx1"/>
                </a:solidFill>
                <a:latin typeface="+mn-lt"/>
                <a:ea typeface="+mn-ea"/>
                <a:cs typeface="+mn-cs"/>
              </a:rPr>
              <a:t>create and </a:t>
            </a:r>
            <a:r>
              <a:rPr lang="en-US" dirty="0">
                <a:solidFill>
                  <a:schemeClr val="tx1"/>
                </a:solidFill>
                <a:latin typeface="+mn-lt"/>
                <a:ea typeface="+mn-ea"/>
                <a:cs typeface="+mn-cs"/>
              </a:rPr>
              <a:t>host web-based applications that reside and run on services managed by </a:t>
            </a:r>
            <a:r>
              <a:rPr lang="en-US" dirty="0" smtClean="0">
                <a:solidFill>
                  <a:schemeClr val="tx1"/>
                </a:solidFill>
                <a:latin typeface="+mn-lt"/>
                <a:ea typeface="+mn-ea"/>
                <a:cs typeface="+mn-cs"/>
              </a:rPr>
              <a:t>Google.</a:t>
            </a:r>
            <a:endParaRPr lang="en-US" dirty="0">
              <a:solidFill>
                <a:schemeClr val="tx1"/>
              </a:solidFill>
              <a:latin typeface="+mn-lt"/>
              <a:ea typeface="+mn-ea"/>
              <a:cs typeface="+mn-cs"/>
            </a:endParaRPr>
          </a:p>
          <a:p>
            <a:r>
              <a:rPr lang="en-US" dirty="0">
                <a:solidFill>
                  <a:schemeClr val="tx1"/>
                </a:solidFill>
                <a:latin typeface="+mn-lt"/>
                <a:ea typeface="+mn-ea"/>
                <a:cs typeface="+mn-cs"/>
              </a:rPr>
              <a:t>Like many Google services and offerings, Google App Engine is a free </a:t>
            </a:r>
            <a:r>
              <a:rPr lang="en-US" dirty="0" smtClean="0">
                <a:solidFill>
                  <a:schemeClr val="tx1"/>
                </a:solidFill>
                <a:latin typeface="+mn-lt"/>
                <a:ea typeface="+mn-ea"/>
                <a:cs typeface="+mn-cs"/>
              </a:rPr>
              <a:t>service.</a:t>
            </a:r>
          </a:p>
          <a:p>
            <a:r>
              <a:rPr lang="en-US" dirty="0">
                <a:solidFill>
                  <a:schemeClr val="tx1"/>
                </a:solidFill>
                <a:latin typeface="+mn-lt"/>
                <a:ea typeface="+mn-ea"/>
                <a:cs typeface="+mn-cs"/>
              </a:rPr>
              <a:t>Google App Engine provides platform support for a variety of programming languages</a:t>
            </a:r>
            <a:r>
              <a:rPr lang="en-US" dirty="0" smtClean="0">
                <a:solidFill>
                  <a:schemeClr val="tx1"/>
                </a:solidFill>
                <a:latin typeface="+mn-lt"/>
                <a:ea typeface="+mn-ea"/>
                <a:cs typeface="+mn-cs"/>
              </a:rPr>
              <a:t>, the </a:t>
            </a:r>
            <a:r>
              <a:rPr lang="en-US" dirty="0">
                <a:solidFill>
                  <a:schemeClr val="tx1"/>
                </a:solidFill>
                <a:latin typeface="+mn-lt"/>
                <a:ea typeface="+mn-ea"/>
                <a:cs typeface="+mn-cs"/>
              </a:rPr>
              <a:t>three most common of which are Java, Python, and Go.</a:t>
            </a:r>
            <a:endParaRPr lang="en-US" dirty="0"/>
          </a:p>
        </p:txBody>
      </p:sp>
    </p:spTree>
    <p:extLst>
      <p:ext uri="{BB962C8B-B14F-4D97-AF65-F5344CB8AC3E}">
        <p14:creationId xmlns:p14="http://schemas.microsoft.com/office/powerpoint/2010/main" val="42445110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438150"/>
            <a:ext cx="6248400" cy="1238250"/>
          </a:xfrm>
        </p:spPr>
        <p:txBody>
          <a:bodyPr/>
          <a:lstStyle/>
          <a:p>
            <a:r>
              <a:rPr lang="en-US" dirty="0" smtClean="0"/>
              <a:t>Google App Engine Continued</a:t>
            </a:r>
            <a:endParaRPr lang="en-US" dirty="0"/>
          </a:p>
        </p:txBody>
      </p:sp>
      <p:sp>
        <p:nvSpPr>
          <p:cNvPr id="3" name="Content Placeholder 2"/>
          <p:cNvSpPr>
            <a:spLocks noGrp="1"/>
          </p:cNvSpPr>
          <p:nvPr>
            <p:ph idx="1"/>
          </p:nvPr>
        </p:nvSpPr>
        <p:spPr>
          <a:xfrm>
            <a:off x="304800" y="1981200"/>
            <a:ext cx="8534400" cy="4572000"/>
          </a:xfrm>
        </p:spPr>
        <p:txBody>
          <a:bodyPr/>
          <a:lstStyle/>
          <a:p>
            <a:r>
              <a:rPr lang="en-US" dirty="0" smtClean="0">
                <a:solidFill>
                  <a:schemeClr val="tx1"/>
                </a:solidFill>
                <a:latin typeface="+mn-lt"/>
                <a:ea typeface="+mn-ea"/>
                <a:cs typeface="+mn-cs"/>
              </a:rPr>
              <a:t>Google App Engine </a:t>
            </a:r>
            <a:r>
              <a:rPr lang="en-US" dirty="0">
                <a:solidFill>
                  <a:schemeClr val="tx1"/>
                </a:solidFill>
                <a:latin typeface="+mn-lt"/>
                <a:ea typeface="+mn-ea"/>
                <a:cs typeface="+mn-cs"/>
              </a:rPr>
              <a:t>features include the following:</a:t>
            </a:r>
          </a:p>
          <a:p>
            <a:pPr lvl="1"/>
            <a:r>
              <a:rPr lang="en-US" sz="2000" dirty="0" smtClean="0">
                <a:solidFill>
                  <a:schemeClr val="tx1"/>
                </a:solidFill>
                <a:ea typeface="+mn-ea"/>
              </a:rPr>
              <a:t>Support </a:t>
            </a:r>
            <a:r>
              <a:rPr lang="en-US" sz="2000" dirty="0">
                <a:solidFill>
                  <a:schemeClr val="tx1"/>
                </a:solidFill>
                <a:ea typeface="+mn-ea"/>
              </a:rPr>
              <a:t>for dynamic web pages</a:t>
            </a:r>
          </a:p>
          <a:p>
            <a:pPr lvl="1"/>
            <a:r>
              <a:rPr lang="en-US" sz="2000" dirty="0" smtClean="0">
                <a:solidFill>
                  <a:schemeClr val="tx1"/>
                </a:solidFill>
                <a:ea typeface="+mn-ea"/>
              </a:rPr>
              <a:t>Data </a:t>
            </a:r>
            <a:r>
              <a:rPr lang="en-US" sz="2000" dirty="0">
                <a:solidFill>
                  <a:schemeClr val="tx1"/>
                </a:solidFill>
                <a:ea typeface="+mn-ea"/>
              </a:rPr>
              <a:t>storage and query support</a:t>
            </a:r>
          </a:p>
          <a:p>
            <a:pPr lvl="1"/>
            <a:r>
              <a:rPr lang="en-US" sz="2000" dirty="0" smtClean="0">
                <a:solidFill>
                  <a:schemeClr val="tx1"/>
                </a:solidFill>
                <a:ea typeface="+mn-ea"/>
              </a:rPr>
              <a:t>Load </a:t>
            </a:r>
            <a:r>
              <a:rPr lang="en-US" sz="2000" dirty="0">
                <a:solidFill>
                  <a:schemeClr val="tx1"/>
                </a:solidFill>
                <a:ea typeface="+mn-ea"/>
              </a:rPr>
              <a:t>balancing for application scalability</a:t>
            </a:r>
          </a:p>
          <a:p>
            <a:pPr lvl="1"/>
            <a:r>
              <a:rPr lang="en-US" sz="2000" dirty="0" smtClean="0">
                <a:solidFill>
                  <a:schemeClr val="tx1"/>
                </a:solidFill>
                <a:ea typeface="+mn-ea"/>
              </a:rPr>
              <a:t>Application </a:t>
            </a:r>
            <a:r>
              <a:rPr lang="en-US" sz="2000" dirty="0">
                <a:solidFill>
                  <a:schemeClr val="tx1"/>
                </a:solidFill>
                <a:ea typeface="+mn-ea"/>
              </a:rPr>
              <a:t>program interface (API) support for application-based e-mail through Google services</a:t>
            </a:r>
          </a:p>
          <a:p>
            <a:pPr lvl="1"/>
            <a:r>
              <a:rPr lang="en-US" sz="2000" dirty="0" smtClean="0">
                <a:solidFill>
                  <a:schemeClr val="tx1"/>
                </a:solidFill>
                <a:ea typeface="+mn-ea"/>
              </a:rPr>
              <a:t>A </a:t>
            </a:r>
            <a:r>
              <a:rPr lang="en-US" sz="2000" dirty="0">
                <a:solidFill>
                  <a:schemeClr val="tx1"/>
                </a:solidFill>
                <a:ea typeface="+mn-ea"/>
              </a:rPr>
              <a:t>local development environment that simulates Google App Engine on the developer’s computer</a:t>
            </a:r>
          </a:p>
          <a:p>
            <a:pPr lvl="1"/>
            <a:r>
              <a:rPr lang="en-US" sz="2000" dirty="0" smtClean="0">
                <a:solidFill>
                  <a:schemeClr val="tx1"/>
                </a:solidFill>
                <a:ea typeface="+mn-ea"/>
              </a:rPr>
              <a:t>Support </a:t>
            </a:r>
            <a:r>
              <a:rPr lang="en-US" sz="2000" dirty="0">
                <a:solidFill>
                  <a:schemeClr val="tx1"/>
                </a:solidFill>
                <a:ea typeface="+mn-ea"/>
              </a:rPr>
              <a:t>for event scheduling and triggering</a:t>
            </a:r>
          </a:p>
          <a:p>
            <a:pPr lvl="1"/>
            <a:r>
              <a:rPr lang="en-US" sz="2000" dirty="0" smtClean="0">
                <a:solidFill>
                  <a:schemeClr val="tx1"/>
                </a:solidFill>
                <a:ea typeface="+mn-ea"/>
              </a:rPr>
              <a:t>An </a:t>
            </a:r>
            <a:r>
              <a:rPr lang="en-US" sz="2000" dirty="0">
                <a:solidFill>
                  <a:schemeClr val="tx1"/>
                </a:solidFill>
                <a:ea typeface="+mn-ea"/>
              </a:rPr>
              <a:t>application sandbox that limits access to the underlying operating system</a:t>
            </a:r>
          </a:p>
          <a:p>
            <a:pPr lvl="1"/>
            <a:r>
              <a:rPr lang="en-US" sz="2000" dirty="0" smtClean="0">
                <a:solidFill>
                  <a:schemeClr val="tx1"/>
                </a:solidFill>
                <a:ea typeface="+mn-ea"/>
              </a:rPr>
              <a:t>An </a:t>
            </a:r>
            <a:r>
              <a:rPr lang="en-US" sz="2000" dirty="0">
                <a:solidFill>
                  <a:schemeClr val="tx1"/>
                </a:solidFill>
                <a:ea typeface="+mn-ea"/>
              </a:rPr>
              <a:t>administrative console for managing </a:t>
            </a:r>
            <a:r>
              <a:rPr lang="en-US" sz="2000" dirty="0" smtClean="0">
                <a:solidFill>
                  <a:schemeClr val="tx1"/>
                </a:solidFill>
                <a:ea typeface="+mn-ea"/>
              </a:rPr>
              <a:t>applications</a:t>
            </a:r>
            <a:endParaRPr lang="en-US" sz="2000" dirty="0"/>
          </a:p>
        </p:txBody>
      </p:sp>
    </p:spTree>
    <p:extLst>
      <p:ext uri="{BB962C8B-B14F-4D97-AF65-F5344CB8AC3E}">
        <p14:creationId xmlns:p14="http://schemas.microsoft.com/office/powerpoint/2010/main" val="425327106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App Engine</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662" y="2667000"/>
            <a:ext cx="6924675" cy="25241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0738071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to the Cloud</a:t>
            </a:r>
            <a:endParaRPr lang="en-US" dirty="0"/>
          </a:p>
        </p:txBody>
      </p:sp>
      <p:sp>
        <p:nvSpPr>
          <p:cNvPr id="3" name="Content Placeholder 2"/>
          <p:cNvSpPr>
            <a:spLocks noGrp="1"/>
          </p:cNvSpPr>
          <p:nvPr>
            <p:ph idx="1"/>
          </p:nvPr>
        </p:nvSpPr>
        <p:spPr/>
        <p:txBody>
          <a:bodyPr/>
          <a:lstStyle/>
          <a:p>
            <a:r>
              <a:rPr lang="en-US" dirty="0" smtClean="0"/>
              <a:t>Mainframe Computers</a:t>
            </a:r>
          </a:p>
          <a:p>
            <a:r>
              <a:rPr lang="en-US" dirty="0" smtClean="0"/>
              <a:t>Personal Computers</a:t>
            </a:r>
          </a:p>
          <a:p>
            <a:r>
              <a:rPr lang="en-US" dirty="0" smtClean="0"/>
              <a:t>Local-Area Networks</a:t>
            </a:r>
          </a:p>
          <a:p>
            <a:r>
              <a:rPr lang="en-US" dirty="0" smtClean="0"/>
              <a:t>Internet Service Providers (ISPs)</a:t>
            </a:r>
          </a:p>
          <a:p>
            <a:r>
              <a:rPr lang="en-US" dirty="0" err="1" smtClean="0"/>
              <a:t>PaaS</a:t>
            </a:r>
            <a:endParaRPr lang="en-US"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4114800"/>
            <a:ext cx="6819900" cy="21963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3010309"/>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9695a6e1cebd1595264bf2f06d753a5921d6d3c5"/>
  <p:tag name="ARTICULATE_PROJECT_OPEN" val="0"/>
</p:tagLst>
</file>

<file path=ppt/theme/theme1.xml><?xml version="1.0" encoding="utf-8"?>
<a:theme xmlns:a="http://schemas.openxmlformats.org/drawingml/2006/main" name="PPP_SNATU_TXT_In_The_Cloud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PPP_SNATU_TXT_In_The_Clouds</Template>
  <TotalTime>162</TotalTime>
  <Words>1146</Words>
  <Application>Microsoft Macintosh PowerPoint</Application>
  <PresentationFormat>On-screen Show (4:3)</PresentationFormat>
  <Paragraphs>95</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PPP_SNATU_TXT_In_The_Clouds</vt:lpstr>
      <vt:lpstr>Cloud Computing</vt:lpstr>
      <vt:lpstr>Learning Objectives</vt:lpstr>
      <vt:lpstr>Platform as a Service (PaaS)</vt:lpstr>
      <vt:lpstr>PaaS Advantages</vt:lpstr>
      <vt:lpstr>PaaS Disadvantages</vt:lpstr>
      <vt:lpstr>Real World: Google App Engine</vt:lpstr>
      <vt:lpstr>Google App Engine Continued</vt:lpstr>
      <vt:lpstr>Google App Engine</vt:lpstr>
      <vt:lpstr>Evolution to the Cloud</vt:lpstr>
      <vt:lpstr>Mainframe Computing</vt:lpstr>
      <vt:lpstr>Mainframe Computer</vt:lpstr>
      <vt:lpstr>Tower-Based Servers</vt:lpstr>
      <vt:lpstr>Internet Service Providers (ISPs)</vt:lpstr>
      <vt:lpstr>ISP Advantages</vt:lpstr>
      <vt:lpstr>ISP Advantages Continued</vt:lpstr>
      <vt:lpstr>Blade Computers</vt:lpstr>
      <vt:lpstr>Real World: Force.com  PaaS</vt:lpstr>
      <vt:lpstr>Benefits of PaaS</vt:lpstr>
      <vt:lpstr>Benefits of PaaS Continued</vt:lpstr>
      <vt:lpstr>Disadvantages of PaaS</vt:lpstr>
      <vt:lpstr>Real World: Windows Azure as a PaaS</vt:lpstr>
      <vt:lpstr>Windows Azure Continued</vt:lpstr>
      <vt:lpstr>Windows Azure Continued</vt:lpstr>
      <vt:lpstr>Key Terms</vt:lpstr>
      <vt:lpstr>Chapter Review</vt:lpstr>
      <vt:lpstr>Chapter Review Continued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 Computing</dc:title>
  <dc:creator>Kris</dc:creator>
  <cp:lastModifiedBy>Vladimir Stolichnaya</cp:lastModifiedBy>
  <cp:revision>57</cp:revision>
  <dcterms:created xsi:type="dcterms:W3CDTF">2012-01-24T21:28:01Z</dcterms:created>
  <dcterms:modified xsi:type="dcterms:W3CDTF">2012-05-30T04:34:51Z</dcterms:modified>
</cp:coreProperties>
</file>