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2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B67B8-1E84-4788-8BCB-277FE67FB09C}" type="datetimeFigureOut">
              <a:rPr lang="zh-TW" altLang="en-US" smtClean="0"/>
              <a:t>2016/8/4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2CE10-492D-4CCE-8798-F5B7C973473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5103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投影片圖像版面配置區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7411" name="備忘稿版面配置區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smtClean="0">
              <a:ea typeface="新細明體" charset="-120"/>
            </a:endParaRPr>
          </a:p>
        </p:txBody>
      </p:sp>
      <p:sp>
        <p:nvSpPr>
          <p:cNvPr id="17412" name="投影片編號版面配置區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</a:pPr>
            <a:fld id="{C8BCB29C-957F-40E3-A13A-771F650BF362}" type="slidenum">
              <a:rPr lang="en-US" altLang="zh-TW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zh-TW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9360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811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8663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925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726933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9200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255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263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6387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71481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300479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55"/>
          <p:cNvSpPr>
            <a:spLocks noChangeArrowheads="1"/>
          </p:cNvSpPr>
          <p:nvPr userDrawn="1"/>
        </p:nvSpPr>
        <p:spPr bwMode="auto">
          <a:xfrm>
            <a:off x="114300" y="276225"/>
            <a:ext cx="8940800" cy="6480175"/>
          </a:xfrm>
          <a:prstGeom prst="rect">
            <a:avLst/>
          </a:prstGeom>
          <a:noFill/>
          <a:ln w="38100" cmpd="dbl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zh-TW" altLang="en-US" smtClean="0">
              <a:solidFill>
                <a:srgbClr val="000000"/>
              </a:solidFill>
            </a:endParaRPr>
          </a:p>
        </p:txBody>
      </p:sp>
      <p:sp>
        <p:nvSpPr>
          <p:cNvPr id="1027" name="Line 56"/>
          <p:cNvSpPr>
            <a:spLocks noChangeShapeType="1"/>
          </p:cNvSpPr>
          <p:nvPr userDrawn="1"/>
        </p:nvSpPr>
        <p:spPr bwMode="auto">
          <a:xfrm>
            <a:off x="107950" y="549275"/>
            <a:ext cx="8928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>
              <a:solidFill>
                <a:srgbClr val="000000"/>
              </a:solidFill>
            </a:endParaRPr>
          </a:p>
        </p:txBody>
      </p:sp>
      <p:sp>
        <p:nvSpPr>
          <p:cNvPr id="1028" name="Line 57"/>
          <p:cNvSpPr>
            <a:spLocks noChangeShapeType="1"/>
          </p:cNvSpPr>
          <p:nvPr userDrawn="1"/>
        </p:nvSpPr>
        <p:spPr bwMode="auto">
          <a:xfrm>
            <a:off x="107950" y="836613"/>
            <a:ext cx="8928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>
              <a:solidFill>
                <a:srgbClr val="000000"/>
              </a:solidFill>
            </a:endParaRPr>
          </a:p>
        </p:txBody>
      </p:sp>
      <p:sp>
        <p:nvSpPr>
          <p:cNvPr id="1029" name="Line 58"/>
          <p:cNvSpPr>
            <a:spLocks noChangeShapeType="1"/>
          </p:cNvSpPr>
          <p:nvPr userDrawn="1"/>
        </p:nvSpPr>
        <p:spPr bwMode="auto">
          <a:xfrm>
            <a:off x="7451725" y="549275"/>
            <a:ext cx="0" cy="61928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>
              <a:solidFill>
                <a:srgbClr val="000000"/>
              </a:solidFill>
            </a:endParaRPr>
          </a:p>
        </p:txBody>
      </p:sp>
      <p:sp>
        <p:nvSpPr>
          <p:cNvPr id="1030" name="Line 59"/>
          <p:cNvSpPr>
            <a:spLocks noChangeShapeType="1"/>
          </p:cNvSpPr>
          <p:nvPr userDrawn="1"/>
        </p:nvSpPr>
        <p:spPr bwMode="auto">
          <a:xfrm>
            <a:off x="4500563" y="2603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>
              <a:solidFill>
                <a:srgbClr val="000000"/>
              </a:solidFill>
            </a:endParaRPr>
          </a:p>
        </p:txBody>
      </p:sp>
      <p:sp>
        <p:nvSpPr>
          <p:cNvPr id="1031" name="Line 60"/>
          <p:cNvSpPr>
            <a:spLocks noChangeShapeType="1"/>
          </p:cNvSpPr>
          <p:nvPr userDrawn="1"/>
        </p:nvSpPr>
        <p:spPr bwMode="auto">
          <a:xfrm>
            <a:off x="5580063" y="2603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>
              <a:solidFill>
                <a:srgbClr val="000000"/>
              </a:solidFill>
            </a:endParaRPr>
          </a:p>
        </p:txBody>
      </p:sp>
      <p:sp>
        <p:nvSpPr>
          <p:cNvPr id="1032" name="Line 61"/>
          <p:cNvSpPr>
            <a:spLocks noChangeShapeType="1"/>
          </p:cNvSpPr>
          <p:nvPr userDrawn="1"/>
        </p:nvSpPr>
        <p:spPr bwMode="auto">
          <a:xfrm>
            <a:off x="1187450" y="26035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>
              <a:solidFill>
                <a:srgbClr val="000000"/>
              </a:solidFill>
            </a:endParaRPr>
          </a:p>
        </p:txBody>
      </p:sp>
      <p:sp>
        <p:nvSpPr>
          <p:cNvPr id="1033" name="Text Box 62"/>
          <p:cNvSpPr txBox="1">
            <a:spLocks noChangeArrowheads="1"/>
          </p:cNvSpPr>
          <p:nvPr userDrawn="1"/>
        </p:nvSpPr>
        <p:spPr bwMode="auto">
          <a:xfrm>
            <a:off x="107950" y="260350"/>
            <a:ext cx="1079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zh-TW" altLang="en-US" sz="1400" b="1" smtClean="0">
                <a:solidFill>
                  <a:srgbClr val="000000"/>
                </a:solidFill>
                <a:ea typeface="標楷體" pitchFamily="65" charset="-120"/>
              </a:rPr>
              <a:t>主作業流程</a:t>
            </a:r>
          </a:p>
        </p:txBody>
      </p:sp>
      <p:sp>
        <p:nvSpPr>
          <p:cNvPr id="1034" name="Text Box 63"/>
          <p:cNvSpPr txBox="1">
            <a:spLocks noChangeArrowheads="1"/>
          </p:cNvSpPr>
          <p:nvPr userDrawn="1"/>
        </p:nvSpPr>
        <p:spPr bwMode="auto">
          <a:xfrm>
            <a:off x="4500563" y="260350"/>
            <a:ext cx="10795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zh-TW" altLang="en-US" sz="1400" b="1" smtClean="0">
                <a:solidFill>
                  <a:srgbClr val="000000"/>
                </a:solidFill>
                <a:ea typeface="標楷體" pitchFamily="65" charset="-120"/>
              </a:rPr>
              <a:t>次作業流程</a:t>
            </a:r>
          </a:p>
        </p:txBody>
      </p:sp>
      <p:sp>
        <p:nvSpPr>
          <p:cNvPr id="1035" name="Text Box 64"/>
          <p:cNvSpPr txBox="1">
            <a:spLocks noChangeArrowheads="1"/>
          </p:cNvSpPr>
          <p:nvPr userDrawn="1"/>
        </p:nvSpPr>
        <p:spPr bwMode="auto">
          <a:xfrm>
            <a:off x="7451725" y="549275"/>
            <a:ext cx="15128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dist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zh-TW" altLang="en-US" sz="1400" b="1" smtClean="0">
                <a:solidFill>
                  <a:srgbClr val="000000"/>
                </a:solidFill>
                <a:ea typeface="標楷體" pitchFamily="65" charset="-120"/>
              </a:rPr>
              <a:t>作業流程說明</a:t>
            </a:r>
          </a:p>
        </p:txBody>
      </p:sp>
      <p:sp>
        <p:nvSpPr>
          <p:cNvPr id="1036" name="Line 65"/>
          <p:cNvSpPr>
            <a:spLocks noChangeShapeType="1"/>
          </p:cNvSpPr>
          <p:nvPr userDrawn="1"/>
        </p:nvSpPr>
        <p:spPr bwMode="auto">
          <a:xfrm>
            <a:off x="107950" y="692150"/>
            <a:ext cx="7343775" cy="0"/>
          </a:xfrm>
          <a:prstGeom prst="line">
            <a:avLst/>
          </a:prstGeom>
          <a:noFill/>
          <a:ln w="9525">
            <a:solidFill>
              <a:schemeClr val="bg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>
              <a:solidFill>
                <a:srgbClr val="000000"/>
              </a:solidFill>
            </a:endParaRPr>
          </a:p>
        </p:txBody>
      </p:sp>
      <p:sp>
        <p:nvSpPr>
          <p:cNvPr id="1037" name="Line 66"/>
          <p:cNvSpPr>
            <a:spLocks noChangeShapeType="1"/>
          </p:cNvSpPr>
          <p:nvPr userDrawn="1"/>
        </p:nvSpPr>
        <p:spPr bwMode="auto">
          <a:xfrm>
            <a:off x="7451725" y="6524625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>
              <a:solidFill>
                <a:srgbClr val="000000"/>
              </a:solidFill>
            </a:endParaRPr>
          </a:p>
        </p:txBody>
      </p:sp>
      <p:sp>
        <p:nvSpPr>
          <p:cNvPr id="1038" name="Line 67"/>
          <p:cNvSpPr>
            <a:spLocks noChangeShapeType="1"/>
          </p:cNvSpPr>
          <p:nvPr userDrawn="1"/>
        </p:nvSpPr>
        <p:spPr bwMode="auto">
          <a:xfrm>
            <a:off x="7451725" y="6308725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>
              <a:solidFill>
                <a:srgbClr val="000000"/>
              </a:solidFill>
            </a:endParaRPr>
          </a:p>
        </p:txBody>
      </p:sp>
      <p:sp>
        <p:nvSpPr>
          <p:cNvPr id="1039" name="Line 68"/>
          <p:cNvSpPr>
            <a:spLocks noChangeShapeType="1"/>
          </p:cNvSpPr>
          <p:nvPr userDrawn="1"/>
        </p:nvSpPr>
        <p:spPr bwMode="auto">
          <a:xfrm>
            <a:off x="7451725" y="6092825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>
              <a:solidFill>
                <a:srgbClr val="000000"/>
              </a:solidFill>
            </a:endParaRPr>
          </a:p>
        </p:txBody>
      </p:sp>
      <p:sp>
        <p:nvSpPr>
          <p:cNvPr id="1040" name="Line 69"/>
          <p:cNvSpPr>
            <a:spLocks noChangeShapeType="1"/>
          </p:cNvSpPr>
          <p:nvPr userDrawn="1"/>
        </p:nvSpPr>
        <p:spPr bwMode="auto">
          <a:xfrm>
            <a:off x="7451725" y="5876925"/>
            <a:ext cx="15843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>
              <a:solidFill>
                <a:srgbClr val="000000"/>
              </a:solidFill>
            </a:endParaRPr>
          </a:p>
        </p:txBody>
      </p:sp>
      <p:sp>
        <p:nvSpPr>
          <p:cNvPr id="1041" name="Line 70"/>
          <p:cNvSpPr>
            <a:spLocks noChangeShapeType="1"/>
          </p:cNvSpPr>
          <p:nvPr userDrawn="1"/>
        </p:nvSpPr>
        <p:spPr bwMode="auto">
          <a:xfrm>
            <a:off x="7956550" y="5876925"/>
            <a:ext cx="0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kumimoji="1" lang="zh-TW" altLang="en-US">
              <a:solidFill>
                <a:srgbClr val="000000"/>
              </a:solidFill>
            </a:endParaRPr>
          </a:p>
        </p:txBody>
      </p:sp>
      <p:sp>
        <p:nvSpPr>
          <p:cNvPr id="1042" name="Text Box 71"/>
          <p:cNvSpPr txBox="1">
            <a:spLocks noChangeArrowheads="1"/>
          </p:cNvSpPr>
          <p:nvPr userDrawn="1"/>
        </p:nvSpPr>
        <p:spPr bwMode="auto">
          <a:xfrm>
            <a:off x="7451725" y="5876925"/>
            <a:ext cx="50482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36000" rIns="54000" bIns="360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dist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zh-TW" altLang="en-US" sz="1000" smtClean="0">
                <a:solidFill>
                  <a:srgbClr val="000000"/>
                </a:solidFill>
                <a:ea typeface="標楷體" pitchFamily="65" charset="-120"/>
              </a:rPr>
              <a:t>編製者</a:t>
            </a:r>
          </a:p>
        </p:txBody>
      </p:sp>
      <p:sp>
        <p:nvSpPr>
          <p:cNvPr id="1043" name="Text Box 72"/>
          <p:cNvSpPr txBox="1">
            <a:spLocks noChangeArrowheads="1"/>
          </p:cNvSpPr>
          <p:nvPr userDrawn="1"/>
        </p:nvSpPr>
        <p:spPr bwMode="auto">
          <a:xfrm>
            <a:off x="7451725" y="6092825"/>
            <a:ext cx="50482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36000" rIns="54000" bIns="360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dist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zh-TW" altLang="en-US" sz="1000" smtClean="0">
                <a:solidFill>
                  <a:srgbClr val="000000"/>
                </a:solidFill>
                <a:ea typeface="標楷體" pitchFamily="65" charset="-120"/>
              </a:rPr>
              <a:t>日期</a:t>
            </a:r>
          </a:p>
        </p:txBody>
      </p:sp>
      <p:sp>
        <p:nvSpPr>
          <p:cNvPr id="1044" name="Text Box 73"/>
          <p:cNvSpPr txBox="1">
            <a:spLocks noChangeArrowheads="1"/>
          </p:cNvSpPr>
          <p:nvPr userDrawn="1"/>
        </p:nvSpPr>
        <p:spPr bwMode="auto">
          <a:xfrm>
            <a:off x="7451725" y="6308725"/>
            <a:ext cx="50482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36000" rIns="54000" bIns="360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dist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zh-TW" altLang="en-US" sz="1000" smtClean="0">
                <a:solidFill>
                  <a:srgbClr val="000000"/>
                </a:solidFill>
                <a:ea typeface="標楷體" pitchFamily="65" charset="-120"/>
              </a:rPr>
              <a:t>版別</a:t>
            </a:r>
          </a:p>
        </p:txBody>
      </p:sp>
      <p:sp>
        <p:nvSpPr>
          <p:cNvPr id="1045" name="Text Box 74"/>
          <p:cNvSpPr txBox="1">
            <a:spLocks noChangeArrowheads="1"/>
          </p:cNvSpPr>
          <p:nvPr userDrawn="1"/>
        </p:nvSpPr>
        <p:spPr bwMode="auto">
          <a:xfrm>
            <a:off x="7451725" y="6524625"/>
            <a:ext cx="504825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36000" rIns="54000" bIns="360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dist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r>
              <a:rPr lang="zh-TW" altLang="en-US" sz="1000" smtClean="0">
                <a:solidFill>
                  <a:srgbClr val="000000"/>
                </a:solidFill>
                <a:ea typeface="標楷體" pitchFamily="65" charset="-120"/>
              </a:rPr>
              <a:t>頁次</a:t>
            </a:r>
          </a:p>
        </p:txBody>
      </p:sp>
      <p:sp>
        <p:nvSpPr>
          <p:cNvPr id="1046" name="Text Box 75"/>
          <p:cNvSpPr txBox="1">
            <a:spLocks noChangeArrowheads="1"/>
          </p:cNvSpPr>
          <p:nvPr userDrawn="1"/>
        </p:nvSpPr>
        <p:spPr bwMode="auto">
          <a:xfrm>
            <a:off x="7956550" y="5876925"/>
            <a:ext cx="107950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36000" rIns="54000" bIns="360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dist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endParaRPr lang="en-US" altLang="zh-TW" sz="1000" smtClean="0">
              <a:solidFill>
                <a:srgbClr val="000000"/>
              </a:solidFill>
              <a:ea typeface="標楷體" pitchFamily="65" charset="-120"/>
            </a:endParaRPr>
          </a:p>
        </p:txBody>
      </p:sp>
      <p:sp>
        <p:nvSpPr>
          <p:cNvPr id="1047" name="Text Box 76"/>
          <p:cNvSpPr txBox="1">
            <a:spLocks noChangeArrowheads="1"/>
          </p:cNvSpPr>
          <p:nvPr userDrawn="1"/>
        </p:nvSpPr>
        <p:spPr bwMode="auto">
          <a:xfrm>
            <a:off x="7956550" y="6524625"/>
            <a:ext cx="1079500" cy="225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36000" rIns="54000" bIns="360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  <a:defRPr/>
            </a:pPr>
            <a:fld id="{F42743CB-68D8-4890-8710-5C4C0EE6E947}" type="slidenum">
              <a:rPr lang="en-US" altLang="zh-TW" sz="1000" smtClean="0">
                <a:solidFill>
                  <a:srgbClr val="000000"/>
                </a:solidFill>
                <a:ea typeface="標楷體" pitchFamily="65" charset="-120"/>
              </a:rPr>
              <a:pPr algn="ctr" eaLnBrk="1" fontAlgn="base" hangingPunct="1">
                <a:spcBef>
                  <a:spcPct val="5000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 sz="1000" smtClean="0">
              <a:solidFill>
                <a:srgbClr val="000000"/>
              </a:solidFill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042436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1159718" y="294859"/>
            <a:ext cx="3313113" cy="26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50400" rIns="54000" bIns="360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zh-TW" altLang="en-US" sz="1200">
                <a:solidFill>
                  <a:srgbClr val="000000"/>
                </a:solidFill>
                <a:ea typeface="標楷體" pitchFamily="65" charset="-120"/>
              </a:rPr>
              <a:t>範本</a:t>
            </a:r>
          </a:p>
        </p:txBody>
      </p:sp>
      <p:cxnSp>
        <p:nvCxnSpPr>
          <p:cNvPr id="67" name="直線接點 66"/>
          <p:cNvCxnSpPr/>
          <p:nvPr/>
        </p:nvCxnSpPr>
        <p:spPr>
          <a:xfrm>
            <a:off x="2339975" y="549275"/>
            <a:ext cx="0" cy="6192838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直線接點 67"/>
          <p:cNvCxnSpPr/>
          <p:nvPr/>
        </p:nvCxnSpPr>
        <p:spPr>
          <a:xfrm>
            <a:off x="4716016" y="564734"/>
            <a:ext cx="0" cy="6192838"/>
          </a:xfrm>
          <a:prstGeom prst="line">
            <a:avLst/>
          </a:prstGeom>
          <a:ln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2" name="Text Box 121"/>
          <p:cNvSpPr txBox="1">
            <a:spLocks noChangeArrowheads="1"/>
          </p:cNvSpPr>
          <p:nvPr/>
        </p:nvSpPr>
        <p:spPr bwMode="auto">
          <a:xfrm>
            <a:off x="58738" y="531813"/>
            <a:ext cx="9366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zh-TW" sz="800" b="1">
                <a:solidFill>
                  <a:srgbClr val="000000"/>
                </a:solidFill>
              </a:rPr>
              <a:t>Module:   PP</a:t>
            </a:r>
          </a:p>
        </p:txBody>
      </p:sp>
      <p:sp>
        <p:nvSpPr>
          <p:cNvPr id="14343" name="AutoShape 28"/>
          <p:cNvSpPr>
            <a:spLocks noChangeArrowheads="1"/>
          </p:cNvSpPr>
          <p:nvPr/>
        </p:nvSpPr>
        <p:spPr bwMode="auto">
          <a:xfrm>
            <a:off x="539552" y="1146448"/>
            <a:ext cx="1445840" cy="914400"/>
          </a:xfrm>
          <a:prstGeom prst="roundRect">
            <a:avLst>
              <a:gd name="adj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zh-TW" sz="1600" dirty="0" smtClean="0">
                <a:solidFill>
                  <a:srgbClr val="000000"/>
                </a:solidFill>
                <a:latin typeface="+mj-ea"/>
                <a:ea typeface="+mj-ea"/>
              </a:rPr>
              <a:t>C4C</a:t>
            </a:r>
            <a:r>
              <a:rPr lang="zh-TW" altLang="en-US" sz="1600" dirty="0" smtClean="0">
                <a:solidFill>
                  <a:srgbClr val="000000"/>
                </a:solidFill>
                <a:latin typeface="+mj-ea"/>
                <a:ea typeface="+mj-ea"/>
              </a:rPr>
              <a:t>系統作業</a:t>
            </a:r>
            <a:endParaRPr lang="zh-TW" altLang="en-US" sz="16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14344" name="AutoShape 29"/>
          <p:cNvSpPr>
            <a:spLocks noChangeArrowheads="1"/>
          </p:cNvSpPr>
          <p:nvPr/>
        </p:nvSpPr>
        <p:spPr bwMode="auto">
          <a:xfrm>
            <a:off x="527050" y="2603004"/>
            <a:ext cx="1524000" cy="838200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TW" altLang="en-US" sz="1600" dirty="0">
                <a:solidFill>
                  <a:srgbClr val="000000"/>
                </a:solidFill>
                <a:latin typeface="+mj-ea"/>
                <a:ea typeface="+mj-ea"/>
              </a:rPr>
              <a:t>流程判斷</a:t>
            </a:r>
          </a:p>
        </p:txBody>
      </p:sp>
      <p:sp>
        <p:nvSpPr>
          <p:cNvPr id="14345" name="AutoShape 30"/>
          <p:cNvSpPr>
            <a:spLocks noChangeArrowheads="1"/>
          </p:cNvSpPr>
          <p:nvPr/>
        </p:nvSpPr>
        <p:spPr bwMode="auto">
          <a:xfrm>
            <a:off x="609600" y="4267200"/>
            <a:ext cx="1371600" cy="914400"/>
          </a:xfrm>
          <a:prstGeom prst="flowChartManualInpu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TW" altLang="en-US" sz="1600" dirty="0" smtClean="0">
                <a:solidFill>
                  <a:srgbClr val="000000"/>
                </a:solidFill>
                <a:latin typeface="+mj-ea"/>
                <a:ea typeface="+mj-ea"/>
              </a:rPr>
              <a:t>人工</a:t>
            </a:r>
            <a:r>
              <a:rPr lang="zh-TW" altLang="en-US" sz="1600" dirty="0" smtClean="0">
                <a:solidFill>
                  <a:srgbClr val="000000"/>
                </a:solidFill>
                <a:latin typeface="+mj-ea"/>
                <a:ea typeface="+mj-ea"/>
              </a:rPr>
              <a:t>輸入</a:t>
            </a:r>
            <a:endParaRPr lang="zh-TW" altLang="en-US" sz="160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14346" name="AutoShape 31"/>
          <p:cNvSpPr>
            <a:spLocks noChangeArrowheads="1"/>
          </p:cNvSpPr>
          <p:nvPr/>
        </p:nvSpPr>
        <p:spPr bwMode="auto">
          <a:xfrm>
            <a:off x="5216524" y="2667000"/>
            <a:ext cx="1443707" cy="762000"/>
          </a:xfrm>
          <a:prstGeom prst="flowChartManualOperat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TW" altLang="en-US" sz="1600" dirty="0">
                <a:solidFill>
                  <a:srgbClr val="000000"/>
                </a:solidFill>
                <a:latin typeface="+mj-ea"/>
                <a:ea typeface="+mj-ea"/>
              </a:rPr>
              <a:t>人工作業</a:t>
            </a:r>
          </a:p>
        </p:txBody>
      </p:sp>
      <p:sp>
        <p:nvSpPr>
          <p:cNvPr id="14347" name="AutoShape 33"/>
          <p:cNvSpPr>
            <a:spLocks noChangeArrowheads="1"/>
          </p:cNvSpPr>
          <p:nvPr/>
        </p:nvSpPr>
        <p:spPr bwMode="auto">
          <a:xfrm>
            <a:off x="5055840" y="1143000"/>
            <a:ext cx="1676400" cy="685800"/>
          </a:xfrm>
          <a:prstGeom prst="flowChartPreparat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TW" altLang="en-US" sz="1600" dirty="0">
                <a:solidFill>
                  <a:srgbClr val="000000"/>
                </a:solidFill>
                <a:latin typeface="+mj-ea"/>
                <a:ea typeface="+mj-ea"/>
              </a:rPr>
              <a:t>串接其它流程</a:t>
            </a:r>
          </a:p>
        </p:txBody>
      </p:sp>
      <p:sp>
        <p:nvSpPr>
          <p:cNvPr id="14348" name="AutoShape 34"/>
          <p:cNvSpPr>
            <a:spLocks noChangeArrowheads="1"/>
          </p:cNvSpPr>
          <p:nvPr/>
        </p:nvSpPr>
        <p:spPr bwMode="auto">
          <a:xfrm>
            <a:off x="2700163" y="1268760"/>
            <a:ext cx="1632099" cy="560040"/>
          </a:xfrm>
          <a:prstGeom prst="flowChartTerminator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TW" altLang="en-US" sz="1600" dirty="0">
                <a:solidFill>
                  <a:srgbClr val="000000"/>
                </a:solidFill>
                <a:latin typeface="+mj-ea"/>
                <a:ea typeface="+mj-ea"/>
              </a:rPr>
              <a:t>流程起點</a:t>
            </a:r>
            <a:r>
              <a:rPr lang="en-US" altLang="zh-TW" sz="1600" dirty="0">
                <a:solidFill>
                  <a:srgbClr val="000000"/>
                </a:solidFill>
                <a:latin typeface="+mj-ea"/>
                <a:ea typeface="+mj-ea"/>
              </a:rPr>
              <a:t>/</a:t>
            </a:r>
            <a:r>
              <a:rPr lang="zh-TW" altLang="en-US" sz="1600" dirty="0">
                <a:solidFill>
                  <a:srgbClr val="000000"/>
                </a:solidFill>
                <a:latin typeface="+mj-ea"/>
                <a:ea typeface="+mj-ea"/>
              </a:rPr>
              <a:t>終點</a:t>
            </a:r>
          </a:p>
        </p:txBody>
      </p:sp>
      <p:sp>
        <p:nvSpPr>
          <p:cNvPr id="14349" name="AutoShape 35"/>
          <p:cNvSpPr>
            <a:spLocks noChangeArrowheads="1"/>
          </p:cNvSpPr>
          <p:nvPr/>
        </p:nvSpPr>
        <p:spPr bwMode="auto">
          <a:xfrm>
            <a:off x="2816275" y="2564904"/>
            <a:ext cx="1371600" cy="914400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0000" tIns="46800" rIns="90000" bIns="46800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TW" altLang="en-US" sz="1600" dirty="0">
                <a:solidFill>
                  <a:srgbClr val="000000"/>
                </a:solidFill>
                <a:latin typeface="+mj-ea"/>
                <a:ea typeface="+mj-ea"/>
              </a:rPr>
              <a:t>電腦作業，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TW" altLang="en-US" sz="1600" dirty="0">
                <a:solidFill>
                  <a:srgbClr val="000000"/>
                </a:solidFill>
                <a:latin typeface="+mj-ea"/>
                <a:ea typeface="+mj-ea"/>
              </a:rPr>
              <a:t>但非</a:t>
            </a:r>
            <a:r>
              <a:rPr lang="en-US" altLang="zh-TW" sz="1600" dirty="0">
                <a:solidFill>
                  <a:srgbClr val="000000"/>
                </a:solidFill>
                <a:latin typeface="+mj-ea"/>
                <a:ea typeface="+mj-ea"/>
              </a:rPr>
              <a:t>SAP</a:t>
            </a:r>
            <a:r>
              <a:rPr lang="zh-TW" altLang="en-US" sz="1600" dirty="0">
                <a:solidFill>
                  <a:srgbClr val="000000"/>
                </a:solidFill>
                <a:latin typeface="+mj-ea"/>
                <a:ea typeface="+mj-ea"/>
              </a:rPr>
              <a:t>作業</a:t>
            </a:r>
          </a:p>
        </p:txBody>
      </p:sp>
      <p:sp>
        <p:nvSpPr>
          <p:cNvPr id="16" name="Oval 32"/>
          <p:cNvSpPr>
            <a:spLocks noChangeArrowheads="1"/>
          </p:cNvSpPr>
          <p:nvPr/>
        </p:nvSpPr>
        <p:spPr bwMode="auto">
          <a:xfrm>
            <a:off x="934200" y="5859710"/>
            <a:ext cx="656544" cy="65410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9pPr>
          </a:lstStyle>
          <a:p>
            <a:pPr algn="ctr" eaLnBrk="1" hangingPunct="1"/>
            <a:r>
              <a:rPr lang="zh-TW" altLang="en-US" sz="1600" dirty="0" smtClean="0">
                <a:latin typeface="+mj-ea"/>
                <a:ea typeface="+mj-ea"/>
              </a:rPr>
              <a:t>串接點</a:t>
            </a:r>
            <a:endParaRPr lang="en-US" altLang="zh-TW" sz="1600" dirty="0">
              <a:latin typeface="+mj-ea"/>
              <a:ea typeface="+mj-ea"/>
            </a:endParaRPr>
          </a:p>
        </p:txBody>
      </p:sp>
      <p:sp>
        <p:nvSpPr>
          <p:cNvPr id="2" name="流程圖: 文件 1"/>
          <p:cNvSpPr/>
          <p:nvPr/>
        </p:nvSpPr>
        <p:spPr>
          <a:xfrm>
            <a:off x="2844552" y="4267200"/>
            <a:ext cx="1343323" cy="914400"/>
          </a:xfrm>
          <a:prstGeom prst="flowChartDocumen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1600" dirty="0" smtClean="0">
                <a:solidFill>
                  <a:schemeClr val="tx1"/>
                </a:solidFill>
                <a:latin typeface="+mj-ea"/>
                <a:ea typeface="+mj-ea"/>
              </a:rPr>
              <a:t>C4C</a:t>
            </a:r>
            <a:r>
              <a:rPr lang="zh-TW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輸出報表文件</a:t>
            </a:r>
            <a:endParaRPr lang="zh-TW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3" name="流程圖: 預設處理作業 2"/>
          <p:cNvSpPr/>
          <p:nvPr/>
        </p:nvSpPr>
        <p:spPr>
          <a:xfrm>
            <a:off x="5216524" y="4267200"/>
            <a:ext cx="1659732" cy="914400"/>
          </a:xfrm>
          <a:prstGeom prst="flowChartPredefinedProcess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預設處理</a:t>
            </a:r>
            <a:endParaRPr lang="en-US" altLang="zh-TW" sz="1600" dirty="0" smtClean="0">
              <a:solidFill>
                <a:schemeClr val="tx1"/>
              </a:solidFill>
              <a:latin typeface="+mj-ea"/>
              <a:ea typeface="+mj-ea"/>
            </a:endParaRPr>
          </a:p>
          <a:p>
            <a:pPr algn="ctr"/>
            <a:r>
              <a:rPr lang="zh-TW" altLang="en-US" sz="1600" dirty="0" smtClean="0">
                <a:solidFill>
                  <a:schemeClr val="tx1"/>
                </a:solidFill>
                <a:latin typeface="+mj-ea"/>
                <a:ea typeface="+mj-ea"/>
              </a:rPr>
              <a:t>作業</a:t>
            </a:r>
            <a:endParaRPr lang="zh-TW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7" name="Oval 36"/>
          <p:cNvSpPr>
            <a:spLocks noChangeArrowheads="1"/>
          </p:cNvSpPr>
          <p:nvPr/>
        </p:nvSpPr>
        <p:spPr bwMode="auto">
          <a:xfrm>
            <a:off x="7467600" y="85344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9pPr>
          </a:lstStyle>
          <a:p>
            <a:pPr algn="ctr"/>
            <a:r>
              <a:rPr lang="en-US" altLang="zh-TW" sz="1100" dirty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8" name="Oval 36"/>
          <p:cNvSpPr>
            <a:spLocks noChangeArrowheads="1"/>
          </p:cNvSpPr>
          <p:nvPr/>
        </p:nvSpPr>
        <p:spPr bwMode="auto">
          <a:xfrm>
            <a:off x="7696200" y="85344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9pPr>
          </a:lstStyle>
          <a:p>
            <a:pPr algn="ctr"/>
            <a:r>
              <a:rPr lang="en-US" altLang="zh-TW" sz="1100" dirty="0" smtClean="0">
                <a:solidFill>
                  <a:srgbClr val="FFFFFF"/>
                </a:solidFill>
              </a:rPr>
              <a:t>2</a:t>
            </a:r>
            <a:endParaRPr lang="en-US" altLang="zh-TW" sz="1100" dirty="0">
              <a:solidFill>
                <a:srgbClr val="FFFFFF"/>
              </a:solidFill>
            </a:endParaRPr>
          </a:p>
        </p:txBody>
      </p:sp>
      <p:sp>
        <p:nvSpPr>
          <p:cNvPr id="19" name="Oval 36"/>
          <p:cNvSpPr>
            <a:spLocks noChangeArrowheads="1"/>
          </p:cNvSpPr>
          <p:nvPr/>
        </p:nvSpPr>
        <p:spPr bwMode="auto">
          <a:xfrm>
            <a:off x="7904132" y="85344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9pPr>
          </a:lstStyle>
          <a:p>
            <a:pPr algn="ctr"/>
            <a:r>
              <a:rPr lang="en-US" altLang="zh-TW" sz="1100" dirty="0" smtClean="0">
                <a:solidFill>
                  <a:srgbClr val="FFFFFF"/>
                </a:solidFill>
              </a:rPr>
              <a:t>3</a:t>
            </a:r>
            <a:endParaRPr lang="en-US" altLang="zh-TW" sz="1100" dirty="0">
              <a:solidFill>
                <a:srgbClr val="FFFFFF"/>
              </a:solidFill>
            </a:endParaRPr>
          </a:p>
        </p:txBody>
      </p:sp>
      <p:sp>
        <p:nvSpPr>
          <p:cNvPr id="20" name="Oval 36"/>
          <p:cNvSpPr>
            <a:spLocks noChangeArrowheads="1"/>
          </p:cNvSpPr>
          <p:nvPr/>
        </p:nvSpPr>
        <p:spPr bwMode="auto">
          <a:xfrm>
            <a:off x="8100392" y="85344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9pPr>
          </a:lstStyle>
          <a:p>
            <a:pPr algn="ctr"/>
            <a:r>
              <a:rPr lang="en-US" altLang="zh-TW" sz="1100" dirty="0" smtClean="0">
                <a:solidFill>
                  <a:srgbClr val="FFFFFF"/>
                </a:solidFill>
              </a:rPr>
              <a:t>4</a:t>
            </a:r>
            <a:endParaRPr lang="en-US" altLang="zh-TW" sz="1100" dirty="0">
              <a:solidFill>
                <a:srgbClr val="FFFFFF"/>
              </a:solidFill>
            </a:endParaRPr>
          </a:p>
        </p:txBody>
      </p:sp>
      <p:sp>
        <p:nvSpPr>
          <p:cNvPr id="21" name="Oval 36"/>
          <p:cNvSpPr>
            <a:spLocks noChangeArrowheads="1"/>
          </p:cNvSpPr>
          <p:nvPr/>
        </p:nvSpPr>
        <p:spPr bwMode="auto">
          <a:xfrm>
            <a:off x="8316416" y="853440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9pPr>
          </a:lstStyle>
          <a:p>
            <a:pPr algn="ctr"/>
            <a:r>
              <a:rPr lang="en-US" altLang="zh-TW" sz="1100" dirty="0" smtClean="0">
                <a:solidFill>
                  <a:srgbClr val="FFFFFF"/>
                </a:solidFill>
              </a:rPr>
              <a:t>5</a:t>
            </a:r>
            <a:endParaRPr lang="en-US" altLang="zh-TW" sz="1100" dirty="0">
              <a:solidFill>
                <a:srgbClr val="FFFFFF"/>
              </a:solidFill>
            </a:endParaRPr>
          </a:p>
        </p:txBody>
      </p:sp>
      <p:sp>
        <p:nvSpPr>
          <p:cNvPr id="22" name="Oval 36"/>
          <p:cNvSpPr>
            <a:spLocks noChangeArrowheads="1"/>
          </p:cNvSpPr>
          <p:nvPr/>
        </p:nvSpPr>
        <p:spPr bwMode="auto">
          <a:xfrm>
            <a:off x="7620000" y="1044352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9pPr>
          </a:lstStyle>
          <a:p>
            <a:pPr algn="ctr"/>
            <a:r>
              <a:rPr lang="en-US" altLang="zh-TW" sz="1100" dirty="0" smtClean="0">
                <a:solidFill>
                  <a:srgbClr val="FFFFFF"/>
                </a:solidFill>
              </a:rPr>
              <a:t>6</a:t>
            </a:r>
            <a:endParaRPr lang="en-US" altLang="zh-TW" sz="1100" dirty="0">
              <a:solidFill>
                <a:srgbClr val="FFFFFF"/>
              </a:solidFill>
            </a:endParaRPr>
          </a:p>
        </p:txBody>
      </p:sp>
      <p:sp>
        <p:nvSpPr>
          <p:cNvPr id="23" name="Oval 36"/>
          <p:cNvSpPr>
            <a:spLocks noChangeArrowheads="1"/>
          </p:cNvSpPr>
          <p:nvPr/>
        </p:nvSpPr>
        <p:spPr bwMode="auto">
          <a:xfrm>
            <a:off x="7848600" y="1044352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9pPr>
          </a:lstStyle>
          <a:p>
            <a:pPr algn="ctr"/>
            <a:r>
              <a:rPr lang="en-US" altLang="zh-TW" sz="1100" dirty="0" smtClean="0">
                <a:solidFill>
                  <a:srgbClr val="FFFFFF"/>
                </a:solidFill>
              </a:rPr>
              <a:t>7</a:t>
            </a:r>
            <a:endParaRPr lang="en-US" altLang="zh-TW" sz="1100" dirty="0">
              <a:solidFill>
                <a:srgbClr val="FFFFFF"/>
              </a:solidFill>
            </a:endParaRPr>
          </a:p>
        </p:txBody>
      </p:sp>
      <p:sp>
        <p:nvSpPr>
          <p:cNvPr id="24" name="Oval 36"/>
          <p:cNvSpPr>
            <a:spLocks noChangeArrowheads="1"/>
          </p:cNvSpPr>
          <p:nvPr/>
        </p:nvSpPr>
        <p:spPr bwMode="auto">
          <a:xfrm>
            <a:off x="8056532" y="1044352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9pPr>
          </a:lstStyle>
          <a:p>
            <a:pPr algn="ctr"/>
            <a:r>
              <a:rPr lang="en-US" altLang="zh-TW" sz="1100" dirty="0" smtClean="0">
                <a:solidFill>
                  <a:srgbClr val="FFFFFF"/>
                </a:solidFill>
              </a:rPr>
              <a:t>8</a:t>
            </a:r>
            <a:endParaRPr lang="en-US" altLang="zh-TW" sz="1100" dirty="0">
              <a:solidFill>
                <a:srgbClr val="FFFFFF"/>
              </a:solidFill>
            </a:endParaRPr>
          </a:p>
        </p:txBody>
      </p:sp>
      <p:sp>
        <p:nvSpPr>
          <p:cNvPr id="25" name="Oval 36"/>
          <p:cNvSpPr>
            <a:spLocks noChangeArrowheads="1"/>
          </p:cNvSpPr>
          <p:nvPr/>
        </p:nvSpPr>
        <p:spPr bwMode="auto">
          <a:xfrm>
            <a:off x="8252792" y="1044352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9pPr>
          </a:lstStyle>
          <a:p>
            <a:pPr algn="ctr"/>
            <a:r>
              <a:rPr lang="en-US" altLang="zh-TW" sz="1100" dirty="0" smtClean="0">
                <a:solidFill>
                  <a:srgbClr val="FFFFFF"/>
                </a:solidFill>
              </a:rPr>
              <a:t>9</a:t>
            </a:r>
            <a:endParaRPr lang="en-US" altLang="zh-TW" sz="1100" dirty="0">
              <a:solidFill>
                <a:srgbClr val="FFFFFF"/>
              </a:solidFill>
            </a:endParaRPr>
          </a:p>
        </p:txBody>
      </p:sp>
      <p:sp>
        <p:nvSpPr>
          <p:cNvPr id="26" name="Oval 36"/>
          <p:cNvSpPr>
            <a:spLocks noChangeArrowheads="1"/>
          </p:cNvSpPr>
          <p:nvPr/>
        </p:nvSpPr>
        <p:spPr bwMode="auto">
          <a:xfrm>
            <a:off x="8468816" y="1044352"/>
            <a:ext cx="152400" cy="152400"/>
          </a:xfrm>
          <a:prstGeom prst="ellipse">
            <a:avLst/>
          </a:pr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90000" tIns="46800" rIns="90000" bIns="46800" anchor="ctr"/>
          <a:lstStyle>
            <a:lvl1pPr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charset="0"/>
                <a:ea typeface="新細明體" charset="-120"/>
              </a:defRPr>
            </a:lvl9pPr>
          </a:lstStyle>
          <a:p>
            <a:pPr algn="ctr"/>
            <a:r>
              <a:rPr lang="en-US" altLang="zh-TW" sz="1100" dirty="0" smtClean="0">
                <a:solidFill>
                  <a:srgbClr val="FFFFFF"/>
                </a:solidFill>
              </a:rPr>
              <a:t>10</a:t>
            </a:r>
            <a:endParaRPr lang="en-US" altLang="zh-TW" sz="11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048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P_BF">
  <a:themeElements>
    <a:clrScheme name="CCP_BF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CP_BF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CP_BF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P_BF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P_BF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P_BF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P_BF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CP_BF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P_BF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P_BF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P_BF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P_BF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P_BF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CP_BF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48</Words>
  <Application>Microsoft Office PowerPoint</Application>
  <PresentationFormat>如螢幕大小 (4:3)</PresentationFormat>
  <Paragraphs>25</Paragraphs>
  <Slides>1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CCP_BF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蘇俊丞 Daniel</dc:creator>
  <cp:lastModifiedBy>蘇俊丞 Daniel</cp:lastModifiedBy>
  <cp:revision>8</cp:revision>
  <dcterms:created xsi:type="dcterms:W3CDTF">2015-09-05T08:58:53Z</dcterms:created>
  <dcterms:modified xsi:type="dcterms:W3CDTF">2016-08-03T17:23:39Z</dcterms:modified>
</cp:coreProperties>
</file>